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embeddedFontLst>
    <p:embeddedFont>
      <p:font typeface="Gagalin" panose="020B0604020202020204" charset="0"/>
      <p:regular r:id="rId4"/>
    </p:embeddedFont>
    <p:embeddedFont>
      <p:font typeface="Knewave" panose="020B0604020202020204" charset="0"/>
      <p:regular r:id="rId5"/>
    </p:embeddedFont>
    <p:embeddedFont>
      <p:font typeface="Open Sans Bold" panose="020B0604020202020204" charset="0"/>
      <p:regular r:id="rId6"/>
    </p:embeddedFont>
    <p:embeddedFont>
      <p:font typeface="Open Sans Bold Italics" panose="020B0604020202020204" charset="0"/>
      <p:regular r:id="rId7"/>
    </p:embeddedFont>
    <p:embeddedFont>
      <p:font typeface="Varela Round" panose="00000500000000000000" pitchFamily="2" charset="-79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30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0259" y="616768"/>
            <a:ext cx="6217920" cy="8503920"/>
            <a:chOff x="0" y="0"/>
            <a:chExt cx="2167467" cy="2964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67" cy="2964329"/>
            </a:xfrm>
            <a:custGeom>
              <a:avLst/>
              <a:gdLst/>
              <a:ahLst/>
              <a:cxnLst/>
              <a:rect l="l" t="t" r="r" b="b"/>
              <a:pathLst>
                <a:path w="2167467" h="2964329">
                  <a:moveTo>
                    <a:pt x="0" y="0"/>
                  </a:moveTo>
                  <a:lnTo>
                    <a:pt x="2167467" y="0"/>
                  </a:lnTo>
                  <a:lnTo>
                    <a:pt x="2167467" y="2964329"/>
                  </a:lnTo>
                  <a:lnTo>
                    <a:pt x="0" y="2964329"/>
                  </a:lnTo>
                  <a:close/>
                </a:path>
              </a:pathLst>
            </a:custGeom>
            <a:solidFill>
              <a:srgbClr val="F8DCBF"/>
            </a:solidFill>
            <a:ln w="66675" cap="sq">
              <a:solidFill>
                <a:srgbClr val="FF744A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67467" cy="2992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34161" y="8534400"/>
            <a:ext cx="4300450" cy="41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"/>
              </a:lnSpc>
            </a:pPr>
            <a:r>
              <a:rPr lang="en-US" sz="1231" spc="44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Questions? Contact your HR or Benefits Department</a:t>
            </a:r>
          </a:p>
          <a:p>
            <a:pPr algn="ctr">
              <a:lnSpc>
                <a:spcPts val="1724"/>
              </a:lnSpc>
            </a:pPr>
            <a:r>
              <a:rPr lang="en-US" sz="1231" u="sng" spc="44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example@schoolgroup.com</a:t>
            </a:r>
          </a:p>
        </p:txBody>
      </p:sp>
      <p:sp>
        <p:nvSpPr>
          <p:cNvPr id="6" name="Freeform 6"/>
          <p:cNvSpPr/>
          <p:nvPr/>
        </p:nvSpPr>
        <p:spPr>
          <a:xfrm rot="-76287">
            <a:off x="1223170" y="1945466"/>
            <a:ext cx="5322430" cy="1731119"/>
          </a:xfrm>
          <a:custGeom>
            <a:avLst/>
            <a:gdLst/>
            <a:ahLst/>
            <a:cxnLst/>
            <a:rect l="l" t="t" r="r" b="b"/>
            <a:pathLst>
              <a:path w="5322430" h="1731119">
                <a:moveTo>
                  <a:pt x="0" y="0"/>
                </a:moveTo>
                <a:lnTo>
                  <a:pt x="5322431" y="0"/>
                </a:lnTo>
                <a:lnTo>
                  <a:pt x="5322431" y="1731119"/>
                </a:lnTo>
                <a:lnTo>
                  <a:pt x="0" y="173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10259" y="1373204"/>
            <a:ext cx="6184901" cy="51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8"/>
              </a:lnSpc>
            </a:pPr>
            <a:r>
              <a:rPr lang="en-US" sz="3899">
                <a:solidFill>
                  <a:srgbClr val="001F3D"/>
                </a:solidFill>
                <a:latin typeface="Knewave"/>
                <a:ea typeface="Knewave"/>
                <a:cs typeface="Knewave"/>
                <a:sym typeface="Knewave"/>
              </a:rPr>
              <a:t>2025 HEALTH FAIR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6720" y="6441469"/>
            <a:ext cx="2527666" cy="194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NMPSIA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NMPSIA Wellness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Erisa Admin. Services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Presbyterian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BCBS Medical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Delta Dental 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United Concordia Dental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6061" y="2296676"/>
            <a:ext cx="5340278" cy="1059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b="1" i="1" spc="53" dirty="0">
                <a:solidFill>
                  <a:srgbClr val="001F3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Join us for our 2025 Health Fair!</a:t>
            </a:r>
          </a:p>
          <a:p>
            <a:pPr marL="0" lvl="0" indent="0" algn="ctr">
              <a:lnSpc>
                <a:spcPts val="2099"/>
              </a:lnSpc>
              <a:spcBef>
                <a:spcPct val="0"/>
              </a:spcBef>
            </a:pPr>
            <a:r>
              <a:rPr lang="en-US" sz="1499" b="1" i="1" spc="53" dirty="0">
                <a:solidFill>
                  <a:srgbClr val="001F3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Learn about your Insurance Benefits, meet your Insurance Carriers, ask questions regarding your coverage, and so much more!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9424" y="5815008"/>
            <a:ext cx="329959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7"/>
              </a:lnSpc>
            </a:pPr>
            <a:r>
              <a:rPr lang="en-US" sz="1997" b="1" spc="71" dirty="0">
                <a:solidFill>
                  <a:srgbClr val="FA99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Organizations to be in </a:t>
            </a:r>
          </a:p>
          <a:p>
            <a:pPr algn="ctr">
              <a:lnSpc>
                <a:spcPts val="2077"/>
              </a:lnSpc>
            </a:pPr>
            <a:r>
              <a:rPr lang="en-US" sz="1997" b="1" spc="71" dirty="0">
                <a:solidFill>
                  <a:srgbClr val="FA99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Attendance: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84386" y="6441469"/>
            <a:ext cx="2527666" cy="194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734" lvl="1" indent="-154367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BlueCare Dental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Lantern (</a:t>
            </a:r>
            <a:r>
              <a:rPr lang="en-US" sz="1429" spc="51" dirty="0" err="1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SurgeryPlus</a:t>
            </a: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Davis Vision 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CVS Caremark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The Standard 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NM Retiree Healthcare</a:t>
            </a:r>
          </a:p>
          <a:p>
            <a:pPr marL="308734" lvl="1" indent="-154367" algn="l">
              <a:lnSpc>
                <a:spcPts val="1944"/>
              </a:lnSpc>
              <a:buFont typeface="Arial"/>
              <a:buChar char="•"/>
            </a:pPr>
            <a:r>
              <a:rPr lang="en-US" sz="1429" spc="51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NM Educational Retirement Board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5235" y="3677122"/>
            <a:ext cx="5618302" cy="1993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50" dirty="0">
                <a:solidFill>
                  <a:srgbClr val="045174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DATE</a:t>
            </a:r>
          </a:p>
          <a:p>
            <a:pPr algn="ctr">
              <a:lnSpc>
                <a:spcPts val="1959"/>
              </a:lnSpc>
            </a:pPr>
            <a:r>
              <a:rPr lang="en-US" sz="1399" spc="50" dirty="0">
                <a:solidFill>
                  <a:srgbClr val="045174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EVENT DURATION</a:t>
            </a:r>
          </a:p>
          <a:p>
            <a:pPr algn="ctr">
              <a:lnSpc>
                <a:spcPts val="1959"/>
              </a:lnSpc>
            </a:pPr>
            <a:r>
              <a:rPr lang="en-US" sz="1399" spc="50" dirty="0">
                <a:solidFill>
                  <a:srgbClr val="045174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LOCATION</a:t>
            </a:r>
          </a:p>
          <a:p>
            <a:pPr algn="ctr">
              <a:lnSpc>
                <a:spcPts val="1959"/>
              </a:lnSpc>
            </a:pPr>
            <a:endParaRPr lang="en-US" sz="1399" spc="50" dirty="0">
              <a:solidFill>
                <a:srgbClr val="045174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2099"/>
              </a:lnSpc>
            </a:pPr>
            <a:r>
              <a:rPr lang="en-US" sz="1499" spc="53" dirty="0">
                <a:solidFill>
                  <a:srgbClr val="045174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TIME OF NMPSIA PRESENTATION</a:t>
            </a:r>
          </a:p>
          <a:p>
            <a:pPr algn="ctr">
              <a:lnSpc>
                <a:spcPts val="1959"/>
              </a:lnSpc>
            </a:pPr>
            <a:endParaRPr lang="en-US" sz="1499" spc="53" dirty="0">
              <a:solidFill>
                <a:srgbClr val="045174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spc="50" dirty="0">
                <a:solidFill>
                  <a:srgbClr val="045174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additional information such as “schedule your health screening via this link” or “refreshments will be provided”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3750" y="687705"/>
            <a:ext cx="6217920" cy="8503920"/>
            <a:chOff x="0" y="0"/>
            <a:chExt cx="2167467" cy="2964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67" cy="2964329"/>
            </a:xfrm>
            <a:custGeom>
              <a:avLst/>
              <a:gdLst/>
              <a:ahLst/>
              <a:cxnLst/>
              <a:rect l="l" t="t" r="r" b="b"/>
              <a:pathLst>
                <a:path w="2167467" h="2964329">
                  <a:moveTo>
                    <a:pt x="0" y="0"/>
                  </a:moveTo>
                  <a:lnTo>
                    <a:pt x="2167467" y="0"/>
                  </a:lnTo>
                  <a:lnTo>
                    <a:pt x="2167467" y="2964329"/>
                  </a:lnTo>
                  <a:lnTo>
                    <a:pt x="0" y="2964329"/>
                  </a:lnTo>
                  <a:close/>
                </a:path>
              </a:pathLst>
            </a:custGeom>
            <a:solidFill>
              <a:srgbClr val="F8DCBF"/>
            </a:solidFill>
            <a:ln w="66675" cap="sq">
              <a:solidFill>
                <a:srgbClr val="FF744A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67467" cy="2992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6287">
            <a:off x="1015226" y="2163841"/>
            <a:ext cx="5837738" cy="1898722"/>
          </a:xfrm>
          <a:custGeom>
            <a:avLst/>
            <a:gdLst/>
            <a:ahLst/>
            <a:cxnLst/>
            <a:rect l="l" t="t" r="r" b="b"/>
            <a:pathLst>
              <a:path w="5837738" h="1898722">
                <a:moveTo>
                  <a:pt x="0" y="0"/>
                </a:moveTo>
                <a:lnTo>
                  <a:pt x="5837738" y="0"/>
                </a:lnTo>
                <a:lnTo>
                  <a:pt x="5837738" y="1898723"/>
                </a:lnTo>
                <a:lnTo>
                  <a:pt x="0" y="18987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075235" y="5837192"/>
          <a:ext cx="5618302" cy="2600324"/>
        </p:xfrm>
        <a:graphic>
          <a:graphicData uri="http://schemas.openxmlformats.org/drawingml/2006/table">
            <a:tbl>
              <a:tblPr/>
              <a:tblGrid>
                <a:gridCol w="105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1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362">
                <a:tc>
                  <a:txBody>
                    <a:bodyPr/>
                    <a:lstStyle/>
                    <a:p>
                      <a:pPr algn="ctr">
                        <a:lnSpc>
                          <a:spcPts val="2704"/>
                        </a:lnSpc>
                        <a:defRPr/>
                      </a:pPr>
                      <a:r>
                        <a:rPr lang="en-US" sz="1931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TIME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4"/>
                        </a:lnSpc>
                        <a:defRPr/>
                      </a:pPr>
                      <a:r>
                        <a:rPr lang="en-US" sz="1931">
                          <a:solidFill>
                            <a:srgbClr val="000000"/>
                          </a:solidFill>
                          <a:latin typeface="Gagalin"/>
                          <a:ea typeface="Gagalin"/>
                          <a:cs typeface="Gagalin"/>
                          <a:sym typeface="Gagalin"/>
                        </a:rPr>
                        <a:t>TOPIC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52">
                <a:tc>
                  <a:txBody>
                    <a:bodyPr/>
                    <a:lstStyle/>
                    <a:p>
                      <a:pPr algn="ctr">
                        <a:lnSpc>
                          <a:spcPts val="1724"/>
                        </a:lnSpc>
                        <a:defRPr/>
                      </a:pPr>
                      <a:r>
                        <a:rPr lang="en-US" sz="1231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example:</a:t>
                      </a:r>
                      <a:endParaRPr lang="en-US" sz="1100"/>
                    </a:p>
                    <a:p>
                      <a:pPr algn="ctr">
                        <a:lnSpc>
                          <a:spcPts val="1724"/>
                        </a:lnSpc>
                      </a:pPr>
                      <a:r>
                        <a:rPr lang="en-US" sz="1231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10- 11am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4"/>
                        </a:lnSpc>
                        <a:defRPr/>
                      </a:pPr>
                      <a:r>
                        <a:rPr lang="en-US" sz="1231">
                          <a:solidFill>
                            <a:srgbClr val="000000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NOTE: NMPSIA does require confirmation of the time allotment on the agenda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955">
                <a:tc>
                  <a:txBody>
                    <a:bodyPr/>
                    <a:lstStyle/>
                    <a:p>
                      <a:pPr algn="ctr">
                        <a:lnSpc>
                          <a:spcPts val="1724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4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955">
                <a:tc>
                  <a:txBody>
                    <a:bodyPr/>
                    <a:lstStyle/>
                    <a:p>
                      <a:pPr algn="ctr">
                        <a:lnSpc>
                          <a:spcPts val="1724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4"/>
                        </a:lnSpc>
                        <a:defRPr/>
                      </a:pP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075235" y="4184248"/>
            <a:ext cx="5618302" cy="1488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spc="50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DATE</a:t>
            </a:r>
          </a:p>
          <a:p>
            <a:pPr algn="ctr">
              <a:lnSpc>
                <a:spcPts val="1959"/>
              </a:lnSpc>
            </a:pPr>
            <a:r>
              <a:rPr lang="en-US" sz="1399" spc="50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TIME</a:t>
            </a:r>
          </a:p>
          <a:p>
            <a:pPr algn="ctr">
              <a:lnSpc>
                <a:spcPts val="1959"/>
              </a:lnSpc>
            </a:pPr>
            <a:r>
              <a:rPr lang="en-US" sz="1399" spc="50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LOCATION</a:t>
            </a:r>
          </a:p>
          <a:p>
            <a:pPr algn="ctr">
              <a:lnSpc>
                <a:spcPts val="1959"/>
              </a:lnSpc>
            </a:pPr>
            <a:endParaRPr lang="en-US" sz="1399" spc="50" dirty="0">
              <a:solidFill>
                <a:srgbClr val="001F3D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spc="50" dirty="0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additional information such as “bring your laptop” or “refreshments will be provided”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4161" y="8573445"/>
            <a:ext cx="4300450" cy="41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"/>
              </a:lnSpc>
            </a:pPr>
            <a:r>
              <a:rPr lang="en-US" sz="1231" spc="44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Questions? Contact your HR or Benefits Department</a:t>
            </a:r>
          </a:p>
          <a:p>
            <a:pPr algn="ctr">
              <a:lnSpc>
                <a:spcPts val="1724"/>
              </a:lnSpc>
            </a:pPr>
            <a:r>
              <a:rPr lang="en-US" sz="1231" u="sng" spc="44">
                <a:solidFill>
                  <a:srgbClr val="001F3D"/>
                </a:solidFill>
                <a:latin typeface="Varela Round"/>
                <a:ea typeface="Varela Round"/>
                <a:cs typeface="Varela Round"/>
                <a:sym typeface="Varela Round"/>
              </a:rPr>
              <a:t>example@schoolgroup.com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1096" y="1134488"/>
            <a:ext cx="6184901" cy="100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8"/>
              </a:lnSpc>
            </a:pPr>
            <a:r>
              <a:rPr lang="en-US" sz="3899" dirty="0">
                <a:solidFill>
                  <a:srgbClr val="001F3D"/>
                </a:solidFill>
                <a:latin typeface="Knewave"/>
                <a:ea typeface="Knewave"/>
                <a:cs typeface="Knewave"/>
                <a:sym typeface="Knewave"/>
              </a:rPr>
              <a:t>2025 BENEFITS ORIENTATION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2571" y="2727440"/>
            <a:ext cx="5340278" cy="790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b="1" i="1" spc="53" dirty="0">
                <a:solidFill>
                  <a:srgbClr val="001F3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Join us for our 2025 Orientation!</a:t>
            </a:r>
          </a:p>
          <a:p>
            <a:pPr marL="0" lvl="0" indent="0" algn="ctr">
              <a:lnSpc>
                <a:spcPts val="2099"/>
              </a:lnSpc>
              <a:spcBef>
                <a:spcPct val="0"/>
              </a:spcBef>
            </a:pPr>
            <a:r>
              <a:rPr lang="en-US" sz="1499" b="1" i="1" spc="53" dirty="0">
                <a:solidFill>
                  <a:srgbClr val="001F3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Learn about your Insurance Benefits, ask questions regarding your coverage, and so much more!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201</Words>
  <Application>Microsoft Office PowerPoint</Application>
  <PresentationFormat>Custom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Knewave</vt:lpstr>
      <vt:lpstr>Varela Round</vt:lpstr>
      <vt:lpstr>Open Sans Bold Italics</vt:lpstr>
      <vt:lpstr>Gagalin</vt:lpstr>
      <vt:lpstr>Arial</vt:lpstr>
      <vt:lpstr>Calibri</vt:lpstr>
      <vt:lpstr>Open Sans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nmpsia &amp; NMPSIA Wellness</dc:title>
  <cp:lastModifiedBy>Jones, Kaylei, PSIA</cp:lastModifiedBy>
  <cp:revision>5</cp:revision>
  <dcterms:created xsi:type="dcterms:W3CDTF">2006-08-16T00:00:00Z</dcterms:created>
  <dcterms:modified xsi:type="dcterms:W3CDTF">2025-01-15T23:15:50Z</dcterms:modified>
  <dc:identifier>DAGZGG8iJAU</dc:identifier>
</cp:coreProperties>
</file>