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2" r:id="rId4"/>
    <p:sldId id="273" r:id="rId5"/>
    <p:sldId id="276" r:id="rId6"/>
    <p:sldId id="277" r:id="rId7"/>
    <p:sldId id="258" r:id="rId8"/>
    <p:sldId id="259" r:id="rId9"/>
    <p:sldId id="290" r:id="rId10"/>
    <p:sldId id="262" r:id="rId11"/>
    <p:sldId id="269" r:id="rId12"/>
    <p:sldId id="264" r:id="rId13"/>
    <p:sldId id="291" r:id="rId14"/>
    <p:sldId id="265" r:id="rId15"/>
    <p:sldId id="266" r:id="rId16"/>
    <p:sldId id="267" r:id="rId17"/>
    <p:sldId id="271" r:id="rId18"/>
    <p:sldId id="268" r:id="rId19"/>
    <p:sldId id="270" r:id="rId20"/>
    <p:sldId id="292" r:id="rId21"/>
    <p:sldId id="279" r:id="rId22"/>
    <p:sldId id="286" r:id="rId23"/>
    <p:sldId id="287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59F0BB-C517-47FB-76BF-E041BA884B42}" name="Jones, Kaylei, PSIA" initials="JKP" userId="S::Kaylei.Jones@psia.nm.gov::e29c987d-c0ba-46ea-a3e4-7f829d96db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E6D"/>
    <a:srgbClr val="ACCDD3"/>
    <a:srgbClr val="0070C0"/>
    <a:srgbClr val="9DC0DA"/>
    <a:srgbClr val="0056A7"/>
    <a:srgbClr val="1B6DB2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D0553-51A3-4054-BE41-18B731B0B6D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2C66B-16A3-4D1E-A8DC-81C1C0580E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Rx </a:t>
          </a:r>
          <a:r>
            <a:rPr lang="en-US" sz="1200" b="1" dirty="0">
              <a:solidFill>
                <a:srgbClr val="0070C0"/>
              </a:solidFill>
            </a:rPr>
            <a:t>ID card </a:t>
          </a:r>
          <a:r>
            <a:rPr lang="en-US" sz="1200" dirty="0"/>
            <a:t>issued by Express Scripts (ESI)</a:t>
          </a:r>
        </a:p>
      </dgm:t>
    </dgm:pt>
    <dgm:pt modelId="{44238F6A-5F65-42D6-B196-E66AEEADD942}" type="parTrans" cxnId="{8611F399-C5F5-4AFD-8FBC-36C45A173F3E}">
      <dgm:prSet/>
      <dgm:spPr/>
      <dgm:t>
        <a:bodyPr/>
        <a:lstStyle/>
        <a:p>
          <a:endParaRPr lang="en-US"/>
        </a:p>
      </dgm:t>
    </dgm:pt>
    <dgm:pt modelId="{B1332597-09B8-4DBF-A36F-19845F241ACC}" type="sibTrans" cxnId="{8611F399-C5F5-4AFD-8FBC-36C45A173F3E}">
      <dgm:prSet/>
      <dgm:spPr/>
      <dgm:t>
        <a:bodyPr/>
        <a:lstStyle/>
        <a:p>
          <a:endParaRPr lang="en-US"/>
        </a:p>
      </dgm:t>
    </dgm:pt>
    <dgm:pt modelId="{6E66053F-0B91-4028-B735-C030A946A8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solidFill>
                <a:srgbClr val="0070C0"/>
              </a:solidFill>
            </a:rPr>
            <a:t>Formulary</a:t>
          </a:r>
          <a:r>
            <a:rPr lang="en-US" sz="1200" dirty="0"/>
            <a:t> found at https://nmpsia.com/ </a:t>
          </a:r>
        </a:p>
      </dgm:t>
    </dgm:pt>
    <dgm:pt modelId="{FF4F073B-963B-4AD2-9F33-1A8D14DE0480}" type="parTrans" cxnId="{8B585A45-5A48-4D59-95C1-DAC9391C7A55}">
      <dgm:prSet/>
      <dgm:spPr/>
      <dgm:t>
        <a:bodyPr/>
        <a:lstStyle/>
        <a:p>
          <a:endParaRPr lang="en-US"/>
        </a:p>
      </dgm:t>
    </dgm:pt>
    <dgm:pt modelId="{A4814DC6-30F4-4158-8469-E339E096ACBA}" type="sibTrans" cxnId="{8B585A45-5A48-4D59-95C1-DAC9391C7A55}">
      <dgm:prSet/>
      <dgm:spPr/>
      <dgm:t>
        <a:bodyPr/>
        <a:lstStyle/>
        <a:p>
          <a:endParaRPr lang="en-US"/>
        </a:p>
      </dgm:t>
    </dgm:pt>
    <dgm:pt modelId="{B49A8925-589A-4C55-8288-5EECC96008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solidFill>
                <a:srgbClr val="0070C0"/>
              </a:solidFill>
            </a:rPr>
            <a:t>$0</a:t>
          </a:r>
          <a:r>
            <a:rPr lang="en-US" sz="1200" dirty="0"/>
            <a:t> Generic &amp; Preferred Diabetic Supplies &amp; Injectable Diabetic Medications</a:t>
          </a:r>
        </a:p>
      </dgm:t>
    </dgm:pt>
    <dgm:pt modelId="{529F2E4A-2675-45EB-857C-3FB891A4A919}" type="parTrans" cxnId="{766AC77E-D7B0-4A3F-A045-FC5A82DD1AB0}">
      <dgm:prSet/>
      <dgm:spPr/>
      <dgm:t>
        <a:bodyPr/>
        <a:lstStyle/>
        <a:p>
          <a:endParaRPr lang="en-US"/>
        </a:p>
      </dgm:t>
    </dgm:pt>
    <dgm:pt modelId="{600A26E8-2237-491C-95CB-0023C61DD39D}" type="sibTrans" cxnId="{766AC77E-D7B0-4A3F-A045-FC5A82DD1AB0}">
      <dgm:prSet/>
      <dgm:spPr/>
      <dgm:t>
        <a:bodyPr/>
        <a:lstStyle/>
        <a:p>
          <a:endParaRPr lang="en-US"/>
        </a:p>
      </dgm:t>
    </dgm:pt>
    <dgm:pt modelId="{14482842-5F41-47BA-A1F6-F5F508541ABC}" type="pres">
      <dgm:prSet presAssocID="{582D0553-51A3-4054-BE41-18B731B0B6DA}" presName="root" presStyleCnt="0">
        <dgm:presLayoutVars>
          <dgm:dir/>
          <dgm:resizeHandles val="exact"/>
        </dgm:presLayoutVars>
      </dgm:prSet>
      <dgm:spPr/>
    </dgm:pt>
    <dgm:pt modelId="{00799CE9-4B22-4815-9EE3-5E0043275268}" type="pres">
      <dgm:prSet presAssocID="{5A72C66B-16A3-4D1E-A8DC-81C1C0580ED5}" presName="compNode" presStyleCnt="0"/>
      <dgm:spPr/>
    </dgm:pt>
    <dgm:pt modelId="{3EC029E0-C385-4083-8695-38A2F058C48F}" type="pres">
      <dgm:prSet presAssocID="{5A72C66B-16A3-4D1E-A8DC-81C1C0580ED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0CFD86A3-A3DF-425A-9782-013DA17D2194}" type="pres">
      <dgm:prSet presAssocID="{5A72C66B-16A3-4D1E-A8DC-81C1C0580ED5}" presName="spaceRect" presStyleCnt="0"/>
      <dgm:spPr/>
    </dgm:pt>
    <dgm:pt modelId="{9E696ABF-40CA-4961-8381-C65C4841F07A}" type="pres">
      <dgm:prSet presAssocID="{5A72C66B-16A3-4D1E-A8DC-81C1C0580ED5}" presName="textRect" presStyleLbl="revTx" presStyleIdx="0" presStyleCnt="3">
        <dgm:presLayoutVars>
          <dgm:chMax val="1"/>
          <dgm:chPref val="1"/>
        </dgm:presLayoutVars>
      </dgm:prSet>
      <dgm:spPr/>
    </dgm:pt>
    <dgm:pt modelId="{10DB8716-7F31-4FE8-88FF-784BBDE9B378}" type="pres">
      <dgm:prSet presAssocID="{B1332597-09B8-4DBF-A36F-19845F241ACC}" presName="sibTrans" presStyleCnt="0"/>
      <dgm:spPr/>
    </dgm:pt>
    <dgm:pt modelId="{10496517-1B6C-4702-899F-3077BF492644}" type="pres">
      <dgm:prSet presAssocID="{6E66053F-0B91-4028-B735-C030A946A849}" presName="compNode" presStyleCnt="0"/>
      <dgm:spPr/>
    </dgm:pt>
    <dgm:pt modelId="{2DDC3EF3-6185-4FFD-B437-A73552F75F9B}" type="pres">
      <dgm:prSet presAssocID="{6E66053F-0B91-4028-B735-C030A946A849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4BBD7D47-8F33-4E2B-A2C7-0AED3471CBCA}" type="pres">
      <dgm:prSet presAssocID="{6E66053F-0B91-4028-B735-C030A946A849}" presName="spaceRect" presStyleCnt="0"/>
      <dgm:spPr/>
    </dgm:pt>
    <dgm:pt modelId="{DBD3756B-F4C8-4727-964D-3D9D156858EC}" type="pres">
      <dgm:prSet presAssocID="{6E66053F-0B91-4028-B735-C030A946A849}" presName="textRect" presStyleLbl="revTx" presStyleIdx="1" presStyleCnt="3">
        <dgm:presLayoutVars>
          <dgm:chMax val="1"/>
          <dgm:chPref val="1"/>
        </dgm:presLayoutVars>
      </dgm:prSet>
      <dgm:spPr/>
    </dgm:pt>
    <dgm:pt modelId="{E8C37B80-E460-4C65-92A0-4FD52DBC5F29}" type="pres">
      <dgm:prSet presAssocID="{A4814DC6-30F4-4158-8469-E339E096ACBA}" presName="sibTrans" presStyleCnt="0"/>
      <dgm:spPr/>
    </dgm:pt>
    <dgm:pt modelId="{227D300E-456C-4176-A986-CB3EA48DEAE0}" type="pres">
      <dgm:prSet presAssocID="{B49A8925-589A-4C55-8288-5EECC9600874}" presName="compNode" presStyleCnt="0"/>
      <dgm:spPr/>
    </dgm:pt>
    <dgm:pt modelId="{A8068AED-72F4-4486-B609-B2FE0E170F94}" type="pres">
      <dgm:prSet presAssocID="{B49A8925-589A-4C55-8288-5EECC960087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4D25079-BCB9-4C0F-BE06-72EAB995F200}" type="pres">
      <dgm:prSet presAssocID="{B49A8925-589A-4C55-8288-5EECC9600874}" presName="spaceRect" presStyleCnt="0"/>
      <dgm:spPr/>
    </dgm:pt>
    <dgm:pt modelId="{50D99D78-A259-4DEE-B5B8-BC2AB90C78A8}" type="pres">
      <dgm:prSet presAssocID="{B49A8925-589A-4C55-8288-5EECC9600874}" presName="textRect" presStyleLbl="revTx" presStyleIdx="2" presStyleCnt="3" custScaleX="122469">
        <dgm:presLayoutVars>
          <dgm:chMax val="1"/>
          <dgm:chPref val="1"/>
        </dgm:presLayoutVars>
      </dgm:prSet>
      <dgm:spPr/>
    </dgm:pt>
  </dgm:ptLst>
  <dgm:cxnLst>
    <dgm:cxn modelId="{4D9BD615-8C41-4DDB-A114-A321A847B1F8}" type="presOf" srcId="{B49A8925-589A-4C55-8288-5EECC9600874}" destId="{50D99D78-A259-4DEE-B5B8-BC2AB90C78A8}" srcOrd="0" destOrd="0" presId="urn:microsoft.com/office/officeart/2018/2/layout/IconLabelList"/>
    <dgm:cxn modelId="{3974FB37-4A28-44D3-B786-7D3CDC996E22}" type="presOf" srcId="{6E66053F-0B91-4028-B735-C030A946A849}" destId="{DBD3756B-F4C8-4727-964D-3D9D156858EC}" srcOrd="0" destOrd="0" presId="urn:microsoft.com/office/officeart/2018/2/layout/IconLabelList"/>
    <dgm:cxn modelId="{8B585A45-5A48-4D59-95C1-DAC9391C7A55}" srcId="{582D0553-51A3-4054-BE41-18B731B0B6DA}" destId="{6E66053F-0B91-4028-B735-C030A946A849}" srcOrd="1" destOrd="0" parTransId="{FF4F073B-963B-4AD2-9F33-1A8D14DE0480}" sibTransId="{A4814DC6-30F4-4158-8469-E339E096ACBA}"/>
    <dgm:cxn modelId="{766AC77E-D7B0-4A3F-A045-FC5A82DD1AB0}" srcId="{582D0553-51A3-4054-BE41-18B731B0B6DA}" destId="{B49A8925-589A-4C55-8288-5EECC9600874}" srcOrd="2" destOrd="0" parTransId="{529F2E4A-2675-45EB-857C-3FB891A4A919}" sibTransId="{600A26E8-2237-491C-95CB-0023C61DD39D}"/>
    <dgm:cxn modelId="{D73A1F90-9D4A-4B15-A515-B3D97DFE390D}" type="presOf" srcId="{582D0553-51A3-4054-BE41-18B731B0B6DA}" destId="{14482842-5F41-47BA-A1F6-F5F508541ABC}" srcOrd="0" destOrd="0" presId="urn:microsoft.com/office/officeart/2018/2/layout/IconLabelList"/>
    <dgm:cxn modelId="{8611F399-C5F5-4AFD-8FBC-36C45A173F3E}" srcId="{582D0553-51A3-4054-BE41-18B731B0B6DA}" destId="{5A72C66B-16A3-4D1E-A8DC-81C1C0580ED5}" srcOrd="0" destOrd="0" parTransId="{44238F6A-5F65-42D6-B196-E66AEEADD942}" sibTransId="{B1332597-09B8-4DBF-A36F-19845F241ACC}"/>
    <dgm:cxn modelId="{2BD3EBBB-F203-4272-9C38-B73AE77E9212}" type="presOf" srcId="{5A72C66B-16A3-4D1E-A8DC-81C1C0580ED5}" destId="{9E696ABF-40CA-4961-8381-C65C4841F07A}" srcOrd="0" destOrd="0" presId="urn:microsoft.com/office/officeart/2018/2/layout/IconLabelList"/>
    <dgm:cxn modelId="{A26F299C-79D7-46EE-92F6-8515FD41535A}" type="presParOf" srcId="{14482842-5F41-47BA-A1F6-F5F508541ABC}" destId="{00799CE9-4B22-4815-9EE3-5E0043275268}" srcOrd="0" destOrd="0" presId="urn:microsoft.com/office/officeart/2018/2/layout/IconLabelList"/>
    <dgm:cxn modelId="{1D5AA145-9F68-453F-8392-A56E6338B593}" type="presParOf" srcId="{00799CE9-4B22-4815-9EE3-5E0043275268}" destId="{3EC029E0-C385-4083-8695-38A2F058C48F}" srcOrd="0" destOrd="0" presId="urn:microsoft.com/office/officeart/2018/2/layout/IconLabelList"/>
    <dgm:cxn modelId="{1196AC64-8A57-41F0-BB90-24F40B2C9D55}" type="presParOf" srcId="{00799CE9-4B22-4815-9EE3-5E0043275268}" destId="{0CFD86A3-A3DF-425A-9782-013DA17D2194}" srcOrd="1" destOrd="0" presId="urn:microsoft.com/office/officeart/2018/2/layout/IconLabelList"/>
    <dgm:cxn modelId="{83B713E7-296F-49DA-A193-12B9D3F05B25}" type="presParOf" srcId="{00799CE9-4B22-4815-9EE3-5E0043275268}" destId="{9E696ABF-40CA-4961-8381-C65C4841F07A}" srcOrd="2" destOrd="0" presId="urn:microsoft.com/office/officeart/2018/2/layout/IconLabelList"/>
    <dgm:cxn modelId="{C9AACAD2-D81A-4EC3-B8B7-6C84953E160A}" type="presParOf" srcId="{14482842-5F41-47BA-A1F6-F5F508541ABC}" destId="{10DB8716-7F31-4FE8-88FF-784BBDE9B378}" srcOrd="1" destOrd="0" presId="urn:microsoft.com/office/officeart/2018/2/layout/IconLabelList"/>
    <dgm:cxn modelId="{2769FA92-3F16-4164-BC9E-18E6D310EFB7}" type="presParOf" srcId="{14482842-5F41-47BA-A1F6-F5F508541ABC}" destId="{10496517-1B6C-4702-899F-3077BF492644}" srcOrd="2" destOrd="0" presId="urn:microsoft.com/office/officeart/2018/2/layout/IconLabelList"/>
    <dgm:cxn modelId="{3B0365D5-1D22-4919-A22F-E7860E5B8F9A}" type="presParOf" srcId="{10496517-1B6C-4702-899F-3077BF492644}" destId="{2DDC3EF3-6185-4FFD-B437-A73552F75F9B}" srcOrd="0" destOrd="0" presId="urn:microsoft.com/office/officeart/2018/2/layout/IconLabelList"/>
    <dgm:cxn modelId="{148FCA76-322C-46FC-B3EB-1F6304A3435B}" type="presParOf" srcId="{10496517-1B6C-4702-899F-3077BF492644}" destId="{4BBD7D47-8F33-4E2B-A2C7-0AED3471CBCA}" srcOrd="1" destOrd="0" presId="urn:microsoft.com/office/officeart/2018/2/layout/IconLabelList"/>
    <dgm:cxn modelId="{F6F99581-41DE-4D5F-9401-8CD70C9ACE3F}" type="presParOf" srcId="{10496517-1B6C-4702-899F-3077BF492644}" destId="{DBD3756B-F4C8-4727-964D-3D9D156858EC}" srcOrd="2" destOrd="0" presId="urn:microsoft.com/office/officeart/2018/2/layout/IconLabelList"/>
    <dgm:cxn modelId="{5512CD75-D80E-4184-B60A-45EA62CFAD43}" type="presParOf" srcId="{14482842-5F41-47BA-A1F6-F5F508541ABC}" destId="{E8C37B80-E460-4C65-92A0-4FD52DBC5F29}" srcOrd="3" destOrd="0" presId="urn:microsoft.com/office/officeart/2018/2/layout/IconLabelList"/>
    <dgm:cxn modelId="{1630A29E-F824-4F93-B0BA-D1915F6F605B}" type="presParOf" srcId="{14482842-5F41-47BA-A1F6-F5F508541ABC}" destId="{227D300E-456C-4176-A986-CB3EA48DEAE0}" srcOrd="4" destOrd="0" presId="urn:microsoft.com/office/officeart/2018/2/layout/IconLabelList"/>
    <dgm:cxn modelId="{DDE08DAA-381A-45A0-8CFC-615E4BE742C0}" type="presParOf" srcId="{227D300E-456C-4176-A986-CB3EA48DEAE0}" destId="{A8068AED-72F4-4486-B609-B2FE0E170F94}" srcOrd="0" destOrd="0" presId="urn:microsoft.com/office/officeart/2018/2/layout/IconLabelList"/>
    <dgm:cxn modelId="{3B76C0D9-0586-4358-A98B-28068A994B9C}" type="presParOf" srcId="{227D300E-456C-4176-A986-CB3EA48DEAE0}" destId="{A4D25079-BCB9-4C0F-BE06-72EAB995F200}" srcOrd="1" destOrd="0" presId="urn:microsoft.com/office/officeart/2018/2/layout/IconLabelList"/>
    <dgm:cxn modelId="{FCDB8893-C5AB-431E-8E1A-E65C4BD1071F}" type="presParOf" srcId="{227D300E-456C-4176-A986-CB3EA48DEAE0}" destId="{50D99D78-A259-4DEE-B5B8-BC2AB90C78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29E0-C385-4083-8695-38A2F058C48F}">
      <dsp:nvSpPr>
        <dsp:cNvPr id="0" name=""/>
        <dsp:cNvSpPr/>
      </dsp:nvSpPr>
      <dsp:spPr>
        <a:xfrm>
          <a:off x="860444" y="178778"/>
          <a:ext cx="745927" cy="745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96ABF-40CA-4961-8381-C65C4841F07A}">
      <dsp:nvSpPr>
        <dsp:cNvPr id="0" name=""/>
        <dsp:cNvSpPr/>
      </dsp:nvSpPr>
      <dsp:spPr>
        <a:xfrm>
          <a:off x="404599" y="1177114"/>
          <a:ext cx="1657617" cy="6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Rx </a:t>
          </a:r>
          <a:r>
            <a:rPr lang="en-US" sz="1200" b="1" kern="1200" dirty="0">
              <a:solidFill>
                <a:srgbClr val="0070C0"/>
              </a:solidFill>
            </a:rPr>
            <a:t>ID card </a:t>
          </a:r>
          <a:r>
            <a:rPr lang="en-US" sz="1200" kern="1200" dirty="0"/>
            <a:t>issued by Express Scripts (ESI)</a:t>
          </a:r>
        </a:p>
      </dsp:txBody>
      <dsp:txXfrm>
        <a:off x="404599" y="1177114"/>
        <a:ext cx="1657617" cy="683767"/>
      </dsp:txXfrm>
    </dsp:sp>
    <dsp:sp modelId="{2DDC3EF3-6185-4FFD-B437-A73552F75F9B}">
      <dsp:nvSpPr>
        <dsp:cNvPr id="0" name=""/>
        <dsp:cNvSpPr/>
      </dsp:nvSpPr>
      <dsp:spPr>
        <a:xfrm>
          <a:off x="2808144" y="178778"/>
          <a:ext cx="745927" cy="745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3756B-F4C8-4727-964D-3D9D156858EC}">
      <dsp:nvSpPr>
        <dsp:cNvPr id="0" name=""/>
        <dsp:cNvSpPr/>
      </dsp:nvSpPr>
      <dsp:spPr>
        <a:xfrm>
          <a:off x="2352299" y="1177114"/>
          <a:ext cx="1657617" cy="6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Formulary</a:t>
          </a:r>
          <a:r>
            <a:rPr lang="en-US" sz="1200" kern="1200" dirty="0"/>
            <a:t> found at https://nmpsia.com/ </a:t>
          </a:r>
        </a:p>
      </dsp:txBody>
      <dsp:txXfrm>
        <a:off x="2352299" y="1177114"/>
        <a:ext cx="1657617" cy="683767"/>
      </dsp:txXfrm>
    </dsp:sp>
    <dsp:sp modelId="{A8068AED-72F4-4486-B609-B2FE0E170F94}">
      <dsp:nvSpPr>
        <dsp:cNvPr id="0" name=""/>
        <dsp:cNvSpPr/>
      </dsp:nvSpPr>
      <dsp:spPr>
        <a:xfrm>
          <a:off x="4942069" y="178778"/>
          <a:ext cx="745927" cy="745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99D78-A259-4DEE-B5B8-BC2AB90C78A8}">
      <dsp:nvSpPr>
        <dsp:cNvPr id="0" name=""/>
        <dsp:cNvSpPr/>
      </dsp:nvSpPr>
      <dsp:spPr>
        <a:xfrm>
          <a:off x="4300000" y="1177114"/>
          <a:ext cx="2030067" cy="6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</a:rPr>
            <a:t>$0</a:t>
          </a:r>
          <a:r>
            <a:rPr lang="en-US" sz="1200" kern="1200" dirty="0"/>
            <a:t> Generic &amp; Preferred Diabetic Supplies &amp; Injectable Diabetic Medications</a:t>
          </a:r>
        </a:p>
      </dsp:txBody>
      <dsp:txXfrm>
        <a:off x="4300000" y="1177114"/>
        <a:ext cx="2030067" cy="68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396C10-36D0-B12C-E5F8-DA598A5B85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AB113-15C4-580C-EEAC-7B9569BC9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9A5E4-79B4-44A9-8A98-4FB56134E03A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3E9D4-0530-1F1A-7867-7EBF18C647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220C7-7BF8-8E69-4CFB-E9150C8CE7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670E3-D5D9-43FC-8A91-30BD70AA9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552671-CDD5-4302-8B15-D3F4D1F7F3CF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D9A3F4-3630-497C-9BEF-DD48E8B7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6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6A5F-995B-F708-5DDF-53732AF5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B1DBC-DC35-22D6-47AE-C9C5C52DE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90511-C28E-2152-6A69-59247B7D3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F860F-4CB2-7659-8C7C-4794DE81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A3F4-3630-497C-9BEF-DD48E8B7FC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F39E-E7D9-4E94-AA13-9BEBC9FA8141}" type="datetime1">
              <a:rPr lang="en-US" smtClean="0"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6D92C-AFB4-7C25-E39E-2905AA931A34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520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7D3AAC-365F-7E09-1BD8-45BD4DEAC4C7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00E7-E64E-4D77-AAF4-2E4EA03BE691}" type="datetime1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E07477-E735-DEC1-FC99-8DB564809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3B9AF-3E9E-D3F3-CAD4-5CDC31195EF5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308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F439BB-96E2-0788-978D-7391FC94D2FE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D1A-F522-4D26-B202-7D3B9D97F2A0}" type="datetime1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C99A0A-9316-404A-6D36-F44A028F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0B171-4E49-7DF6-819C-FB97B589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E6A71-F9C3-3553-660D-6A4A1DAD12DE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59E620-AE70-3415-5153-F12A21EDD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8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86BF28-0EB5-D876-4290-B85837198FD2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667-4287-4036-8E13-719A3391F9CB}" type="datetime1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2331D4-7A1B-C9CE-447D-AEF136ED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D4F5E-66D7-8137-40C0-D4C1E351E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C79F6D-EDB0-2131-818D-46FA9413CEE7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BC27B-AF0D-68BF-07EA-EE744FD7B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7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E8C50-D0A9-33B9-61DF-2BA33EE18623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E80C-9FA4-430E-A64B-9846A3154DEF}" type="datetime1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2E3A8-CB80-4147-E8D5-827E80107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736A6-DFB4-460E-C64A-E2675A0E86F3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7F23B-F743-78F3-FBEA-D1B74DD8F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9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52C987-DE30-DB2C-D7AB-BE7467A6470C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895-65B5-4F2C-B47E-D3FB4F87C1E0}" type="datetime1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BB41E-11A1-9FAF-EC01-495047C8C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9C38B-3C4F-E14A-E5A5-222CCB7A7C79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6EA1A0-E31A-E78F-44B2-4DA95CBEF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9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1AAA52-6C59-FD03-F047-554AF9F904AA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E386-8316-478B-AF2A-7DDC797AD8C5}" type="datetime1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820C0-AAE1-DC99-09F9-DD02A2BC7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312AD-A79C-E49C-CC58-17671D2E45ED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B016B-B3CA-FDE4-6D62-53CAC7CB9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4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FE43DE-3F9D-7AC5-D5D2-6ECE80CC1370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ECFA-8E05-445C-B058-E086539D5DC1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C21235-70F1-FAB2-93D4-D4121C7F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4512F-84B3-D2A1-E1BE-B9CBA20E8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D8A30-09B1-B1A8-E296-2880CABFD8C9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EE88A-48C5-1C4F-D7EA-B0E2EE5AF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7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B79B33-E3EE-1DF8-2D28-B688EC6DE963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4289-51FF-41B4-9512-4BFEDDB9417F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EEC9D4-693B-AFAD-AAD4-AE812D4F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294392" y="2833611"/>
            <a:ext cx="6223261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F821B-2DB7-5249-8520-B674E30B3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95876-BEC1-3854-7CFE-BC7DB9B28660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C55E7-48C8-8167-C381-F01AA115C6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3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5C2D2-6CE0-BD65-F50B-DD869ABCA080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C9E4-AAFC-4BDC-AAE4-DCD30ABAD372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2791D0-0264-E737-B303-5F70C446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FAAD2-5998-6336-BD5B-CD86CB66C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4B9D0-0D30-23CB-D9AD-D00EC0B3D718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A162A-5AA2-357C-CD57-D6E87F6A18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5C2D2-6CE0-BD65-F50B-DD869ABCA080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3D57-FA6F-4A11-B627-0D7C858494A4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2791D0-0264-E737-B303-5F70C446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4B9D0-0D30-23CB-D9AD-D00EC0B3D718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28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A6E6-E6F8-44F4-9467-8DDCA910927C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2791D0-0264-E737-B303-5F70C446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FAAD2-5998-6336-BD5B-CD86CB66C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FDA4E-8114-82BC-96CC-5101EA86BA6C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95D2A-CA1F-EDA7-CF6A-59D9C7949A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A6E6-E6F8-44F4-9467-8DDCA910927C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2791D0-0264-E737-B303-5F70C446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FAAD2-5998-6336-BD5B-CD86CB66C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FDA4E-8114-82BC-96CC-5101EA86BA6C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0E5161-FF81-4115-DDCD-1A3FE87AA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B5C2D2-6CE0-BD65-F50B-DD869ABCA080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9531-9AB8-43ED-8784-3F2AE68035BA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698F7B-D666-06FF-21BD-2A062E5B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7EB7F-A9A6-F70B-09D7-CC1A89887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76DC6-58B9-0A58-530C-96B92A7F693B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72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C3A9B4-F353-1C8B-E92B-753BFD1A2CDE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729-4656-4F45-A650-637E56E8BCF3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DAD7F-DD01-E969-B99B-E39235DA3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958B4-7744-CE4D-F56F-A122F3D9A306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7C68B-15CE-3179-B20E-EBC46F24DA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C3A9B4-F353-1C8B-E92B-753BFD1A2CDE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1943-8269-4E4F-9E4B-3937A9C2D429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8D801-AB1A-4DAE-E029-24238406C2F3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86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7D3AAC-365F-7E09-1BD8-45BD4DEAC4C7}"/>
              </a:ext>
            </a:extLst>
          </p:cNvPr>
          <p:cNvSpPr/>
          <p:nvPr userDrawn="1"/>
        </p:nvSpPr>
        <p:spPr>
          <a:xfrm>
            <a:off x="0" y="6438585"/>
            <a:ext cx="9143999" cy="28289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AC2A-3AA1-4739-93C8-C7FA7D32A1FA}" type="datetime1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F0A44-8E19-404A-AD9D-1EB1A754A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487EEE-EA6C-FBB5-2CF4-791B9242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4"/>
            <a:ext cx="7886700" cy="90445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5626B-7789-D402-072A-D9BD1A37C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136524"/>
            <a:ext cx="1653208" cy="6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C92D7-6778-B30D-2761-09848D5E9910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A737A-58C9-427F-5102-71651E85EB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0" y="217988"/>
            <a:ext cx="1653209" cy="6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19709-77F1-41E7-B422-A08B7C5C25A5}" type="datetime1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8F0A44-8E19-404A-AD9D-1EB1A754A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F0F13-C665-EA3B-20C5-C996773DDB65}"/>
              </a:ext>
            </a:extLst>
          </p:cNvPr>
          <p:cNvSpPr txBox="1"/>
          <p:nvPr userDrawn="1"/>
        </p:nvSpPr>
        <p:spPr>
          <a:xfrm>
            <a:off x="0" y="6412257"/>
            <a:ext cx="15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072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5" r:id="rId4"/>
    <p:sldLayoutId id="2147483677" r:id="rId5"/>
    <p:sldLayoutId id="2147483673" r:id="rId6"/>
    <p:sldLayoutId id="2147483663" r:id="rId7"/>
    <p:sldLayoutId id="2147483674" r:id="rId8"/>
    <p:sldLayoutId id="2147483664" r:id="rId9"/>
    <p:sldLayoutId id="2147483672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terncare.com/for-members/surgery-journey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em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nmpsia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nmpsia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visvision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sf@easitpa.com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mpsia.com/contactU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mpsia.com/auth-release-health-inf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mpsi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mps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sign with text&#10;&#10;Description automatically generated">
            <a:extLst>
              <a:ext uri="{FF2B5EF4-FFF2-40B4-BE49-F238E27FC236}">
                <a16:creationId xmlns:a16="http://schemas.microsoft.com/office/drawing/2014/main" id="{0EB11C1F-6E92-D746-82CE-E2C5E690C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08" y="2477751"/>
            <a:ext cx="4774885" cy="19338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D97DEB-C434-BF0D-F727-3F70128412A3}"/>
              </a:ext>
            </a:extLst>
          </p:cNvPr>
          <p:cNvSpPr/>
          <p:nvPr/>
        </p:nvSpPr>
        <p:spPr>
          <a:xfrm>
            <a:off x="-1" y="-1"/>
            <a:ext cx="3465095" cy="6858001"/>
          </a:xfrm>
          <a:prstGeom prst="rect">
            <a:avLst/>
          </a:prstGeom>
          <a:solidFill>
            <a:srgbClr val="0056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3AD95-09BD-DCA2-A0A9-0B4FEE5EE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0" y="2305074"/>
            <a:ext cx="3272591" cy="2106505"/>
          </a:xfrm>
        </p:spPr>
        <p:txBody>
          <a:bodyPr>
            <a:noAutofit/>
          </a:bodyPr>
          <a:lstStyle/>
          <a:p>
            <a:pPr marR="5080" algn="ctr"/>
            <a:r>
              <a:rPr lang="en-US" sz="28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2026</a:t>
            </a:r>
            <a:r>
              <a:rPr lang="en-US" sz="2800" b="1" spc="-6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ORIENTATION</a:t>
            </a:r>
          </a:p>
          <a:p>
            <a:pPr marR="5080" algn="ctr"/>
            <a:endParaRPr lang="en-US" sz="2800" b="1" spc="-6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marR="5080" algn="ctr"/>
            <a:r>
              <a:rPr lang="en-US" sz="2800" b="1" spc="-6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Enter School Name</a:t>
            </a:r>
          </a:p>
        </p:txBody>
      </p:sp>
    </p:spTree>
    <p:extLst>
      <p:ext uri="{BB962C8B-B14F-4D97-AF65-F5344CB8AC3E}">
        <p14:creationId xmlns:p14="http://schemas.microsoft.com/office/powerpoint/2010/main" val="287171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A21A6-B755-D9A4-B8CF-4696E53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Wellness Benefits</a:t>
            </a:r>
            <a:br>
              <a:rPr lang="en-US" b="1" dirty="0"/>
            </a:b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A7"/>
                </a:solidFill>
                <a:effectLst/>
                <a:uLnTx/>
                <a:uFillTx/>
                <a:ea typeface="+mn-ea"/>
                <a:cs typeface="+mn-cs"/>
              </a:rPr>
              <a:t>NO COST TO MEMBERS</a:t>
            </a:r>
            <a:endParaRPr lang="en-US" b="1" dirty="0">
              <a:solidFill>
                <a:srgbClr val="0056A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BB232-6CFA-2F0D-DDC0-DE805780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40" y="57068"/>
            <a:ext cx="1503508" cy="9044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9226F-783A-9F37-6898-73F68651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10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B388850-5C62-3795-A8A6-0F9204C48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" y="1208739"/>
            <a:ext cx="4276400" cy="23569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DF83E3-A4FB-098B-7F6C-F30A7F89D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397" y="1201275"/>
            <a:ext cx="4709090" cy="2428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3222CF-A083-238C-73F0-35B61290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3" y="3702881"/>
            <a:ext cx="4411198" cy="2359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91625B-7A99-61E9-26BE-60E1A6FEF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8445" y="3718299"/>
            <a:ext cx="4574042" cy="26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CCC74-9B00-B39C-764F-96543B1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Musculoskeletal</a:t>
            </a:r>
            <a:br>
              <a:rPr lang="en-US" sz="3200" b="1" dirty="0"/>
            </a:br>
            <a:r>
              <a:rPr lang="en-US" sz="3200" b="1" dirty="0"/>
              <a:t>Surgical Services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6466C-AEEF-5EF2-BC87-AC3F825467D4}"/>
              </a:ext>
            </a:extLst>
          </p:cNvPr>
          <p:cNvSpPr txBox="1"/>
          <p:nvPr/>
        </p:nvSpPr>
        <p:spPr>
          <a:xfrm>
            <a:off x="123064" y="5735635"/>
            <a:ext cx="8897872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lvl="2" indent="-257168" algn="ctr">
              <a:lnSpc>
                <a:spcPct val="90000"/>
              </a:lnSpc>
              <a:defRPr/>
            </a:pPr>
            <a:r>
              <a:rPr lang="en-US" altLang="en-US" sz="1600" b="1" dirty="0"/>
              <a:t>Learn more and find contracted providers at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lanterncare.com</a:t>
            </a:r>
            <a:endParaRPr lang="en-US" altLang="en-US" sz="16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2B36C-4A49-7DBD-0D54-CEEDA3FF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40E6C-D4F9-B72C-ACD2-E88F81852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t="27808" r="33346" b="29419"/>
          <a:stretch/>
        </p:blipFill>
        <p:spPr bwMode="auto">
          <a:xfrm>
            <a:off x="7623134" y="6004674"/>
            <a:ext cx="1397802" cy="3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4F078-7CE8-69A8-87CF-3E24065C9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30" y="1205867"/>
            <a:ext cx="8494941" cy="44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2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Money with solid fill">
            <a:extLst>
              <a:ext uri="{FF2B5EF4-FFF2-40B4-BE49-F238E27FC236}">
                <a16:creationId xmlns:a16="http://schemas.microsoft.com/office/drawing/2014/main" id="{37D64FAE-07D6-0346-C5D6-BDF2CA24A4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234153" flipV="1">
            <a:off x="533855" y="3819269"/>
            <a:ext cx="342562" cy="3425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200" b="1" dirty="0">
                <a:cs typeface="Calibri" panose="020F0502020204030204" pitchFamily="34" charset="0"/>
              </a:rPr>
              <a:t>Prescription Drug Coverage</a:t>
            </a:r>
            <a:endParaRPr lang="en-US" sz="3200" dirty="0"/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EABFF7B0-06C8-BFF5-CFD1-DEFFCEAA3F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5395193"/>
              </p:ext>
            </p:extLst>
          </p:nvPr>
        </p:nvGraphicFramePr>
        <p:xfrm>
          <a:off x="1204666" y="1430777"/>
          <a:ext cx="6734667" cy="203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98FEF7D-D9FB-1A02-5071-20425637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2971" y="3382726"/>
            <a:ext cx="5878058" cy="16832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FF0000"/>
                </a:solidFill>
                <a:latin typeface="CVS Health Sans"/>
                <a:ea typeface="MS Mincho" panose="02020609040205080304" pitchFamily="49" charset="-128"/>
                <a:cs typeface="Times New Roman" panose="02020603050405020304" pitchFamily="18" charset="0"/>
              </a:rPr>
              <a:t>EncircleRx</a:t>
            </a:r>
            <a:r>
              <a:rPr lang="en-US" sz="2600" b="1" dirty="0">
                <a:solidFill>
                  <a:srgbClr val="FF0000"/>
                </a:solidFill>
                <a:latin typeface="CVS Health Sans"/>
                <a:ea typeface="MS Mincho" panose="02020609040205080304" pitchFamily="49" charset="-128"/>
                <a:cs typeface="Times New Roman" panose="02020603050405020304" pitchFamily="18" charset="0"/>
              </a:rPr>
              <a:t> for Diabetes offers extra support to manage diabetes at no cost to the member providing digital tools, blood glucose meter, blood pressure monitor and access to medical professionals.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73CAB-9553-390D-2BAA-D1121E241FE7}"/>
              </a:ext>
            </a:extLst>
          </p:cNvPr>
          <p:cNvSpPr txBox="1"/>
          <p:nvPr/>
        </p:nvSpPr>
        <p:spPr>
          <a:xfrm>
            <a:off x="166290" y="5349026"/>
            <a:ext cx="8811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VS Health Sans"/>
                <a:ea typeface="MS Mincho" panose="02020609040205080304" pitchFamily="49" charset="-128"/>
                <a:cs typeface="Times New Roman" panose="02020603050405020304" pitchFamily="18" charset="0"/>
              </a:rPr>
              <a:t>*Your plan includes the SaveOn program for certain eligible specialty medications exclusively dispensed by Express Scripts Specialty. For these medications, 30% coinsurance will apply. If you are enrolled in SaveOn, your final out of pocket cost will be $0. If you opt out of SaveOn, you will be responsible for the 30% coinsurance. Note: only the amount you pay out of pocket will be reflected in your annual deductible and/or maximum out of pocket.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18110-88AC-91C1-2731-0A9D71C21786}"/>
              </a:ext>
            </a:extLst>
          </p:cNvPr>
          <p:cNvSpPr txBox="1"/>
          <p:nvPr/>
        </p:nvSpPr>
        <p:spPr>
          <a:xfrm>
            <a:off x="1355558" y="860081"/>
            <a:ext cx="643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n-US" altLang="en-US" sz="1800" b="1" dirty="0">
                <a:solidFill>
                  <a:srgbClr val="0056A7"/>
                </a:solidFill>
              </a:rPr>
              <a:t>Automatically enrolled when you enroll in medical coverage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533A6C8-2B45-D3F2-F650-B5C88412F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578" y="4439127"/>
            <a:ext cx="417275" cy="723112"/>
          </a:xfrm>
          <a:prstGeom prst="rect">
            <a:avLst/>
          </a:prstGeom>
          <a:solidFill>
            <a:srgbClr val="0C5E6D"/>
          </a:solidFill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CF44A78-B3C5-F8DB-BE03-EECF86FF94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32" y="3094116"/>
            <a:ext cx="642240" cy="6608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E0D6D-F487-3B11-FB9B-6E8C038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3DD00-1CD4-DA39-F1D1-71686D63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52" y="5996132"/>
            <a:ext cx="1797976" cy="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Weight Loss with solid fill">
            <a:extLst>
              <a:ext uri="{FF2B5EF4-FFF2-40B4-BE49-F238E27FC236}">
                <a16:creationId xmlns:a16="http://schemas.microsoft.com/office/drawing/2014/main" id="{F365658C-2282-28F4-7B60-D45A5B8F2E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70785" y="3511395"/>
            <a:ext cx="723112" cy="723112"/>
          </a:xfrm>
          <a:prstGeom prst="rect">
            <a:avLst/>
          </a:prstGeom>
        </p:spPr>
      </p:pic>
      <p:pic>
        <p:nvPicPr>
          <p:cNvPr id="18" name="Graphic 17" descr="Medicine outline">
            <a:extLst>
              <a:ext uri="{FF2B5EF4-FFF2-40B4-BE49-F238E27FC236}">
                <a16:creationId xmlns:a16="http://schemas.microsoft.com/office/drawing/2014/main" id="{75532F9D-5843-8C0B-0899-0CFC90FAA7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94689" y="4219442"/>
            <a:ext cx="642240" cy="6422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DB18DD-014E-4084-DF91-2FBC60A4F22F}"/>
              </a:ext>
            </a:extLst>
          </p:cNvPr>
          <p:cNvSpPr/>
          <p:nvPr/>
        </p:nvSpPr>
        <p:spPr>
          <a:xfrm>
            <a:off x="1085207" y="3191983"/>
            <a:ext cx="259372" cy="26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Homeopathy with solid fill">
            <a:extLst>
              <a:ext uri="{FF2B5EF4-FFF2-40B4-BE49-F238E27FC236}">
                <a16:creationId xmlns:a16="http://schemas.microsoft.com/office/drawing/2014/main" id="{4D459C70-C9E9-EA71-C5F1-DA7F035B29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2714" y="3161685"/>
            <a:ext cx="282844" cy="282844"/>
          </a:xfrm>
          <a:prstGeom prst="rect">
            <a:avLst/>
          </a:prstGeom>
        </p:spPr>
      </p:pic>
      <p:pic>
        <p:nvPicPr>
          <p:cNvPr id="12" name="Graphic 11" descr="Piggy Bank outline">
            <a:extLst>
              <a:ext uri="{FF2B5EF4-FFF2-40B4-BE49-F238E27FC236}">
                <a16:creationId xmlns:a16="http://schemas.microsoft.com/office/drawing/2014/main" id="{482116CC-2E35-EF5A-516A-8D5C1717B1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116099" flipH="1">
            <a:off x="528983" y="3923935"/>
            <a:ext cx="642240" cy="6422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F719839-9290-871B-7624-F01315AC3BB9}"/>
              </a:ext>
            </a:extLst>
          </p:cNvPr>
          <p:cNvSpPr/>
          <p:nvPr/>
        </p:nvSpPr>
        <p:spPr>
          <a:xfrm>
            <a:off x="7570785" y="4576377"/>
            <a:ext cx="198342" cy="22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2871-E578-345D-A0B1-F765021B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CDCAF4-0058-FDBE-7771-1E654E93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2800" b="1" dirty="0">
                <a:cs typeface="Calibri" panose="020F0502020204030204" pitchFamily="34" charset="0"/>
              </a:rPr>
              <a:t>Prescription Drug Coverage 1/1/2026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6CA76-BAAA-66E8-6DDD-E39F8821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49D66-E827-5424-52F1-63786E9F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52" y="5996132"/>
            <a:ext cx="1797976" cy="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630206-93F1-5B18-3AB4-CEE27816B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01806"/>
              </p:ext>
            </p:extLst>
          </p:nvPr>
        </p:nvGraphicFramePr>
        <p:xfrm>
          <a:off x="582682" y="987068"/>
          <a:ext cx="7978637" cy="4882923"/>
        </p:xfrm>
        <a:graphic>
          <a:graphicData uri="http://schemas.openxmlformats.org/drawingml/2006/table">
            <a:tbl>
              <a:tblPr/>
              <a:tblGrid>
                <a:gridCol w="2669346">
                  <a:extLst>
                    <a:ext uri="{9D8B030D-6E8A-4147-A177-3AD203B41FA5}">
                      <a16:colId xmlns:a16="http://schemas.microsoft.com/office/drawing/2014/main" val="1246605778"/>
                    </a:ext>
                  </a:extLst>
                </a:gridCol>
                <a:gridCol w="2672284">
                  <a:extLst>
                    <a:ext uri="{9D8B030D-6E8A-4147-A177-3AD203B41FA5}">
                      <a16:colId xmlns:a16="http://schemas.microsoft.com/office/drawing/2014/main" val="292275657"/>
                    </a:ext>
                  </a:extLst>
                </a:gridCol>
                <a:gridCol w="2637007">
                  <a:extLst>
                    <a:ext uri="{9D8B030D-6E8A-4147-A177-3AD203B41FA5}">
                      <a16:colId xmlns:a16="http://schemas.microsoft.com/office/drawing/2014/main" val="3434266909"/>
                    </a:ext>
                  </a:extLst>
                </a:gridCol>
              </a:tblGrid>
              <a:tr h="23519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22" marR="5522" marT="5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</a:rPr>
                        <a:t>HIGH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Option Medical Enrollees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</a:rPr>
                        <a:t>LOW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Option Medical Enrollees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77"/>
                  </a:ext>
                </a:extLst>
              </a:tr>
              <a:tr h="3251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Maximum Out-of-Pocket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$3,000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Individual /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</a:rPr>
                        <a:t>$6,000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Family  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438373"/>
                  </a:ext>
                </a:extLst>
              </a:tr>
              <a:tr h="451324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Generics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30-day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$15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for 30-day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627933"/>
                  </a:ext>
                </a:extLst>
              </a:tr>
              <a:tr h="451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$22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31-90 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$35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for 31-90 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69557"/>
                  </a:ext>
                </a:extLst>
              </a:tr>
              <a:tr h="451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$22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90-day supply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via mail-order 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$35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90-day supply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via mail-order 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831251"/>
                  </a:ext>
                </a:extLst>
              </a:tr>
              <a:tr h="451324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Preferred Brand-Name 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30% </a:t>
                      </a: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$30 min/$75 max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) for 30-day supply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% (</a:t>
                      </a: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$45 min/$112 max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) for 30-day supply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796814"/>
                  </a:ext>
                </a:extLst>
              </a:tr>
              <a:tr h="451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$150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31-90 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$175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or 31-90 day supply at the pharmacy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071070"/>
                  </a:ext>
                </a:extLst>
              </a:tr>
              <a:tr h="451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$150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for 90-day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supply via mail-order 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$175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90-day supply via mail-order 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367645"/>
                  </a:ext>
                </a:extLst>
              </a:tr>
              <a:tr h="31783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Specialty Medications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(Limited to 30-day supply) 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$55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Generic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$55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Generic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248054"/>
                  </a:ext>
                </a:extLst>
              </a:tr>
              <a:tr h="317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$80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Preferred Brand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$120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Preferred Brand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723205"/>
                  </a:ext>
                </a:extLst>
              </a:tr>
              <a:tr h="317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$130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for Non-Preferred Brand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$170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Non-Preferred Brand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184388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Non-Formulary Brand Name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70%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coinsurance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85841"/>
                  </a:ext>
                </a:extLst>
              </a:tr>
              <a:tr h="330548"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$0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 Generic &amp; Preferred Diabetic Supplies &amp; Injectable Diabetic Medications</a:t>
                      </a:r>
                    </a:p>
                  </a:txBody>
                  <a:tcPr marL="5522" marR="5522" marT="5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0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6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16FEC-C15D-4BCC-DADB-56F84E1A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65" y="1114484"/>
            <a:ext cx="7736871" cy="4508274"/>
          </a:xfrm>
        </p:spPr>
        <p:txBody>
          <a:bodyPr>
            <a:normAutofit fontScale="25000" lnSpcReduction="20000"/>
          </a:bodyPr>
          <a:lstStyle/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cs typeface="Calibri" panose="020F0502020204030204" pitchFamily="34" charset="0"/>
              </a:rPr>
              <a:t>$0 Diagnostic &amp; Preventive Services </a:t>
            </a:r>
            <a:r>
              <a:rPr lang="en-US" sz="7600" i="1" dirty="0">
                <a:cs typeface="Calibri" panose="020F0502020204030204" pitchFamily="34" charset="0"/>
              </a:rPr>
              <a:t>(Deductible waived)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Routine Oral Exams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Routine Cleanings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Periodontal Cleanings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X-rays - complete mouth (once every 5 years); </a:t>
            </a:r>
          </a:p>
          <a:p>
            <a:pPr marL="1716088" lvl="1" indent="-222250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/>
            </a:pPr>
            <a:r>
              <a:rPr lang="en-US" sz="7600" dirty="0"/>
              <a:t>bitewings (twice every calendar year through age 13, once every calendar year thereafter)</a:t>
            </a:r>
            <a:endParaRPr lang="en-US" sz="7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20% Coinsurance for Basic Services</a:t>
            </a: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50% Coinsurance for Major Services &amp; Orthodontic Services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rgbClr val="0070C0"/>
                </a:solidFill>
                <a:cs typeface="Calibri" panose="020F0502020204030204" pitchFamily="34" charset="0"/>
              </a:rPr>
              <a:t>$50 </a:t>
            </a: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Individual Deductible for Basic and Major Services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rgbClr val="0070C0"/>
                </a:solidFill>
                <a:cs typeface="Calibri" panose="020F0502020204030204" pitchFamily="34" charset="0"/>
              </a:rPr>
              <a:t>$1,500 </a:t>
            </a: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Calendar Year Maximum  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$1,500 </a:t>
            </a:r>
            <a:r>
              <a:rPr lang="en-US" sz="7600" i="1" dirty="0">
                <a:solidFill>
                  <a:schemeClr val="tx1"/>
                </a:solidFill>
                <a:cs typeface="Calibri" panose="020F0502020204030204" pitchFamily="34" charset="0"/>
              </a:rPr>
              <a:t>Lifetime</a:t>
            </a: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 Maximum for Orthodontics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7600" dirty="0">
                <a:solidFill>
                  <a:srgbClr val="0070C0"/>
                </a:solidFill>
              </a:rPr>
              <a:t>Out of network benefits at 45% - 65% coinsurance after deductible</a:t>
            </a:r>
            <a:endParaRPr lang="en-US" sz="7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cs typeface="Calibri" panose="020F0502020204030204" pitchFamily="34" charset="0"/>
              </a:rPr>
              <a:t>In-Network Dental Coverage</a:t>
            </a:r>
            <a:br>
              <a:rPr lang="en-US" sz="3600" b="1" dirty="0">
                <a:cs typeface="Calibri" panose="020F0502020204030204" pitchFamily="34" charset="0"/>
              </a:rPr>
            </a:b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A7"/>
                </a:solidFill>
                <a:effectLst/>
                <a:uLnTx/>
                <a:uFillTx/>
                <a:ea typeface="+mn-ea"/>
                <a:cs typeface="+mn-cs"/>
              </a:rPr>
              <a:t>HIGH OPTION DENTAL PLAN</a:t>
            </a:r>
            <a:endParaRPr lang="en-US" dirty="0">
              <a:solidFill>
                <a:srgbClr val="0056A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9135B-4723-0DB9-27F6-BBCBE5255B90}"/>
              </a:ext>
            </a:extLst>
          </p:cNvPr>
          <p:cNvSpPr txBox="1"/>
          <p:nvPr/>
        </p:nvSpPr>
        <p:spPr>
          <a:xfrm>
            <a:off x="123064" y="5639383"/>
            <a:ext cx="8897872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lvl="2" indent="-257168" algn="ctr">
              <a:lnSpc>
                <a:spcPct val="90000"/>
              </a:lnSpc>
              <a:defRPr/>
            </a:pPr>
            <a:r>
              <a:rPr lang="en-US" altLang="en-US" sz="1600" b="1" dirty="0"/>
              <a:t>List of NM contracted dentists for each carrier can be found at </a:t>
            </a:r>
            <a:r>
              <a:rPr lang="en-US" altLang="en-US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nmpsia.com</a:t>
            </a:r>
            <a:endParaRPr lang="en-US" alt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72074-7B35-4B7A-D277-AEB04D0B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499E5-1A30-CB71-86A3-F75349DB7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" r="7070" b="71"/>
          <a:stretch/>
        </p:blipFill>
        <p:spPr bwMode="auto">
          <a:xfrm>
            <a:off x="7201661" y="5957971"/>
            <a:ext cx="1819275" cy="4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BA386-9E39-92C1-89E3-88AEAF21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836" y="6004605"/>
            <a:ext cx="1817684" cy="199346"/>
          </a:xfrm>
          <a:prstGeom prst="rect">
            <a:avLst/>
          </a:prstGeom>
        </p:spPr>
      </p:pic>
      <p:pic>
        <p:nvPicPr>
          <p:cNvPr id="12" name="Picture 11" descr="Sponsors — Inspiring Women of Iowa">
            <a:extLst>
              <a:ext uri="{FF2B5EF4-FFF2-40B4-BE49-F238E27FC236}">
                <a16:creationId xmlns:a16="http://schemas.microsoft.com/office/drawing/2014/main" id="{950CB06E-7839-1C12-81D0-1A0AF6D86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39678" r="6220" b="41487"/>
          <a:stretch/>
        </p:blipFill>
        <p:spPr bwMode="auto">
          <a:xfrm>
            <a:off x="5210936" y="5984876"/>
            <a:ext cx="1876425" cy="2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7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16FEC-C15D-4BCC-DADB-56F84E1A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65" y="1114484"/>
            <a:ext cx="7736871" cy="4265780"/>
          </a:xfrm>
        </p:spPr>
        <p:txBody>
          <a:bodyPr>
            <a:normAutofit fontScale="25000" lnSpcReduction="20000"/>
          </a:bodyPr>
          <a:lstStyle/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cs typeface="Calibri" panose="020F0502020204030204" pitchFamily="34" charset="0"/>
              </a:rPr>
              <a:t>$0 Diagnostic &amp; Preventive Services </a:t>
            </a:r>
            <a:r>
              <a:rPr lang="en-US" sz="7600" i="1" dirty="0">
                <a:cs typeface="Calibri" panose="020F0502020204030204" pitchFamily="34" charset="0"/>
              </a:rPr>
              <a:t>(Deductible waived)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Routine Oral Exams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Routine Cleanings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Periodontal Cleanings (twice every calendar year)</a:t>
            </a:r>
          </a:p>
          <a:p>
            <a:pPr marL="1147763" lvl="1" indent="-233363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tabLst>
                <a:tab pos="1147763" algn="l"/>
              </a:tabLst>
              <a:defRPr/>
            </a:pPr>
            <a:r>
              <a:rPr lang="en-US" sz="7600" dirty="0"/>
              <a:t>X-rays - complete mouth (once every 5 years); </a:t>
            </a:r>
          </a:p>
          <a:p>
            <a:pPr marL="1716088" lvl="1" indent="-222250" defTabSz="801688">
              <a:lnSpc>
                <a:spcPct val="11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/>
            </a:pPr>
            <a:r>
              <a:rPr lang="en-US" sz="7600" dirty="0"/>
              <a:t>bitewings (twice every calendar year through age 13, once every calendar year thereafter)</a:t>
            </a:r>
            <a:endParaRPr lang="en-US" sz="7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20% Coinsurance for Basic Services</a:t>
            </a: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623888" lvl="4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b="1" dirty="0">
                <a:solidFill>
                  <a:srgbClr val="0070C0"/>
                </a:solidFill>
                <a:cs typeface="Calibri" panose="020F0502020204030204" pitchFamily="34" charset="0"/>
              </a:rPr>
              <a:t>NO Major Services or Orthodontic Services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cs typeface="Calibri" panose="020F0502020204030204" pitchFamily="34" charset="0"/>
              </a:rPr>
              <a:t>$50 </a:t>
            </a: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Individual Deductible for Basic Services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7600" dirty="0">
                <a:cs typeface="Calibri" panose="020F0502020204030204" pitchFamily="34" charset="0"/>
              </a:rPr>
              <a:t>$1,500 </a:t>
            </a:r>
            <a:r>
              <a:rPr lang="en-US" sz="7600" dirty="0">
                <a:solidFill>
                  <a:schemeClr val="tx1"/>
                </a:solidFill>
                <a:cs typeface="Calibri" panose="020F0502020204030204" pitchFamily="34" charset="0"/>
              </a:rPr>
              <a:t>Calendar Year Maximum  </a:t>
            </a: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623888" lvl="3" indent="-222250" defTabSz="80168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7600" dirty="0">
                <a:solidFill>
                  <a:srgbClr val="0070C0"/>
                </a:solidFill>
              </a:rPr>
              <a:t>Out of network benefits at 75% coinsurance after deductible</a:t>
            </a:r>
            <a:endParaRPr lang="en-US" sz="7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cs typeface="Calibri" panose="020F0502020204030204" pitchFamily="34" charset="0"/>
              </a:rPr>
              <a:t>In-Network Dental Coverage</a:t>
            </a:r>
            <a:br>
              <a:rPr lang="en-US" sz="3600" b="1" dirty="0">
                <a:cs typeface="Calibri" panose="020F0502020204030204" pitchFamily="34" charset="0"/>
              </a:rPr>
            </a:br>
            <a:r>
              <a:rPr lang="en-US" sz="2700" b="1" dirty="0">
                <a:solidFill>
                  <a:srgbClr val="0056A7"/>
                </a:solidFill>
                <a:ea typeface="+mn-ea"/>
                <a:cs typeface="+mn-cs"/>
              </a:rPr>
              <a:t>LOW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A7"/>
                </a:solidFill>
                <a:effectLst/>
                <a:uLnTx/>
                <a:uFillTx/>
                <a:ea typeface="+mn-ea"/>
                <a:cs typeface="+mn-cs"/>
              </a:rPr>
              <a:t> OPTION DENTAL PLAN</a:t>
            </a:r>
            <a:endParaRPr lang="en-US" dirty="0">
              <a:solidFill>
                <a:srgbClr val="0056A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9135B-4723-0DB9-27F6-BBCBE5255B90}"/>
              </a:ext>
            </a:extLst>
          </p:cNvPr>
          <p:cNvSpPr txBox="1"/>
          <p:nvPr/>
        </p:nvSpPr>
        <p:spPr>
          <a:xfrm>
            <a:off x="123064" y="5639383"/>
            <a:ext cx="8897872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lvl="2" indent="-257168" algn="ctr">
              <a:lnSpc>
                <a:spcPct val="90000"/>
              </a:lnSpc>
              <a:defRPr/>
            </a:pPr>
            <a:r>
              <a:rPr lang="en-US" altLang="en-US" sz="1600" b="1" dirty="0">
                <a:latin typeface="+mn-lt"/>
              </a:rPr>
              <a:t>List of NM contracted dentists for each carrier can be found at </a:t>
            </a:r>
            <a:r>
              <a:rPr lang="en-US" altLang="en-US" sz="1600" b="1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nmpsia.com</a:t>
            </a:r>
            <a:endParaRPr lang="en-US" altLang="en-US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F8675-206A-C18B-7E7B-0822595F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45D10-4CF8-DE69-636C-C1BB11B9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" r="7070" b="71"/>
          <a:stretch/>
        </p:blipFill>
        <p:spPr bwMode="auto">
          <a:xfrm>
            <a:off x="7201661" y="5957971"/>
            <a:ext cx="1819275" cy="4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5191F-B55D-4A29-9C08-95DAF00BF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836" y="6004605"/>
            <a:ext cx="1817684" cy="199346"/>
          </a:xfrm>
          <a:prstGeom prst="rect">
            <a:avLst/>
          </a:prstGeom>
        </p:spPr>
      </p:pic>
      <p:pic>
        <p:nvPicPr>
          <p:cNvPr id="11" name="Picture 10" descr="Sponsors — Inspiring Women of Iowa">
            <a:extLst>
              <a:ext uri="{FF2B5EF4-FFF2-40B4-BE49-F238E27FC236}">
                <a16:creationId xmlns:a16="http://schemas.microsoft.com/office/drawing/2014/main" id="{EE7EB094-BD9F-5D0D-AF2E-67C6B03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39678" r="6220" b="41487"/>
          <a:stretch/>
        </p:blipFill>
        <p:spPr bwMode="auto">
          <a:xfrm>
            <a:off x="5210936" y="5984876"/>
            <a:ext cx="1876425" cy="2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6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6B028D-4374-D0FE-5E4C-3FA72005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5922194"/>
            <a:ext cx="2077452" cy="49949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16FEC-C15D-4BCC-DADB-56F84E1A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92" y="986811"/>
            <a:ext cx="8238416" cy="4755223"/>
          </a:xfrm>
        </p:spPr>
        <p:txBody>
          <a:bodyPr>
            <a:noAutofit/>
          </a:bodyPr>
          <a:lstStyle/>
          <a:p>
            <a:pPr marL="628650" lvl="2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$10 copay Eye Exam (covered every </a:t>
            </a:r>
            <a:r>
              <a:rPr lang="en-US" sz="1800" dirty="0">
                <a:solidFill>
                  <a:srgbClr val="0070C0"/>
                </a:solidFill>
              </a:rPr>
              <a:t>12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months*</a:t>
            </a:r>
            <a:r>
              <a:rPr lang="en-US" sz="1800" dirty="0"/>
              <a:t> from last date of service)</a:t>
            </a:r>
          </a:p>
          <a:p>
            <a:pPr marL="628650" lvl="2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$15 copay Spectacle Lenses (standard single-vision, lined bifocal, or trifocal lenses - covered every </a:t>
            </a:r>
            <a:r>
              <a:rPr lang="en-US" sz="1800" dirty="0">
                <a:solidFill>
                  <a:srgbClr val="0070C0"/>
                </a:solidFill>
              </a:rPr>
              <a:t>12 months* </a:t>
            </a:r>
            <a:r>
              <a:rPr lang="en-US" sz="1800" dirty="0"/>
              <a:t>from last date of service) </a:t>
            </a:r>
          </a:p>
          <a:p>
            <a:pPr marL="971550" lvl="2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Frames (covered every </a:t>
            </a:r>
            <a:r>
              <a:rPr lang="en-US" sz="1800" dirty="0">
                <a:solidFill>
                  <a:srgbClr val="0070C0"/>
                </a:solidFill>
              </a:rPr>
              <a:t>12 months*</a:t>
            </a:r>
            <a:r>
              <a:rPr lang="en-US" sz="1800" dirty="0"/>
              <a:t>)</a:t>
            </a:r>
          </a:p>
          <a:p>
            <a:pPr marL="971550" lvl="3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Additional discounted Lens options &amp; coatings</a:t>
            </a:r>
          </a:p>
          <a:p>
            <a:pPr marL="628650" lvl="3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Frame allowance $150, VisionWorks allowance $200</a:t>
            </a:r>
          </a:p>
          <a:p>
            <a:pPr marL="628650" lvl="2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Contacts (covered every </a:t>
            </a:r>
            <a:r>
              <a:rPr lang="en-US" sz="1800" dirty="0">
                <a:solidFill>
                  <a:srgbClr val="0070C0"/>
                </a:solidFill>
              </a:rPr>
              <a:t>12 months*</a:t>
            </a:r>
            <a:r>
              <a:rPr lang="en-US" sz="1800" dirty="0"/>
              <a:t>)</a:t>
            </a:r>
          </a:p>
          <a:p>
            <a:pPr marL="628650" lvl="3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Order contact replacement lenses online</a:t>
            </a:r>
          </a:p>
          <a:p>
            <a:pPr marL="628650" lvl="2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i="1" dirty="0">
                <a:solidFill>
                  <a:srgbClr val="0070C0"/>
                </a:solidFill>
              </a:rPr>
              <a:t>Be sure to ask to see the Davis Vision Frame and Contact collection</a:t>
            </a:r>
          </a:p>
          <a:p>
            <a:pPr marL="628650" lvl="2" indent="-517525" defTabSz="6858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Calibri"/>
              </a:rPr>
              <a:t>Includes</a:t>
            </a:r>
            <a:r>
              <a:rPr lang="en-US" sz="1800" spc="-5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discounts</a:t>
            </a:r>
            <a:r>
              <a:rPr lang="en-US" sz="1800" spc="-5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for</a:t>
            </a:r>
            <a:r>
              <a:rPr lang="en-US" sz="1800" spc="-5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Lasik</a:t>
            </a:r>
            <a:r>
              <a:rPr lang="en-US" sz="1800" spc="-4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and</a:t>
            </a:r>
            <a:r>
              <a:rPr lang="en-US" sz="1800" spc="-4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hearing</a:t>
            </a:r>
            <a:r>
              <a:rPr lang="en-US" sz="1800" spc="-40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aids</a:t>
            </a:r>
          </a:p>
          <a:p>
            <a:pPr marL="111125" lvl="2" indent="0" defTabSz="685800">
              <a:lnSpc>
                <a:spcPct val="100000"/>
              </a:lnSpc>
              <a:buNone/>
              <a:defRPr/>
            </a:pPr>
            <a:r>
              <a:rPr lang="en-US" sz="1800" b="1" spc="-20" dirty="0">
                <a:solidFill>
                  <a:srgbClr val="0070C0"/>
                </a:solidFill>
                <a:cs typeface="Calibri"/>
              </a:rPr>
              <a:t>	</a:t>
            </a:r>
            <a:endParaRPr lang="en-US" sz="1050" b="1" spc="-8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628650" marR="4191" indent="-517525" algn="ctr" defTabSz="68580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b="1" spc="-8" dirty="0">
                <a:solidFill>
                  <a:srgbClr val="0070C0"/>
                </a:solidFill>
                <a:cs typeface="Calibri" panose="020F0502020204030204" pitchFamily="34" charset="0"/>
              </a:rPr>
              <a:t>2-</a:t>
            </a:r>
            <a:r>
              <a:rPr lang="en-US" sz="1800" b="1" dirty="0">
                <a:solidFill>
                  <a:srgbClr val="0070C0"/>
                </a:solidFill>
                <a:cs typeface="Calibri" panose="020F0502020204030204" pitchFamily="34" charset="0"/>
              </a:rPr>
              <a:t>Year</a:t>
            </a:r>
            <a:r>
              <a:rPr lang="en-US" sz="1800" b="1" spc="8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cs typeface="Calibri" panose="020F0502020204030204" pitchFamily="34" charset="0"/>
              </a:rPr>
              <a:t>Vision</a:t>
            </a:r>
            <a:r>
              <a:rPr lang="en-US" sz="1800" b="1" spc="8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1800" b="1" spc="-17" dirty="0">
                <a:solidFill>
                  <a:srgbClr val="0070C0"/>
                </a:solidFill>
                <a:cs typeface="Calibri" panose="020F0502020204030204" pitchFamily="34" charset="0"/>
              </a:rPr>
              <a:t>Rule</a:t>
            </a:r>
          </a:p>
          <a:p>
            <a:pPr marL="628650" marR="4191" indent="-517525" algn="ctr" defTabSz="68580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>
                <a:cs typeface="Calibri" panose="020F0502020204030204" pitchFamily="34" charset="0"/>
              </a:rPr>
              <a:t>Vision coverage</a:t>
            </a:r>
            <a:r>
              <a:rPr lang="en-US" sz="1800" spc="8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has</a:t>
            </a:r>
            <a:r>
              <a:rPr lang="en-US" sz="1800" spc="-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a</a:t>
            </a:r>
            <a:r>
              <a:rPr lang="en-US" sz="1800" spc="-25" dirty="0">
                <a:cs typeface="Calibri" panose="020F0502020204030204" pitchFamily="34" charset="0"/>
              </a:rPr>
              <a:t> </a:t>
            </a:r>
            <a:r>
              <a:rPr lang="en-US" sz="1800" spc="-8" dirty="0">
                <a:cs typeface="Calibri" panose="020F0502020204030204" pitchFamily="34" charset="0"/>
              </a:rPr>
              <a:t>two-</a:t>
            </a:r>
            <a:r>
              <a:rPr lang="en-US" sz="1800" dirty="0">
                <a:cs typeface="Calibri" panose="020F0502020204030204" pitchFamily="34" charset="0"/>
              </a:rPr>
              <a:t>year</a:t>
            </a:r>
            <a:r>
              <a:rPr lang="en-US" sz="1800" spc="-8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enrollment</a:t>
            </a:r>
            <a:r>
              <a:rPr lang="en-US" sz="1800" spc="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requirement.</a:t>
            </a:r>
            <a:r>
              <a:rPr lang="en-US" sz="1800" spc="-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The</a:t>
            </a:r>
            <a:r>
              <a:rPr lang="en-US" sz="1800" spc="-21" dirty="0">
                <a:cs typeface="Calibri" panose="020F0502020204030204" pitchFamily="34" charset="0"/>
              </a:rPr>
              <a:t> </a:t>
            </a:r>
            <a:r>
              <a:rPr lang="en-US" sz="1800" spc="-8" dirty="0">
                <a:cs typeface="Calibri" panose="020F0502020204030204" pitchFamily="34" charset="0"/>
              </a:rPr>
              <a:t>vision </a:t>
            </a:r>
            <a:r>
              <a:rPr lang="en-US" sz="1800" dirty="0">
                <a:cs typeface="Calibri" panose="020F0502020204030204" pitchFamily="34" charset="0"/>
              </a:rPr>
              <a:t>plan</a:t>
            </a:r>
            <a:r>
              <a:rPr lang="en-US" sz="1800" spc="-4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cannot</a:t>
            </a:r>
            <a:r>
              <a:rPr lang="en-US" sz="1800" spc="4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be</a:t>
            </a:r>
            <a:r>
              <a:rPr lang="en-US" sz="1800" spc="-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dropped until</a:t>
            </a:r>
            <a:r>
              <a:rPr lang="en-US" sz="1800" spc="-8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the</a:t>
            </a:r>
            <a:r>
              <a:rPr lang="en-US" sz="1800" spc="-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employee</a:t>
            </a:r>
            <a:r>
              <a:rPr lang="en-US" sz="1800" spc="-4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and each</a:t>
            </a:r>
            <a:r>
              <a:rPr lang="en-US" sz="1800" spc="-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enrolled</a:t>
            </a:r>
            <a:r>
              <a:rPr lang="en-US" sz="1800" spc="12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dependent</a:t>
            </a:r>
            <a:r>
              <a:rPr lang="en-US" sz="1800" spc="4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have</a:t>
            </a:r>
            <a:r>
              <a:rPr lang="en-US" sz="1800" spc="-8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been</a:t>
            </a:r>
            <a:r>
              <a:rPr lang="en-US" sz="1800" spc="-21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enrolled for</a:t>
            </a:r>
            <a:r>
              <a:rPr lang="en-US" sz="1800" spc="-37" dirty="0"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two</a:t>
            </a:r>
            <a:r>
              <a:rPr lang="en-US" sz="1800" spc="-17" dirty="0">
                <a:cs typeface="Calibri" panose="020F0502020204030204" pitchFamily="34" charset="0"/>
              </a:rPr>
              <a:t> </a:t>
            </a:r>
            <a:r>
              <a:rPr lang="en-US" sz="1800" spc="-8" dirty="0">
                <a:cs typeface="Calibri" panose="020F0502020204030204" pitchFamily="34" charset="0"/>
              </a:rPr>
              <a:t>years.</a:t>
            </a: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cs typeface="Calibri" panose="020F0502020204030204" pitchFamily="34" charset="0"/>
              </a:rPr>
              <a:t>In-Network Vision Coverage</a:t>
            </a:r>
            <a:endParaRPr lang="en-US" sz="3200" dirty="0">
              <a:solidFill>
                <a:srgbClr val="0056A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9135B-4723-0DB9-27F6-BBCBE5255B90}"/>
              </a:ext>
            </a:extLst>
          </p:cNvPr>
          <p:cNvSpPr txBox="1"/>
          <p:nvPr/>
        </p:nvSpPr>
        <p:spPr>
          <a:xfrm>
            <a:off x="222635" y="5794603"/>
            <a:ext cx="7665066" cy="509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lvl="2" indent="-257168">
              <a:lnSpc>
                <a:spcPct val="90000"/>
              </a:lnSpc>
              <a:defRPr/>
            </a:pPr>
            <a:r>
              <a:rPr lang="en-US" sz="1500" b="1" spc="-8" dirty="0">
                <a:solidFill>
                  <a:srgbClr val="0070C0"/>
                </a:solidFill>
                <a:cs typeface="Calibri" panose="020F0502020204030204" pitchFamily="34" charset="0"/>
              </a:rPr>
              <a:t>*Benefits renew on July 1 of each year</a:t>
            </a:r>
          </a:p>
          <a:p>
            <a:pPr marL="257168" lvl="2" indent="-257168">
              <a:lnSpc>
                <a:spcPct val="90000"/>
              </a:lnSpc>
              <a:defRPr/>
            </a:pPr>
            <a:r>
              <a:rPr lang="en-US" altLang="en-US" sz="1500" b="1" dirty="0">
                <a:latin typeface="+mn-lt"/>
              </a:rPr>
              <a:t>List of National contracted providers can be found at</a:t>
            </a:r>
            <a:r>
              <a:rPr lang="en-US" altLang="en-US" sz="1500" b="1" dirty="0"/>
              <a:t> </a:t>
            </a:r>
            <a:r>
              <a:rPr lang="en-US" altLang="en-US" sz="1500" b="1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davisvision.com</a:t>
            </a:r>
            <a:endParaRPr lang="en-US" altLang="en-US" sz="1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E844F-B675-A123-FDAC-47EF082D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5B20A-9708-6713-50CC-C9F74713A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520" y="1427744"/>
            <a:ext cx="4178967" cy="4387517"/>
          </a:xfrm>
          <a:ln w="127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endParaRPr lang="en-US" sz="400" b="1" spc="-8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2400" b="1" spc="-8" dirty="0">
                <a:solidFill>
                  <a:srgbClr val="0070C0"/>
                </a:solidFill>
                <a:cs typeface="Calibri" panose="020F0502020204030204" pitchFamily="34" charset="0"/>
              </a:rPr>
              <a:t>  Additional Life, Dependent Life &amp; LTD</a:t>
            </a:r>
          </a:p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endParaRPr lang="en-US" sz="500" dirty="0">
              <a:cs typeface="Calibri" panose="020F0502020204030204" pitchFamily="34" charset="0"/>
            </a:endParaRPr>
          </a:p>
          <a:p>
            <a:pPr marL="346067" marR="190161" indent="-234944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Work 20 hours or more per week </a:t>
            </a:r>
            <a:r>
              <a:rPr lang="en-US" sz="2000" dirty="0">
                <a:solidFill>
                  <a:srgbClr val="0070C0"/>
                </a:solidFill>
              </a:rPr>
              <a:t>(confirm requirements with employer)</a:t>
            </a:r>
          </a:p>
          <a:p>
            <a:pPr marL="346067" marR="190161" indent="-234944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ADLF 100% paid by employee premium determined by age and base annual salary</a:t>
            </a:r>
          </a:p>
          <a:p>
            <a:pPr marL="346067" marR="190161" indent="-234944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LTD premiums are paid with employee and employer contributions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2EB45-688A-0DAC-8344-FCC47983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General Information and Rules</a:t>
            </a:r>
            <a:endParaRPr lang="en-US" sz="3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81ED6D0-7B1C-6498-059E-531CF780E025}"/>
              </a:ext>
            </a:extLst>
          </p:cNvPr>
          <p:cNvSpPr txBox="1">
            <a:spLocks/>
          </p:cNvSpPr>
          <p:nvPr/>
        </p:nvSpPr>
        <p:spPr>
          <a:xfrm>
            <a:off x="264513" y="1427744"/>
            <a:ext cx="4178967" cy="4387518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191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n-US" sz="5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4191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n-US" sz="5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4191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n-US" sz="5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3800" b="1" spc="-8" dirty="0">
                <a:solidFill>
                  <a:srgbClr val="0070C0"/>
                </a:solidFill>
                <a:cs typeface="Calibri" panose="020F0502020204030204" pitchFamily="34" charset="0"/>
              </a:rPr>
              <a:t>     Basic Life</a:t>
            </a:r>
            <a:endParaRPr lang="en-US" sz="3800" dirty="0"/>
          </a:p>
          <a:p>
            <a:pPr marL="111123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100" dirty="0"/>
          </a:p>
          <a:p>
            <a:pPr marL="111123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100" dirty="0"/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Work 15 hours or more per week </a:t>
            </a:r>
            <a:r>
              <a:rPr lang="en-US" sz="3200" dirty="0">
                <a:solidFill>
                  <a:srgbClr val="0070C0"/>
                </a:solidFill>
              </a:rPr>
              <a:t>(confirm requirements with employer)</a:t>
            </a:r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Automatically enrolled by your employer</a:t>
            </a:r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/>
              <a:t>Effective 1st of the month following date of hire</a:t>
            </a:r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/>
              <a:t>100% paid by employer based on benefit level offered at the employer</a:t>
            </a:r>
          </a:p>
          <a:p>
            <a:pPr marL="466713">
              <a:buClr>
                <a:schemeClr val="accent1"/>
              </a:buClr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AC461-C863-DD9B-C531-0A366EF7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5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16FEC-C15D-4BCC-DADB-56F84E1A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7" y="986590"/>
            <a:ext cx="8914025" cy="536976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b="1" dirty="0">
                <a:solidFill>
                  <a:srgbClr val="0070C0"/>
                </a:solidFill>
              </a:rPr>
              <a:t>Basic Life and Accidental Death &amp; Dismemberment (AD&amp;D) </a:t>
            </a:r>
            <a:endParaRPr lang="en-US" sz="1900" dirty="0">
              <a:solidFill>
                <a:srgbClr val="0070C0"/>
              </a:solidFill>
            </a:endParaRPr>
          </a:p>
          <a:p>
            <a:pPr marL="346067" indent="-234944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Employer chooses benefit level </a:t>
            </a:r>
            <a:r>
              <a:rPr lang="en-US" sz="19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1900" b="1" dirty="0">
                <a:solidFill>
                  <a:srgbClr val="FF0000"/>
                </a:solidFill>
                <a:highlight>
                  <a:srgbClr val="FFFF00"/>
                </a:highlight>
              </a:rPr>
              <a:t>$10,000, $25,000, $50,000</a:t>
            </a:r>
            <a:r>
              <a:rPr lang="en-US" sz="1900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b="1" dirty="0">
                <a:solidFill>
                  <a:srgbClr val="0070C0"/>
                </a:solidFill>
              </a:rPr>
              <a:t>Additional Life and AD&amp;D</a:t>
            </a:r>
            <a:endParaRPr lang="en-US" sz="1900" dirty="0">
              <a:solidFill>
                <a:srgbClr val="0070C0"/>
              </a:solidFill>
            </a:endParaRPr>
          </a:p>
          <a:p>
            <a:pPr marL="346067" indent="-234944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Employee Life and AD&amp;D – employee chooses  1, 2, or 3 times base annual salary</a:t>
            </a:r>
          </a:p>
          <a:p>
            <a:pPr marL="346067" indent="-234944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Spouse Life - 1 time or 50% of employee coverage benefit amount </a:t>
            </a:r>
            <a:r>
              <a:rPr lang="en-US" sz="1300" dirty="0"/>
              <a:t>(the lesser of the two)</a:t>
            </a:r>
          </a:p>
          <a:p>
            <a:pPr marL="346067" indent="-234944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Child(ren) Life - $5,000 per child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b="1" dirty="0">
                <a:solidFill>
                  <a:srgbClr val="0070C0"/>
                </a:solidFill>
              </a:rPr>
              <a:t>Included in Life benefit coverage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Accelerated Benefit (Basic and Additional Life)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Specified Disease Benefit (Basic Life Only)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Travel Assistance &amp; Life Services Tool Kit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Repatriation Benefit for the Employee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Funeral Assignment</a:t>
            </a:r>
          </a:p>
          <a:p>
            <a:pPr marL="461951" indent="-342892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Options to continue coverage upon retirement or employment separation 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b="1" dirty="0">
                <a:solidFill>
                  <a:srgbClr val="0070C0"/>
                </a:solidFill>
              </a:rPr>
              <a:t>Long Term Disability (LTD) – </a:t>
            </a:r>
            <a:r>
              <a:rPr lang="en-US" sz="1800" dirty="0">
                <a:solidFill>
                  <a:srgbClr val="0070C0"/>
                </a:solidFill>
              </a:rPr>
              <a:t>(Insures your salary during a disability and unable to work)</a:t>
            </a:r>
            <a:endParaRPr lang="en-US" sz="1900" dirty="0">
              <a:solidFill>
                <a:srgbClr val="0070C0"/>
              </a:solidFill>
            </a:endParaRPr>
          </a:p>
          <a:p>
            <a:pPr marL="346067" indent="-234944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Employer chooses benefit waiting period </a:t>
            </a:r>
            <a:r>
              <a:rPr lang="en-US" sz="19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1900" b="1" dirty="0">
                <a:solidFill>
                  <a:srgbClr val="FF0000"/>
                </a:solidFill>
                <a:highlight>
                  <a:srgbClr val="FFFF00"/>
                </a:highlight>
              </a:rPr>
              <a:t>30, 60, 90 Days</a:t>
            </a:r>
            <a:r>
              <a:rPr lang="en-US" sz="1900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346067" indent="-234944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66 2/3% of the first $7,500 monthly covered earnings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00" y="230974"/>
            <a:ext cx="7201401" cy="90445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b="1" dirty="0">
                <a:cs typeface="Calibri" panose="020F0502020204030204" pitchFamily="34" charset="0"/>
              </a:rPr>
              <a:t>Life &amp; Long-Term Disability Coverage</a:t>
            </a:r>
            <a:endParaRPr lang="en-US" sz="3000" dirty="0">
              <a:solidFill>
                <a:srgbClr val="0056A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9AE5C-AFDC-6F41-C7B5-D31B4598B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5" y="5792237"/>
            <a:ext cx="981705" cy="6333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D67AE-1A92-0BE6-78B1-52E540A4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A162A-5AA2-357C-CD57-D6E87F6A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69" y="3805285"/>
            <a:ext cx="2638463" cy="9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863A2-3BFC-97F7-9E2A-B618D245B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20" y="3544685"/>
            <a:ext cx="1648327" cy="16448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5582C7-E781-BBEB-F530-425DD99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919"/>
            <a:ext cx="7886700" cy="228779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PAY ATTENTION!</a:t>
            </a:r>
            <a:br>
              <a:rPr lang="en-US" sz="7200" b="1" dirty="0"/>
            </a:br>
            <a:r>
              <a:rPr lang="en-US" sz="3600" b="1" dirty="0"/>
              <a:t>(Important communication materials branded with these logos)</a:t>
            </a:r>
            <a:endParaRPr lang="en-US" sz="2900" b="1"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447A9CA2-2F04-3C5B-9214-64F7B153AA7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958" y="3721768"/>
            <a:ext cx="3031957" cy="1290699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CBC0EBC1-749A-3CF2-FA94-043754A28F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442" y="168442"/>
            <a:ext cx="6521115" cy="652111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C69CD677-B961-B578-64B3-57588FC48446}"/>
              </a:ext>
            </a:extLst>
          </p:cNvPr>
          <p:cNvSpPr txBox="1">
            <a:spLocks/>
          </p:cNvSpPr>
          <p:nvPr/>
        </p:nvSpPr>
        <p:spPr>
          <a:xfrm>
            <a:off x="511341" y="5189548"/>
            <a:ext cx="7886700" cy="1185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70C0"/>
                </a:solidFill>
              </a:rPr>
              <a:t>Do not mistake for junk mail!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91C52-1C25-2F47-21C7-F04DD524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D9D728-FBFF-E36D-BE9C-798BBF98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NMPSIA Today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6E9C2CA-CE8A-BF1E-89B5-FF49EA87D61A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53093" y="1135427"/>
            <a:ext cx="4714806" cy="5220923"/>
          </a:xfrm>
          <a:prstGeom prst="rect">
            <a:avLst/>
          </a:prstGeom>
        </p:spPr>
        <p:txBody>
          <a:bodyPr vert="horz" lIns="73219" tIns="36609" rIns="73219" bIns="36609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9161"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5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School Districts</a:t>
            </a:r>
          </a:p>
          <a:p>
            <a:pPr marL="742950" lvl="1" indent="-469900" defTabSz="549161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88 Mandatory </a:t>
            </a:r>
            <a:r>
              <a:rPr lang="en-US" sz="4200" i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(Excludes APS)</a:t>
            </a:r>
          </a:p>
          <a:p>
            <a:pPr defTabSz="549161"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5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Charter Schools</a:t>
            </a:r>
          </a:p>
          <a:p>
            <a:pPr marL="742950" lvl="1" indent="-469900" defTabSz="549161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43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102 Mandatory</a:t>
            </a:r>
          </a:p>
          <a:p>
            <a:pPr defTabSz="549161"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5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28 Other Educational Entities</a:t>
            </a:r>
          </a:p>
          <a:p>
            <a:pPr marL="742950" lvl="1" indent="-469900" defTabSz="549161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43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10 Higher Education and 18 Other    Entities</a:t>
            </a:r>
          </a:p>
          <a:p>
            <a:pPr defTabSz="549161"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5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Approximate Membership</a:t>
            </a:r>
          </a:p>
          <a:p>
            <a:pPr marL="540703" lvl="1" indent="-223520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78,800 Employees &amp; Dependents</a:t>
            </a:r>
          </a:p>
          <a:p>
            <a:pPr marL="540703" lvl="1" indent="-223520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51,400 Eligible Employees</a:t>
            </a:r>
          </a:p>
          <a:p>
            <a:pPr marL="540703" lvl="1" indent="-223520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Employees &amp; Dependents by Coverage</a:t>
            </a:r>
          </a:p>
          <a:p>
            <a:pPr marL="919639" lvl="3" indent="-253207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47,800 Medical</a:t>
            </a:r>
          </a:p>
          <a:p>
            <a:pPr marL="919639" lvl="3" indent="-253207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55,900 Dental</a:t>
            </a:r>
          </a:p>
          <a:p>
            <a:pPr marL="919639" lvl="3" indent="-253207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48,800 Vision</a:t>
            </a:r>
          </a:p>
          <a:p>
            <a:pPr marL="919639" lvl="3" indent="-253207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13,000 Long-Term Disability</a:t>
            </a:r>
          </a:p>
          <a:p>
            <a:pPr marL="919639" lvl="3" indent="-253207" defTabSz="565785">
              <a:lnSpc>
                <a:spcPct val="100000"/>
              </a:lnSpc>
              <a:spcBef>
                <a:spcPts val="309"/>
              </a:spcBef>
              <a:buFont typeface="Wingdings" panose="05000000000000000000" pitchFamily="2" charset="2"/>
              <a:buChar char="§"/>
            </a:pPr>
            <a:r>
              <a:rPr lang="en-US" sz="4200" i="1" dirty="0">
                <a:solidFill>
                  <a:sysClr val="windowText" lastClr="000000"/>
                </a:solidFill>
              </a:rPr>
              <a:t>19,000 Additional Life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F2E08-CB13-2854-DF57-817E69B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4E5CE25-660A-7552-D64B-2786239B8271}"/>
              </a:ext>
            </a:extLst>
          </p:cNvPr>
          <p:cNvSpPr txBox="1">
            <a:spLocks/>
          </p:cNvSpPr>
          <p:nvPr/>
        </p:nvSpPr>
        <p:spPr>
          <a:xfrm>
            <a:off x="4967899" y="1001740"/>
            <a:ext cx="3923008" cy="5354611"/>
          </a:xfrm>
          <a:prstGeom prst="rect">
            <a:avLst/>
          </a:prstGeom>
          <a:solidFill>
            <a:srgbClr val="F2F7FC"/>
          </a:solidFill>
          <a:ln>
            <a:solidFill>
              <a:srgbClr val="9DC0DA"/>
            </a:solidFill>
          </a:ln>
        </p:spPr>
        <p:txBody>
          <a:bodyPr vert="horz" lIns="66563" tIns="33281" rIns="66563" bIns="3328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9161">
              <a:lnSpc>
                <a:spcPct val="70000"/>
              </a:lnSpc>
              <a:spcBef>
                <a:spcPts val="601"/>
              </a:spcBef>
              <a:buFont typeface="Wingdings" panose="05000000000000000000" pitchFamily="2" charset="2"/>
              <a:buChar char="§"/>
            </a:pPr>
            <a:r>
              <a:rPr lang="en-US" sz="2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.</a:t>
            </a:r>
          </a:p>
          <a:p>
            <a:pPr defTabSz="549161">
              <a:lnSpc>
                <a:spcPct val="70000"/>
              </a:lnSpc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Staff</a:t>
            </a:r>
          </a:p>
          <a:p>
            <a:pPr marL="448400" lvl="1" indent="-224971" defTabSz="499249">
              <a:spcBef>
                <a:spcPts val="273"/>
              </a:spcBef>
              <a:buFont typeface="Wingdings" panose="05000000000000000000" pitchFamily="2" charset="2"/>
              <a:buChar char="§"/>
            </a:pPr>
            <a:r>
              <a:rPr lang="en-US" sz="1553" dirty="0"/>
              <a:t>12 FTE</a:t>
            </a:r>
          </a:p>
          <a:p>
            <a:pPr defTabSz="549161">
              <a:lnSpc>
                <a:spcPct val="70000"/>
              </a:lnSpc>
              <a:spcBef>
                <a:spcPts val="601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Board of Directors</a:t>
            </a:r>
          </a:p>
          <a:p>
            <a:pPr marL="448400" lvl="1" indent="-19877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11 Board Members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Governor Appointees 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Alfred Park, President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Denise Balderas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Sammy J. Quintana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NM Association of School Business Officials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Chris Parrino, Vice President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Educational Entities at Large 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Trish Ruiz, Secretary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AFT-NM 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Tim Crone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NEA-NM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Jennifer Trujillo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David Martinez, Jr.</a:t>
            </a:r>
            <a:endParaRPr lang="en-US" sz="1310" dirty="0"/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Public Education Commission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K.T. Manis</a:t>
            </a:r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School Boards Association 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Margaret Martinez</a:t>
            </a:r>
            <a:endParaRPr lang="en-US" sz="1310" dirty="0"/>
          </a:p>
          <a:p>
            <a:pPr marL="665665" lvl="2" indent="-217266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b="1" dirty="0"/>
              <a:t>Superintendents’ Association </a:t>
            </a:r>
          </a:p>
          <a:p>
            <a:pPr marL="998497" lvl="3" indent="-218807" defTabSz="499249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165" dirty="0"/>
              <a:t>William Hawkins</a:t>
            </a:r>
          </a:p>
        </p:txBody>
      </p:sp>
    </p:spTree>
    <p:extLst>
      <p:ext uri="{BB962C8B-B14F-4D97-AF65-F5344CB8AC3E}">
        <p14:creationId xmlns:p14="http://schemas.microsoft.com/office/powerpoint/2010/main" val="308485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DFF10-4405-B49D-1588-12D1CDF7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D261A-756C-B435-2BDC-A8632E8B9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9701" y="1427744"/>
            <a:ext cx="4339386" cy="4387517"/>
          </a:xfrm>
          <a:ln w="127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endParaRPr lang="en-US" sz="400" b="1" spc="-8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b="1" spc="-8" dirty="0">
                <a:solidFill>
                  <a:srgbClr val="0070C0"/>
                </a:solidFill>
                <a:cs typeface="Calibri" panose="020F0502020204030204" pitchFamily="34" charset="0"/>
              </a:rPr>
              <a:t>Double Coverage Rule</a:t>
            </a:r>
          </a:p>
          <a:p>
            <a:pPr marL="0" marR="190161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2000" dirty="0">
              <a:cs typeface="Calibri" panose="020F0502020204030204" pitchFamily="34" charset="0"/>
            </a:endParaRPr>
          </a:p>
          <a:p>
            <a:pPr marL="0" marR="190161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600" dirty="0"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dirty="0">
                <a:cs typeface="Calibri" panose="020F0502020204030204" pitchFamily="34" charset="0"/>
              </a:rPr>
              <a:t>NMPSIA rules do not permit double coverage within</a:t>
            </a:r>
          </a:p>
          <a:p>
            <a:pPr marL="0" marR="190161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dirty="0">
                <a:cs typeface="Calibri" panose="020F0502020204030204" pitchFamily="34" charset="0"/>
              </a:rPr>
              <a:t>the NMPSIA group plans.</a:t>
            </a:r>
          </a:p>
          <a:p>
            <a:pPr marL="0" marR="190161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dirty="0">
                <a:cs typeface="Calibri" panose="020F0502020204030204" pitchFamily="34" charset="0"/>
              </a:rPr>
              <a:t>If an employee, spouse, or their child work for a NMPSIA participating employer, neither can cover the other for the same lines of coverage.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0BE90-D4FE-F335-373C-BB1AC414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General Information and Rules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9945F-B4E8-0793-6E08-F7363C0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058D8E1-A903-C78C-4C7C-963F24ACB837}"/>
              </a:ext>
            </a:extLst>
          </p:cNvPr>
          <p:cNvSpPr txBox="1">
            <a:spLocks/>
          </p:cNvSpPr>
          <p:nvPr/>
        </p:nvSpPr>
        <p:spPr>
          <a:xfrm>
            <a:off x="194915" y="1431287"/>
            <a:ext cx="4339386" cy="4387517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400" b="1" spc="-8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b="1" spc="-8" dirty="0">
                <a:solidFill>
                  <a:srgbClr val="0070C0"/>
                </a:solidFill>
                <a:cs typeface="Calibri" panose="020F0502020204030204" pitchFamily="34" charset="0"/>
              </a:rPr>
              <a:t>Insurance Fraud</a:t>
            </a:r>
          </a:p>
          <a:p>
            <a:pPr marL="0" marR="190161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2000" dirty="0">
              <a:cs typeface="Calibri" panose="020F0502020204030204" pitchFamily="34" charset="0"/>
            </a:endParaRPr>
          </a:p>
          <a:p>
            <a:pPr marL="0" marR="190161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600" dirty="0">
              <a:cs typeface="Calibri" panose="020F0502020204030204" pitchFamily="34" charset="0"/>
            </a:endParaRPr>
          </a:p>
          <a:p>
            <a:pPr marL="0" marR="190161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dirty="0">
                <a:cs typeface="Calibri" panose="020F0502020204030204" pitchFamily="34" charset="0"/>
              </a:rPr>
              <a:t>Under NMPSIA Rules, anyone who knowingly provides false or fraudulent information forfeits all coverage and benefits. Employers must discipline offending officials or employees; failure to do so may result in termination of the entity's coverage. Federal and state insurance laws apply.</a:t>
            </a:r>
          </a:p>
        </p:txBody>
      </p:sp>
    </p:spTree>
    <p:extLst>
      <p:ext uri="{BB962C8B-B14F-4D97-AF65-F5344CB8AC3E}">
        <p14:creationId xmlns:p14="http://schemas.microsoft.com/office/powerpoint/2010/main" val="231666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BB84D-B3EA-5AAA-F562-B0E00FF5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331495"/>
            <a:ext cx="8122318" cy="506930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30"/>
              </a:spcBef>
              <a:spcAft>
                <a:spcPts val="100"/>
              </a:spcAft>
              <a:buNone/>
            </a:pPr>
            <a:r>
              <a:rPr lang="en-US" sz="1800" b="1" spc="-10" dirty="0">
                <a:solidFill>
                  <a:srgbClr val="0070C0"/>
                </a:solidFill>
                <a:cs typeface="Calibri"/>
              </a:rPr>
              <a:t>Awareness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pPr marL="446077" marR="1911938" indent="-214308" defTabSz="9143771">
              <a:lnSpc>
                <a:spcPct val="110000"/>
              </a:lnSpc>
              <a:spcAft>
                <a:spcPts val="100"/>
              </a:spcAft>
              <a:buFont typeface="Arial"/>
              <a:buChar char="•"/>
            </a:pPr>
            <a:r>
              <a:rPr lang="en-US" sz="1800" dirty="0">
                <a:cs typeface="Calibri"/>
              </a:rPr>
              <a:t>Program G</a:t>
            </a:r>
            <a:r>
              <a:rPr lang="en-US" sz="1800" spc="-10" dirty="0">
                <a:cs typeface="Calibri"/>
              </a:rPr>
              <a:t>uide</a:t>
            </a:r>
            <a:endParaRPr lang="en-US" sz="1800" dirty="0">
              <a:cs typeface="Calibri"/>
            </a:endParaRPr>
          </a:p>
          <a:p>
            <a:pPr marL="461951" indent="-230183" defTabSz="9143771">
              <a:lnSpc>
                <a:spcPct val="110000"/>
              </a:lnSpc>
              <a:spcBef>
                <a:spcPts val="35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Side‐by‐side</a:t>
            </a:r>
            <a:r>
              <a:rPr lang="en-US" sz="1800" spc="7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medical</a:t>
            </a:r>
            <a:r>
              <a:rPr lang="en-US" sz="1800" spc="6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comparison</a:t>
            </a:r>
            <a:r>
              <a:rPr lang="en-US" sz="1800" spc="5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chart</a:t>
            </a:r>
          </a:p>
          <a:p>
            <a:pPr marL="461951" indent="-230183" defTabSz="9143771">
              <a:lnSpc>
                <a:spcPct val="110000"/>
              </a:lnSpc>
              <a:spcBef>
                <a:spcPts val="35"/>
              </a:spcBef>
              <a:spcAft>
                <a:spcPts val="100"/>
              </a:spcAft>
            </a:pPr>
            <a:r>
              <a:rPr lang="en-US" sz="1800" dirty="0">
                <a:cs typeface="Calibri"/>
              </a:rPr>
              <a:t>Know your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plan’s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benefits</a:t>
            </a:r>
            <a:r>
              <a:rPr lang="en-US" sz="1800" spc="1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–  </a:t>
            </a:r>
            <a:r>
              <a:rPr lang="en-US" sz="1800" u="heavy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cs typeface="Calibri"/>
              </a:rPr>
              <a:t>https://nmpsia.com</a:t>
            </a:r>
            <a:r>
              <a:rPr lang="en-US" sz="1800" spc="254" dirty="0">
                <a:solidFill>
                  <a:srgbClr val="0562C1"/>
                </a:solidFill>
                <a:cs typeface="Calibri"/>
              </a:rPr>
              <a:t> </a:t>
            </a:r>
            <a:endParaRPr lang="en-US" sz="1800" dirty="0">
              <a:cs typeface="Calibri"/>
            </a:endParaRPr>
          </a:p>
          <a:p>
            <a:pPr marL="461951" indent="-230183" defTabSz="9143771">
              <a:lnSpc>
                <a:spcPct val="110000"/>
              </a:lnSpc>
              <a:spcBef>
                <a:spcPts val="35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Wellness programs offered ‐ $0</a:t>
            </a:r>
            <a:r>
              <a:rPr lang="en-US" sz="1800" spc="-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cost</a:t>
            </a:r>
            <a:r>
              <a:rPr lang="en-US" sz="1800" spc="-1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to</a:t>
            </a:r>
            <a:r>
              <a:rPr lang="en-US" sz="1800" spc="-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members</a:t>
            </a:r>
            <a:endParaRPr lang="en-US" sz="18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None/>
            </a:pPr>
            <a:r>
              <a:rPr lang="en-US" sz="1800" b="1" spc="-10" dirty="0">
                <a:solidFill>
                  <a:srgbClr val="0070C0"/>
                </a:solidFill>
                <a:cs typeface="Calibri"/>
              </a:rPr>
              <a:t>Engagement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pPr marL="461951" indent="-230183">
              <a:lnSpc>
                <a:spcPct val="120000"/>
              </a:lnSpc>
              <a:spcBef>
                <a:spcPts val="40"/>
              </a:spcBef>
              <a:spcAft>
                <a:spcPts val="100"/>
              </a:spcAft>
              <a:buFont typeface="Arial"/>
              <a:buChar char="•"/>
            </a:pPr>
            <a:r>
              <a:rPr lang="en-US" sz="1800" dirty="0">
                <a:cs typeface="Calibri"/>
              </a:rPr>
              <a:t>Know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your</a:t>
            </a:r>
            <a:r>
              <a:rPr lang="en-US" sz="1800" spc="30" dirty="0">
                <a:cs typeface="Calibri"/>
              </a:rPr>
              <a:t> free </a:t>
            </a:r>
            <a:r>
              <a:rPr lang="en-US" sz="1800" dirty="0">
                <a:cs typeface="Calibri"/>
              </a:rPr>
              <a:t>in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and</a:t>
            </a:r>
            <a:r>
              <a:rPr lang="en-US" sz="1800" spc="3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out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of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network</a:t>
            </a:r>
            <a:r>
              <a:rPr lang="en-US" sz="1800" spc="3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services</a:t>
            </a:r>
            <a:endParaRPr lang="en-US" sz="1800" dirty="0">
              <a:cs typeface="Calibri"/>
            </a:endParaRPr>
          </a:p>
          <a:p>
            <a:pPr marL="461951" indent="-230183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Font typeface="Arial"/>
              <a:buChar char="•"/>
            </a:pPr>
            <a:r>
              <a:rPr lang="en-US" sz="1800" dirty="0">
                <a:cs typeface="Calibri"/>
              </a:rPr>
              <a:t>Schedule</a:t>
            </a:r>
            <a:r>
              <a:rPr lang="en-US" sz="1800" spc="55" dirty="0">
                <a:cs typeface="Calibri"/>
              </a:rPr>
              <a:t> routine </a:t>
            </a:r>
            <a:r>
              <a:rPr lang="en-US" sz="1800" dirty="0">
                <a:cs typeface="Calibri"/>
              </a:rPr>
              <a:t>primary</a:t>
            </a:r>
            <a:r>
              <a:rPr lang="en-US" sz="1800" spc="3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care</a:t>
            </a:r>
            <a:r>
              <a:rPr lang="en-US" sz="1800" spc="3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provider</a:t>
            </a:r>
            <a:r>
              <a:rPr lang="en-US" sz="1800" spc="45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visits</a:t>
            </a:r>
            <a:endParaRPr lang="en-US" sz="1800" dirty="0">
              <a:cs typeface="Calibri"/>
            </a:endParaRPr>
          </a:p>
          <a:p>
            <a:pPr marL="461951" indent="-230183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Font typeface="Arial"/>
              <a:buChar char="•"/>
            </a:pPr>
            <a:r>
              <a:rPr lang="en-US" sz="1800" dirty="0">
                <a:cs typeface="Calibri"/>
              </a:rPr>
              <a:t>Register</a:t>
            </a:r>
            <a:r>
              <a:rPr lang="en-US" sz="1800" spc="1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for</a:t>
            </a:r>
            <a:r>
              <a:rPr lang="en-US" sz="1800" spc="-5" dirty="0">
                <a:cs typeface="Calibri"/>
              </a:rPr>
              <a:t> </a:t>
            </a:r>
            <a:r>
              <a:rPr lang="en-US" sz="1800" spc="10" dirty="0">
                <a:cs typeface="Calibri"/>
              </a:rPr>
              <a:t>each enrolled </a:t>
            </a:r>
            <a:r>
              <a:rPr lang="en-US" sz="1800" dirty="0">
                <a:cs typeface="Calibri"/>
              </a:rPr>
              <a:t>plan’s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member</a:t>
            </a:r>
            <a:r>
              <a:rPr lang="en-US" sz="1800" spc="1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portal and/or cell phone app</a:t>
            </a:r>
          </a:p>
          <a:p>
            <a:pPr marL="461951" indent="-230183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Font typeface="Arial"/>
              <a:buChar char="•"/>
            </a:pPr>
            <a:r>
              <a:rPr lang="en-US" sz="1800" dirty="0">
                <a:cs typeface="Calibri"/>
              </a:rPr>
              <a:t>Encourage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your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employer</a:t>
            </a:r>
            <a:r>
              <a:rPr lang="en-US" sz="1800" spc="1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to create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staff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wellness</a:t>
            </a:r>
            <a:r>
              <a:rPr lang="en-US" sz="1800" spc="1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strategy with </a:t>
            </a:r>
            <a:r>
              <a:rPr lang="en-US" sz="1800" dirty="0">
                <a:cs typeface="Calibri"/>
              </a:rPr>
              <a:t>NMPSIA support</a:t>
            </a:r>
          </a:p>
          <a:p>
            <a:pPr marL="0" indent="0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cs typeface="Calibri"/>
              </a:rPr>
              <a:t>Risk</a:t>
            </a:r>
            <a:r>
              <a:rPr lang="en-US" sz="1800" b="1" spc="2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1800" b="1" spc="-10" dirty="0">
                <a:solidFill>
                  <a:srgbClr val="0070C0"/>
                </a:solidFill>
                <a:cs typeface="Calibri"/>
              </a:rPr>
              <a:t>Reduction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pPr marL="595313" indent="-361950">
              <a:lnSpc>
                <a:spcPct val="120000"/>
              </a:lnSpc>
              <a:spcBef>
                <a:spcPts val="40"/>
              </a:spcBef>
              <a:spcAft>
                <a:spcPts val="100"/>
              </a:spcAft>
              <a:buFont typeface="Arial"/>
              <a:buChar char="•"/>
              <a:tabLst>
                <a:tab pos="457200" algn="l"/>
                <a:tab pos="830263" algn="l"/>
              </a:tabLst>
            </a:pPr>
            <a:r>
              <a:rPr lang="en-US" sz="1800" dirty="0">
                <a:cs typeface="Calibri"/>
              </a:rPr>
              <a:t>Know</a:t>
            </a:r>
            <a:r>
              <a:rPr lang="en-US" sz="1800" spc="1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your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numbers</a:t>
            </a:r>
            <a:endParaRPr lang="en-US" sz="1800" dirty="0">
              <a:cs typeface="Calibri"/>
            </a:endParaRPr>
          </a:p>
          <a:p>
            <a:pPr marL="595313" indent="-361950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Font typeface="Arial"/>
              <a:buChar char="•"/>
              <a:tabLst>
                <a:tab pos="457200" algn="l"/>
                <a:tab pos="830263" algn="l"/>
              </a:tabLst>
            </a:pPr>
            <a:r>
              <a:rPr lang="en-US" sz="1800" dirty="0">
                <a:cs typeface="Calibri"/>
              </a:rPr>
              <a:t>Maintain</a:t>
            </a:r>
            <a:r>
              <a:rPr lang="en-US" sz="1800" spc="-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preventive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screenings</a:t>
            </a:r>
            <a:endParaRPr lang="en-US" sz="1800" dirty="0">
              <a:cs typeface="Calibri"/>
            </a:endParaRPr>
          </a:p>
          <a:p>
            <a:pPr marL="595313" indent="-361950">
              <a:lnSpc>
                <a:spcPct val="120000"/>
              </a:lnSpc>
              <a:spcBef>
                <a:spcPts val="35"/>
              </a:spcBef>
              <a:spcAft>
                <a:spcPts val="100"/>
              </a:spcAft>
              <a:buFont typeface="Arial"/>
              <a:buChar char="•"/>
              <a:tabLst>
                <a:tab pos="457200" algn="l"/>
                <a:tab pos="830263" algn="l"/>
              </a:tabLst>
            </a:pPr>
            <a:r>
              <a:rPr lang="en-US" sz="1800" dirty="0">
                <a:cs typeface="Calibri"/>
              </a:rPr>
              <a:t>Medicine</a:t>
            </a:r>
            <a:r>
              <a:rPr lang="en-US" sz="1800" spc="6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Adherence</a:t>
            </a:r>
            <a:endParaRPr lang="en-US" sz="1800" dirty="0">
              <a:cs typeface="Calibri"/>
            </a:endParaRPr>
          </a:p>
          <a:p>
            <a:pPr marL="0" indent="0">
              <a:lnSpc>
                <a:spcPct val="120000"/>
              </a:lnSpc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cs typeface="Calibri"/>
              </a:rPr>
              <a:t>Health</a:t>
            </a:r>
            <a:r>
              <a:rPr lang="en-US" sz="1800" b="1" spc="25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1800" b="1" spc="-10" dirty="0">
                <a:solidFill>
                  <a:srgbClr val="0070C0"/>
                </a:solidFill>
                <a:cs typeface="Calibri"/>
              </a:rPr>
              <a:t>Management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pPr marL="569913" indent="-336550">
              <a:lnSpc>
                <a:spcPct val="120000"/>
              </a:lnSpc>
              <a:spcBef>
                <a:spcPts val="40"/>
              </a:spcBef>
              <a:spcAft>
                <a:spcPts val="100"/>
              </a:spcAft>
            </a:pPr>
            <a:r>
              <a:rPr lang="en-US" sz="1800" dirty="0">
                <a:cs typeface="Calibri"/>
              </a:rPr>
              <a:t>Right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care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and</a:t>
            </a:r>
            <a:r>
              <a:rPr lang="en-US" sz="1800" spc="3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the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right</a:t>
            </a:r>
            <a:r>
              <a:rPr lang="en-US" sz="1800" spc="25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time</a:t>
            </a:r>
            <a:endParaRPr lang="en-US" sz="1800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91A03-C2D3-3710-16B0-56545E47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31" y="529389"/>
            <a:ext cx="7432507" cy="1112249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Closing Gaps in Care </a:t>
            </a:r>
            <a:br>
              <a:rPr lang="en-US" sz="2800" b="1" dirty="0"/>
            </a:br>
            <a:r>
              <a:rPr lang="en-US" sz="2800" b="1" dirty="0"/>
              <a:t>	Access Affordable Care</a:t>
            </a:r>
            <a:br>
              <a:rPr lang="en-US" sz="2800" b="1" dirty="0"/>
            </a:br>
            <a:r>
              <a:rPr lang="en-US" sz="2800" b="1" dirty="0"/>
              <a:t>		Get the Right Care at the Right Time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52C538B-238D-A1EC-03FC-A470BCE60A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248" y="4775466"/>
            <a:ext cx="4617720" cy="12374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0449C-84CF-D669-FFD6-47300CC4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0A08AF-7176-D134-A681-3C11B2C1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5428"/>
            <a:ext cx="7886700" cy="4351338"/>
          </a:xfrm>
        </p:spPr>
        <p:txBody>
          <a:bodyPr/>
          <a:lstStyle/>
          <a:p>
            <a:pPr marL="109535" indent="0" algn="ctr">
              <a:buNone/>
            </a:pPr>
            <a:r>
              <a:rPr lang="en-US" sz="3200" b="1" dirty="0">
                <a:solidFill>
                  <a:srgbClr val="0056A7"/>
                </a:solidFill>
              </a:rPr>
              <a:t>NMPSIA Enrollment &amp; Eligibility Administrative Office</a:t>
            </a:r>
          </a:p>
          <a:p>
            <a:pPr algn="ctr" defTabSz="385754">
              <a:spcBef>
                <a:spcPts val="211"/>
              </a:spcBef>
            </a:pPr>
            <a:endParaRPr lang="en-US" sz="3200" b="1" dirty="0"/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800" b="1" dirty="0"/>
              <a:t>Erisa Administrative Services, Inc.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800" dirty="0">
                <a:solidFill>
                  <a:srgbClr val="0056A7"/>
                </a:solidFill>
              </a:rPr>
              <a:t>Eligibility    Enrollment   Premium Billing 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800" dirty="0">
                <a:solidFill>
                  <a:srgbClr val="0056A7"/>
                </a:solidFill>
              </a:rPr>
              <a:t> Premium Collection    COBRA Administration</a:t>
            </a:r>
          </a:p>
          <a:p>
            <a:pPr marL="0" indent="0" algn="ctr" defTabSz="385754">
              <a:spcBef>
                <a:spcPts val="211"/>
              </a:spcBef>
              <a:buNone/>
            </a:pPr>
            <a:endParaRPr lang="en-US" sz="2800" dirty="0"/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800" dirty="0"/>
              <a:t>1-800-233-3164 or 505-988-4974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800" dirty="0">
                <a:solidFill>
                  <a:srgbClr val="0056A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sf@easitpa.com</a:t>
            </a:r>
            <a:r>
              <a:rPr lang="en-US" sz="2800" b="1" dirty="0">
                <a:solidFill>
                  <a:srgbClr val="0056A7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6A0E0-CF5E-8090-CF7C-5CEE3AE5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D60912B-D199-0306-50B6-B402676EB8FA}"/>
              </a:ext>
            </a:extLst>
          </p:cNvPr>
          <p:cNvSpPr/>
          <p:nvPr/>
        </p:nvSpPr>
        <p:spPr>
          <a:xfrm>
            <a:off x="1026694" y="3499784"/>
            <a:ext cx="112295" cy="104274"/>
          </a:xfrm>
          <a:prstGeom prst="flowChartConnector">
            <a:avLst/>
          </a:prstGeom>
          <a:solidFill>
            <a:srgbClr val="0056A7"/>
          </a:solidFill>
          <a:ln>
            <a:solidFill>
              <a:srgbClr val="0056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DCFCD44-3CC2-AB91-B82F-5DC2D97DD8C1}"/>
              </a:ext>
            </a:extLst>
          </p:cNvPr>
          <p:cNvSpPr/>
          <p:nvPr/>
        </p:nvSpPr>
        <p:spPr>
          <a:xfrm>
            <a:off x="3031957" y="3080085"/>
            <a:ext cx="112295" cy="104274"/>
          </a:xfrm>
          <a:prstGeom prst="flowChartConnector">
            <a:avLst/>
          </a:prstGeom>
          <a:solidFill>
            <a:srgbClr val="0056A7"/>
          </a:solidFill>
          <a:ln>
            <a:solidFill>
              <a:srgbClr val="0056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B77A8AA-725D-6AB7-CBCC-FAFB5AF3AE73}"/>
              </a:ext>
            </a:extLst>
          </p:cNvPr>
          <p:cNvSpPr/>
          <p:nvPr/>
        </p:nvSpPr>
        <p:spPr>
          <a:xfrm>
            <a:off x="4981073" y="3080085"/>
            <a:ext cx="112295" cy="104274"/>
          </a:xfrm>
          <a:prstGeom prst="flowChartConnector">
            <a:avLst/>
          </a:prstGeom>
          <a:solidFill>
            <a:srgbClr val="0056A7"/>
          </a:solidFill>
          <a:ln>
            <a:solidFill>
              <a:srgbClr val="0056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197315F-EC1E-957D-9E59-558E19F0AEF9}"/>
              </a:ext>
            </a:extLst>
          </p:cNvPr>
          <p:cNvSpPr/>
          <p:nvPr/>
        </p:nvSpPr>
        <p:spPr>
          <a:xfrm>
            <a:off x="4355431" y="3499784"/>
            <a:ext cx="112295" cy="104274"/>
          </a:xfrm>
          <a:prstGeom prst="flowChartConnector">
            <a:avLst/>
          </a:prstGeom>
          <a:solidFill>
            <a:srgbClr val="0056A7"/>
          </a:solidFill>
          <a:ln>
            <a:solidFill>
              <a:srgbClr val="0056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CF4C96-65D0-48C4-59CD-85C330EC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38421-E714-B87B-CBF5-D2285668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10" y="5375559"/>
            <a:ext cx="1954181" cy="7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7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7DEDC1-8893-1BAA-2A47-56436528B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75" y="5310103"/>
            <a:ext cx="2331050" cy="9440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0A08AF-7176-D134-A681-3C11B2C1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57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109535" indent="0" algn="ctr">
              <a:buNone/>
            </a:pPr>
            <a:r>
              <a:rPr lang="en-US" sz="3600" b="1" dirty="0">
                <a:solidFill>
                  <a:srgbClr val="0056A7"/>
                </a:solidFill>
              </a:rPr>
              <a:t>NMPSIA Customer Service &amp; Claims Matters</a:t>
            </a:r>
          </a:p>
          <a:p>
            <a:pPr algn="ctr" defTabSz="385754">
              <a:spcBef>
                <a:spcPts val="211"/>
              </a:spcBef>
            </a:pPr>
            <a:endParaRPr lang="en-US" sz="3600" b="1" dirty="0"/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b="1" dirty="0"/>
              <a:t>New Mexico Public Schools Insurance Authority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300" dirty="0">
                <a:solidFill>
                  <a:srgbClr val="0056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https://nmpsia.com/contactUs.html</a:t>
            </a:r>
            <a:r>
              <a:rPr lang="en-US" sz="2300" dirty="0">
                <a:solidFill>
                  <a:srgbClr val="0056A7"/>
                </a:solidFill>
              </a:rPr>
              <a:t> </a:t>
            </a:r>
          </a:p>
          <a:p>
            <a:pPr marL="0" indent="0" algn="ctr" defTabSz="385754">
              <a:spcBef>
                <a:spcPts val="211"/>
              </a:spcBef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Email Claims Matters with Release of Health Information Form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2300" dirty="0">
                <a:solidFill>
                  <a:srgbClr val="0056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https://nmpsia.com/auth-release-health-info.html</a:t>
            </a:r>
            <a:endParaRPr lang="en-US" sz="2300" dirty="0">
              <a:solidFill>
                <a:srgbClr val="0056A7"/>
              </a:solidFill>
            </a:endParaRPr>
          </a:p>
          <a:p>
            <a:pPr marL="0" indent="0" algn="ctr" defTabSz="385754">
              <a:spcBef>
                <a:spcPts val="211"/>
              </a:spcBef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 algn="ctr" defTabSz="385754">
              <a:spcBef>
                <a:spcPts val="211"/>
              </a:spcBef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Benefits Division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dirty="0">
                <a:solidFill>
                  <a:srgbClr val="0056A7"/>
                </a:solidFill>
              </a:rPr>
              <a:t>Phone: 505-988-2736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dirty="0">
                <a:solidFill>
                  <a:srgbClr val="0056A7"/>
                </a:solidFill>
              </a:rPr>
              <a:t>Toll Free: 1-800-548-3724</a:t>
            </a:r>
          </a:p>
          <a:p>
            <a:pPr marL="0" indent="0" algn="ctr" defTabSz="385754">
              <a:spcBef>
                <a:spcPts val="211"/>
              </a:spcBef>
              <a:buNone/>
            </a:pPr>
            <a:r>
              <a:rPr lang="en-US" sz="3200" dirty="0">
                <a:solidFill>
                  <a:srgbClr val="0056A7"/>
                </a:solidFill>
              </a:rPr>
              <a:t>Fax: 505-983-8670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6A0E0-CF5E-8090-CF7C-5CEE3AE5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568D9C-6837-4992-8140-609D2004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49EFD-CDCA-AAD0-266D-741CF273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186323"/>
            <a:ext cx="8573643" cy="50185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70C0"/>
                </a:solidFill>
              </a:rPr>
              <a:t>Eligibility Rules</a:t>
            </a:r>
          </a:p>
          <a:p>
            <a:pPr marL="341305" indent="-2222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Medical, dental, vision, additional life or long-term disability</a:t>
            </a:r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Work 20 hours or more per week </a:t>
            </a:r>
            <a:r>
              <a:rPr lang="en-US" sz="1800" dirty="0">
                <a:solidFill>
                  <a:srgbClr val="0070C0"/>
                </a:solidFill>
              </a:rPr>
              <a:t>(confirm requirements with employer)</a:t>
            </a:r>
          </a:p>
          <a:p>
            <a:pPr marL="346067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Coverage is effective 1</a:t>
            </a:r>
            <a:r>
              <a:rPr lang="en-US" sz="1800" baseline="30000" dirty="0"/>
              <a:t>st</a:t>
            </a:r>
            <a:r>
              <a:rPr lang="en-US" sz="1800" dirty="0"/>
              <a:t>  of the month following employee date of hire coinciding with premium payroll deduction arrangements </a:t>
            </a:r>
            <a:r>
              <a:rPr lang="en-US" sz="1800" dirty="0">
                <a:solidFill>
                  <a:srgbClr val="0070C0"/>
                </a:solidFill>
              </a:rPr>
              <a:t>(your employer determines your effective date)</a:t>
            </a:r>
          </a:p>
          <a:p>
            <a:pPr marL="803267" lvl="1" indent="-23494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0070C0"/>
                </a:solidFill>
              </a:rPr>
              <a:t>Advise Employer </a:t>
            </a:r>
            <a:r>
              <a:rPr lang="en-US" sz="1800" dirty="0"/>
              <a:t>i</a:t>
            </a:r>
            <a:r>
              <a:rPr lang="en-US" altLang="en-US" sz="1800" dirty="0"/>
              <a:t>f you are transferring benefits from another NMPSIA participating employer, to coordinate enrollment effective dates and premium collection</a:t>
            </a:r>
            <a:endParaRPr lang="en-US" sz="1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Contribution Guidelines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  <a:p>
            <a:pPr marL="461951" indent="-234944">
              <a:lnSpc>
                <a:spcPct val="120000"/>
              </a:lnSpc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Employer contributes the majority percentage toward premium</a:t>
            </a:r>
          </a:p>
          <a:p>
            <a:pPr marL="682608" indent="-234944">
              <a:lnSpc>
                <a:spcPct val="120000"/>
              </a:lnSpc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premium percentage is determined on your base annual salary</a:t>
            </a:r>
          </a:p>
          <a:p>
            <a:pPr marL="461951" indent="-234944">
              <a:lnSpc>
                <a:spcPct val="120000"/>
              </a:lnSpc>
              <a:spcBef>
                <a:spcPts val="1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Payroll deductions determined by your employer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4D9F8-1547-9C6A-99CF-3154AE14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Eligibility</a:t>
            </a:r>
            <a:r>
              <a:rPr lang="en-US" sz="3200" b="1" spc="-8" dirty="0">
                <a:cs typeface="Calibri" panose="020F0502020204030204" pitchFamily="34" charset="0"/>
              </a:rPr>
              <a:t> </a:t>
            </a:r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Rules</a:t>
            </a:r>
            <a:r>
              <a:rPr lang="en-US" sz="3200" b="1" spc="-8" dirty="0">
                <a:cs typeface="Calibri" panose="020F0502020204030204" pitchFamily="34" charset="0"/>
              </a:rPr>
              <a:t> &amp;</a:t>
            </a:r>
            <a:br>
              <a:rPr lang="en-US" sz="3200" b="1" spc="-8" dirty="0">
                <a:cs typeface="Calibri" panose="020F0502020204030204" pitchFamily="34" charset="0"/>
              </a:rPr>
            </a:br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Contribution Guidelines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C5A28-9A06-D604-89C3-08C6AF3E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FA1B-BFD9-9ECE-7D39-84371E63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A58AF-983E-7B5E-E50D-37E0ED7E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Eligibility Rules for Dependents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A2DD-DAEC-6489-BDBC-DD8D7545BE36}"/>
              </a:ext>
            </a:extLst>
          </p:cNvPr>
          <p:cNvSpPr txBox="1"/>
          <p:nvPr/>
        </p:nvSpPr>
        <p:spPr>
          <a:xfrm>
            <a:off x="86943" y="1415019"/>
            <a:ext cx="22235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Submit </a:t>
            </a:r>
            <a:r>
              <a:rPr lang="en-US" b="1" dirty="0">
                <a:latin typeface="+mn-lt"/>
              </a:rPr>
              <a:t>required proof </a:t>
            </a:r>
            <a:r>
              <a:rPr lang="en-US" dirty="0">
                <a:latin typeface="+mn-lt"/>
              </a:rPr>
              <a:t>with your application to avoid a delay of coverage for your dependents.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Proof of other coverage </a:t>
            </a:r>
            <a:r>
              <a:rPr lang="en-US" dirty="0">
                <a:latin typeface="+mn-lt"/>
              </a:rPr>
              <a:t>if you are excluding a dependent from a line of coverage when you are enrolling at least one other eligible family member.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112E0-9E1B-C8F7-8CB8-2BEC9D578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42264"/>
              </p:ext>
            </p:extLst>
          </p:nvPr>
        </p:nvGraphicFramePr>
        <p:xfrm>
          <a:off x="2310493" y="1230944"/>
          <a:ext cx="6650741" cy="50601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774568148"/>
                    </a:ext>
                  </a:extLst>
                </a:gridCol>
                <a:gridCol w="4723970">
                  <a:extLst>
                    <a:ext uri="{9D8B030D-6E8A-4147-A177-3AD203B41FA5}">
                      <a16:colId xmlns:a16="http://schemas.microsoft.com/office/drawing/2014/main" val="2053656233"/>
                    </a:ext>
                  </a:extLst>
                </a:gridCol>
              </a:tblGrid>
              <a:tr h="332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ELIGIBLE</a:t>
                      </a:r>
                      <a:r>
                        <a:rPr lang="en-US" sz="1400" b="1" spc="-3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FFFFFF"/>
                          </a:solidFill>
                        </a:rPr>
                        <a:t>DEPENDENT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SUPPORTIVE</a:t>
                      </a:r>
                      <a:r>
                        <a:rPr lang="en-US" sz="1400" b="1" spc="-7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DOCUMENTATION</a:t>
                      </a:r>
                      <a:r>
                        <a:rPr lang="en-US" sz="1400" b="1" spc="-6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rgbClr val="FFFFFF"/>
                          </a:solidFill>
                        </a:rPr>
                        <a:t>REQUIRED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44989"/>
                  </a:ext>
                </a:extLst>
              </a:tr>
              <a:tr h="3748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Legal</a:t>
                      </a:r>
                      <a:r>
                        <a:rPr sz="1600" spc="-40" dirty="0"/>
                        <a:t> </a:t>
                      </a:r>
                      <a:r>
                        <a:rPr sz="1600" spc="-10" dirty="0"/>
                        <a:t>Spouse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Original,</a:t>
                      </a:r>
                      <a:r>
                        <a:rPr sz="1600" spc="-20" dirty="0"/>
                        <a:t> </a:t>
                      </a:r>
                      <a:r>
                        <a:rPr sz="1600" dirty="0"/>
                        <a:t>official</a:t>
                      </a:r>
                      <a:r>
                        <a:rPr sz="1600" spc="-40" dirty="0"/>
                        <a:t> </a:t>
                      </a:r>
                      <a:r>
                        <a:rPr sz="1600" dirty="0"/>
                        <a:t>state</a:t>
                      </a:r>
                      <a:r>
                        <a:rPr sz="1600" spc="-10" dirty="0"/>
                        <a:t> publicly-</a:t>
                      </a:r>
                      <a:r>
                        <a:rPr sz="1600" dirty="0"/>
                        <a:t>filed</a:t>
                      </a:r>
                      <a:r>
                        <a:rPr sz="1600" spc="-25" dirty="0"/>
                        <a:t> </a:t>
                      </a:r>
                      <a:r>
                        <a:rPr sz="1600" b="1" dirty="0"/>
                        <a:t>marriage</a:t>
                      </a:r>
                      <a:r>
                        <a:rPr sz="1600" b="1" spc="-50" dirty="0"/>
                        <a:t> </a:t>
                      </a:r>
                      <a:r>
                        <a:rPr sz="1600" b="1" spc="-10" dirty="0"/>
                        <a:t>certificate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38453"/>
                  </a:ext>
                </a:extLst>
              </a:tr>
              <a:tr h="7512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Domestic</a:t>
                      </a:r>
                      <a:r>
                        <a:rPr sz="1600" spc="-40" dirty="0"/>
                        <a:t> </a:t>
                      </a:r>
                      <a:r>
                        <a:rPr sz="1600" spc="-10" dirty="0"/>
                        <a:t>Partner</a:t>
                      </a:r>
                      <a:endParaRPr sz="16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sz="1600" dirty="0">
                          <a:solidFill>
                            <a:srgbClr val="C00000"/>
                          </a:solidFill>
                        </a:rPr>
                        <a:t>offered</a:t>
                      </a:r>
                      <a:r>
                        <a:rPr sz="1600" spc="-45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</a:rPr>
                        <a:t>by</a:t>
                      </a:r>
                      <a:r>
                        <a:rPr sz="1600" spc="-3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</a:rPr>
                        <a:t> Employer)</a:t>
                      </a:r>
                      <a:endParaRPr lang="en-US" sz="1600" spc="-10" dirty="0">
                        <a:solidFill>
                          <a:srgbClr val="C00000"/>
                        </a:solidFill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endParaRPr sz="2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Notarized</a:t>
                      </a:r>
                      <a:r>
                        <a:rPr sz="1600" spc="-30" dirty="0"/>
                        <a:t> </a:t>
                      </a:r>
                      <a:r>
                        <a:rPr sz="1600" b="1" dirty="0"/>
                        <a:t>affidavit</a:t>
                      </a:r>
                      <a:r>
                        <a:rPr sz="1600" b="1" spc="-50" dirty="0"/>
                        <a:t> </a:t>
                      </a:r>
                      <a:r>
                        <a:rPr sz="1600" b="1" dirty="0"/>
                        <a:t>of</a:t>
                      </a:r>
                      <a:r>
                        <a:rPr sz="1600" b="1" spc="-35" dirty="0"/>
                        <a:t> </a:t>
                      </a:r>
                      <a:r>
                        <a:rPr sz="1600" b="1" dirty="0"/>
                        <a:t>domestic</a:t>
                      </a:r>
                      <a:r>
                        <a:rPr sz="1600" b="1" spc="-45" dirty="0"/>
                        <a:t> </a:t>
                      </a:r>
                      <a:r>
                        <a:rPr sz="1600" b="1" spc="-10" dirty="0"/>
                        <a:t>partnership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286264"/>
                  </a:ext>
                </a:extLst>
              </a:tr>
              <a:tr h="8960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/>
                        <a:t>Child</a:t>
                      </a:r>
                      <a:endParaRPr sz="16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C00000"/>
                          </a:solidFill>
                        </a:rPr>
                        <a:t>(UNDER</a:t>
                      </a:r>
                      <a:r>
                        <a:rPr sz="1600" spc="-1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600" dirty="0">
                          <a:solidFill>
                            <a:srgbClr val="C00000"/>
                          </a:solidFill>
                        </a:rPr>
                        <a:t>age</a:t>
                      </a:r>
                      <a:r>
                        <a:rPr lang="en-US" sz="1600" spc="-35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600" spc="-25" dirty="0">
                          <a:solidFill>
                            <a:srgbClr val="C00000"/>
                          </a:solidFill>
                        </a:rPr>
                        <a:t>26)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241300" indent="-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Original,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official</a:t>
                      </a:r>
                      <a:r>
                        <a:rPr sz="1600" spc="-40" dirty="0"/>
                        <a:t> </a:t>
                      </a:r>
                      <a:r>
                        <a:rPr sz="1600" dirty="0"/>
                        <a:t>state</a:t>
                      </a:r>
                      <a:r>
                        <a:rPr sz="1600" spc="-15" dirty="0"/>
                        <a:t> </a:t>
                      </a:r>
                      <a:r>
                        <a:rPr sz="1600" spc="-10" dirty="0"/>
                        <a:t>publicly-</a:t>
                      </a:r>
                      <a:r>
                        <a:rPr sz="1600" dirty="0"/>
                        <a:t>filed</a:t>
                      </a:r>
                      <a:r>
                        <a:rPr sz="1600" spc="-30" dirty="0"/>
                        <a:t> </a:t>
                      </a:r>
                      <a:r>
                        <a:rPr sz="1600" b="1" dirty="0"/>
                        <a:t>birth</a:t>
                      </a:r>
                      <a:r>
                        <a:rPr sz="1600" b="1" spc="-40" dirty="0"/>
                        <a:t> </a:t>
                      </a:r>
                      <a:r>
                        <a:rPr sz="1600" b="1" dirty="0"/>
                        <a:t>certificate</a:t>
                      </a:r>
                      <a:r>
                        <a:rPr lang="en-US" sz="1600" b="1" dirty="0"/>
                        <a:t>.</a:t>
                      </a:r>
                      <a:r>
                        <a:rPr sz="1600" b="1" spc="-75" dirty="0"/>
                        <a:t> </a:t>
                      </a:r>
                      <a:r>
                        <a:rPr sz="1600" dirty="0"/>
                        <a:t>For</a:t>
                      </a:r>
                      <a:r>
                        <a:rPr sz="1600" spc="-40" dirty="0"/>
                        <a:t> </a:t>
                      </a:r>
                      <a:r>
                        <a:rPr sz="1600" dirty="0"/>
                        <a:t>children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-30" dirty="0"/>
                        <a:t> </a:t>
                      </a:r>
                      <a:r>
                        <a:rPr sz="1600" spc="-10" dirty="0"/>
                        <a:t>international </a:t>
                      </a:r>
                      <a:r>
                        <a:rPr sz="1600" dirty="0"/>
                        <a:t>employees,</a:t>
                      </a:r>
                      <a:r>
                        <a:rPr sz="1600" spc="-5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copy</a:t>
                      </a:r>
                      <a:r>
                        <a:rPr sz="1600" spc="-20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-40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5" dirty="0"/>
                        <a:t> </a:t>
                      </a:r>
                      <a:r>
                        <a:rPr sz="1600" b="1" dirty="0"/>
                        <a:t>passport</a:t>
                      </a:r>
                      <a:r>
                        <a:rPr sz="1600" b="1" spc="-45" dirty="0"/>
                        <a:t> </a:t>
                      </a:r>
                      <a:r>
                        <a:rPr sz="1600" b="1" dirty="0"/>
                        <a:t>or</a:t>
                      </a:r>
                      <a:r>
                        <a:rPr sz="1600" b="1" spc="-30" dirty="0"/>
                        <a:t> </a:t>
                      </a:r>
                      <a:r>
                        <a:rPr sz="1600" b="1" dirty="0"/>
                        <a:t>U.S.</a:t>
                      </a:r>
                      <a:r>
                        <a:rPr sz="1600" b="1" spc="-15" dirty="0"/>
                        <a:t> </a:t>
                      </a:r>
                      <a:r>
                        <a:rPr sz="1600" b="1" spc="-10" dirty="0"/>
                        <a:t>visa</a:t>
                      </a:r>
                      <a:r>
                        <a:rPr lang="en-US" sz="1600" b="1" spc="-10" dirty="0"/>
                        <a:t> </a:t>
                      </a:r>
                      <a:r>
                        <a:rPr lang="en-US" sz="1600" b="0" spc="-10" dirty="0"/>
                        <a:t>is required</a:t>
                      </a:r>
                      <a:r>
                        <a:rPr sz="1600" spc="-10" dirty="0"/>
                        <a:t>.</a:t>
                      </a:r>
                      <a:endParaRPr lang="en-US" sz="1600" spc="-10" dirty="0"/>
                    </a:p>
                    <a:p>
                      <a:pPr marL="116839" marR="241300" indent="-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2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81452"/>
                  </a:ext>
                </a:extLst>
              </a:tr>
              <a:tr h="9863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Legally</a:t>
                      </a:r>
                      <a:r>
                        <a:rPr sz="1600" spc="-55" dirty="0"/>
                        <a:t> </a:t>
                      </a:r>
                      <a:r>
                        <a:rPr sz="1600" dirty="0"/>
                        <a:t>adopted</a:t>
                      </a:r>
                      <a:r>
                        <a:rPr sz="1600" spc="-45" dirty="0"/>
                        <a:t> </a:t>
                      </a:r>
                      <a:r>
                        <a:rPr sz="1600" spc="-20" dirty="0"/>
                        <a:t>child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39" marR="1250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/>
                        <a:t>Evidence</a:t>
                      </a:r>
                      <a:r>
                        <a:rPr sz="1600" b="1" spc="-60" dirty="0"/>
                        <a:t> </a:t>
                      </a:r>
                      <a:r>
                        <a:rPr sz="1600" b="1" dirty="0"/>
                        <a:t>of</a:t>
                      </a:r>
                      <a:r>
                        <a:rPr sz="1600" b="1" spc="-45" dirty="0"/>
                        <a:t> </a:t>
                      </a:r>
                      <a:r>
                        <a:rPr sz="1600" b="1" dirty="0"/>
                        <a:t>placement</a:t>
                      </a:r>
                      <a:r>
                        <a:rPr sz="1600" b="1" spc="-60" dirty="0"/>
                        <a:t> </a:t>
                      </a:r>
                      <a:r>
                        <a:rPr sz="1600" dirty="0"/>
                        <a:t>by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35" dirty="0"/>
                        <a:t> </a:t>
                      </a:r>
                      <a:r>
                        <a:rPr sz="1600" dirty="0"/>
                        <a:t>state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licensed</a:t>
                      </a:r>
                      <a:r>
                        <a:rPr sz="1600" spc="-20" dirty="0"/>
                        <a:t> </a:t>
                      </a:r>
                      <a:r>
                        <a:rPr sz="1600" dirty="0"/>
                        <a:t>agency,</a:t>
                      </a:r>
                      <a:r>
                        <a:rPr sz="1600" spc="-15" dirty="0"/>
                        <a:t> </a:t>
                      </a:r>
                      <a:r>
                        <a:rPr sz="1600" spc="-10" dirty="0"/>
                        <a:t>governmental </a:t>
                      </a:r>
                      <a:r>
                        <a:rPr sz="1600" dirty="0"/>
                        <a:t>agency,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or</a:t>
                      </a:r>
                      <a:r>
                        <a:rPr sz="1600" spc="-50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45" dirty="0"/>
                        <a:t> </a:t>
                      </a:r>
                      <a:r>
                        <a:rPr sz="1600" dirty="0"/>
                        <a:t>cou</a:t>
                      </a:r>
                      <a:r>
                        <a:rPr lang="en-US" sz="1600" dirty="0"/>
                        <a:t>rt</a:t>
                      </a:r>
                      <a:r>
                        <a:rPr lang="en-US" sz="1600" spc="-45" dirty="0"/>
                        <a:t> </a:t>
                      </a:r>
                      <a:r>
                        <a:rPr sz="1600" dirty="0"/>
                        <a:t>order/decree</a:t>
                      </a:r>
                      <a:r>
                        <a:rPr sz="1600" spc="-45" dirty="0"/>
                        <a:t> </a:t>
                      </a:r>
                      <a:r>
                        <a:rPr sz="1600" dirty="0"/>
                        <a:t>(notarized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statement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40" dirty="0"/>
                        <a:t> </a:t>
                      </a:r>
                      <a:r>
                        <a:rPr sz="1600" dirty="0"/>
                        <a:t>power</a:t>
                      </a:r>
                      <a:r>
                        <a:rPr sz="1600" spc="-50" dirty="0"/>
                        <a:t> </a:t>
                      </a:r>
                      <a:r>
                        <a:rPr sz="1600" spc="-25" dirty="0"/>
                        <a:t>of </a:t>
                      </a:r>
                      <a:r>
                        <a:rPr sz="1600" dirty="0"/>
                        <a:t>attorney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are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not</a:t>
                      </a:r>
                      <a:r>
                        <a:rPr sz="1600" spc="-45" dirty="0"/>
                        <a:t> </a:t>
                      </a:r>
                      <a:r>
                        <a:rPr sz="1600" spc="-10" dirty="0"/>
                        <a:t>acceptable).</a:t>
                      </a:r>
                      <a:endParaRPr lang="en-US" sz="1600" spc="-10" dirty="0"/>
                    </a:p>
                    <a:p>
                      <a:pPr marL="116839" marR="1250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2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641010"/>
                  </a:ext>
                </a:extLst>
              </a:tr>
              <a:tr h="1069764">
                <a:tc>
                  <a:txBody>
                    <a:bodyPr/>
                    <a:lstStyle/>
                    <a:p>
                      <a:pPr marL="91440" marR="768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spc="-20" dirty="0"/>
                        <a:t>L</a:t>
                      </a:r>
                      <a:r>
                        <a:rPr sz="1600" spc="-20" dirty="0"/>
                        <a:t>egal </a:t>
                      </a:r>
                      <a:r>
                        <a:rPr sz="1600" spc="-10" dirty="0"/>
                        <a:t>guardianship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372110" defTabSz="9144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/>
                        <a:t>Legal</a:t>
                      </a:r>
                      <a:r>
                        <a:rPr sz="1600" spc="-15" dirty="0"/>
                        <a:t> </a:t>
                      </a:r>
                      <a:r>
                        <a:rPr sz="1600" spc="-10" dirty="0"/>
                        <a:t>Guardianship </a:t>
                      </a:r>
                      <a:r>
                        <a:rPr sz="1600" dirty="0"/>
                        <a:t>Document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if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evidenced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in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30" dirty="0"/>
                        <a:t> </a:t>
                      </a:r>
                      <a:r>
                        <a:rPr sz="1600" b="1" dirty="0"/>
                        <a:t>court</a:t>
                      </a:r>
                      <a:r>
                        <a:rPr sz="1600" b="1" spc="-40" dirty="0"/>
                        <a:t> </a:t>
                      </a:r>
                      <a:r>
                        <a:rPr sz="1600" b="1" dirty="0"/>
                        <a:t>order</a:t>
                      </a:r>
                      <a:r>
                        <a:rPr sz="1600" b="1" spc="-40" dirty="0"/>
                        <a:t> </a:t>
                      </a:r>
                      <a:r>
                        <a:rPr sz="1600" b="1" spc="-25" dirty="0"/>
                        <a:t>or </a:t>
                      </a:r>
                      <a:r>
                        <a:rPr sz="1600" b="1" dirty="0"/>
                        <a:t>decree</a:t>
                      </a:r>
                      <a:r>
                        <a:rPr sz="1600" b="1" spc="-70" dirty="0"/>
                        <a:t> </a:t>
                      </a:r>
                      <a:r>
                        <a:rPr sz="1600" dirty="0"/>
                        <a:t>(notarized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statement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power</a:t>
                      </a:r>
                      <a:r>
                        <a:rPr sz="1600" spc="-45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-50" dirty="0"/>
                        <a:t> </a:t>
                      </a:r>
                      <a:r>
                        <a:rPr sz="1600" dirty="0"/>
                        <a:t>attorney</a:t>
                      </a:r>
                      <a:r>
                        <a:rPr sz="1600" spc="-25" dirty="0"/>
                        <a:t> </a:t>
                      </a:r>
                      <a:r>
                        <a:rPr sz="1600" spc="-10" dirty="0"/>
                        <a:t>documents </a:t>
                      </a:r>
                      <a:r>
                        <a:rPr sz="1600" dirty="0"/>
                        <a:t>or</a:t>
                      </a:r>
                      <a:r>
                        <a:rPr lang="en-US" sz="1600" spc="-30" dirty="0"/>
                        <a:t> </a:t>
                      </a:r>
                      <a:r>
                        <a:rPr sz="1600" spc="-10" dirty="0"/>
                        <a:t>conservatorship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documents are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not</a:t>
                      </a:r>
                      <a:r>
                        <a:rPr lang="en-US" sz="1600" spc="-25" dirty="0"/>
                        <a:t> </a:t>
                      </a:r>
                      <a:r>
                        <a:rPr sz="1600" spc="-10" dirty="0"/>
                        <a:t>acceptable).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3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0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B8B7D-4433-61EC-8C2B-61EA3FA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4ECC1-AB0B-6109-69F2-8E74C413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Timely Enrollment Requirement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20D33-9F6D-DFF7-5241-1BFE2104AC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68425"/>
            <a:ext cx="7886700" cy="4702766"/>
          </a:xfrm>
        </p:spPr>
        <p:txBody>
          <a:bodyPr>
            <a:normAutofit lnSpcReduction="10000"/>
          </a:bodyPr>
          <a:lstStyle/>
          <a:p>
            <a:pPr marL="346067" indent="-234944">
              <a:buFont typeface="Arial" panose="020B0604020202020204" pitchFamily="34" charset="0"/>
              <a:buChar char="•"/>
            </a:pPr>
            <a:r>
              <a:rPr lang="en-US" sz="1900" dirty="0"/>
              <a:t>Enroll in other lines of coverage within 31 calendar days from date of hire </a:t>
            </a:r>
            <a:r>
              <a:rPr lang="en-US" sz="1900" dirty="0">
                <a:solidFill>
                  <a:srgbClr val="0070C0"/>
                </a:solidFill>
              </a:rPr>
              <a:t>(first day at work)</a:t>
            </a:r>
            <a:endParaRPr lang="en-US" sz="1200" dirty="0">
              <a:solidFill>
                <a:srgbClr val="0070C0"/>
              </a:solidFill>
            </a:endParaRPr>
          </a:p>
          <a:p>
            <a:pPr marL="346067" indent="-234944"/>
            <a:r>
              <a:rPr lang="en-US" altLang="en-US" sz="1900" dirty="0"/>
              <a:t>If you are a return-to-work RETIREE covered under the New Mexico Retiree Health Care Authority (NMRHCA), the NMRHCA requires you to cancel retiree medical coverage and enroll for health coverage with your active employer</a:t>
            </a:r>
          </a:p>
          <a:p>
            <a:pPr marL="111123" indent="0">
              <a:buNone/>
            </a:pPr>
            <a:endParaRPr lang="en-US" sz="1100" dirty="0"/>
          </a:p>
          <a:p>
            <a:pPr marL="346067" indent="-234944">
              <a:buFont typeface="Arial" panose="020B0604020202020204" pitchFamily="34" charset="0"/>
              <a:buChar char="•"/>
            </a:pPr>
            <a:r>
              <a:rPr lang="en-US" sz="1900" dirty="0"/>
              <a:t>If coverage is declined as a New Hire:</a:t>
            </a:r>
          </a:p>
          <a:p>
            <a:pPr marL="682608" lvl="1" indent="-234944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Medical, dental or vision </a:t>
            </a:r>
            <a:r>
              <a:rPr lang="en-US" sz="1900" dirty="0"/>
              <a:t>- Open Enrollment in the fall with an effective date of January 1 of the following year, or with qualifying event</a:t>
            </a:r>
          </a:p>
          <a:p>
            <a:pPr marL="682608" indent="-234944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Additional Life and/or Long-Term Disability </a:t>
            </a:r>
            <a:r>
              <a:rPr lang="en-US" sz="1900" dirty="0"/>
              <a:t>- Evidence of Insurability and approval by the carrier is required for Additional Life, Spouse Life and Long-Term Disability</a:t>
            </a:r>
          </a:p>
          <a:p>
            <a:pPr marL="109535" lvl="2"/>
            <a:endParaRPr lang="en-US" sz="1900" dirty="0">
              <a:solidFill>
                <a:schemeClr val="accent1"/>
              </a:solidFill>
            </a:endParaRPr>
          </a:p>
          <a:p>
            <a:pPr marL="341305" lvl="2" indent="-231770">
              <a:buFont typeface="Arial" panose="020B0604020202020204" pitchFamily="34" charset="0"/>
              <a:buChar char="•"/>
            </a:pPr>
            <a:r>
              <a:rPr lang="en-US" sz="1900" dirty="0"/>
              <a:t>Switching medical or dental plans or options is allowed annually during the fall with an effective date of January 1 of the following year</a:t>
            </a:r>
          </a:p>
          <a:p>
            <a:pPr marL="341305" lvl="2" indent="-23177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5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20D33-9F6D-DFF7-5241-1BFE2104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0220"/>
            <a:ext cx="7886700" cy="4351338"/>
          </a:xfrm>
        </p:spPr>
        <p:txBody>
          <a:bodyPr>
            <a:normAutofit/>
          </a:bodyPr>
          <a:lstStyle/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Birth of a child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Adoption or Legal Guardianship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Marriage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Divorce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Involuntary Loss of Other Coverage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Promotion to a new job classification with salary increase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r>
              <a:rPr lang="en-US" altLang="en-US" sz="2000" dirty="0"/>
              <a:t>Part-time to full-time employment change with salary increase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6067" lvl="1" indent="-234944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6067" lvl="1" indent="-234944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111123" lvl="1" indent="0" algn="ctr"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Report life events within 31 calendar days from date of event.</a:t>
            </a:r>
          </a:p>
          <a:p>
            <a:pPr marL="346067" lvl="1" indent="-234944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67E7C-9417-F902-6FB0-586A86E9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4ECC1-AB0B-6109-69F2-8E74C413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8" dirty="0">
                <a:solidFill>
                  <a:schemeClr val="tx1"/>
                </a:solidFill>
                <a:cs typeface="Calibri" panose="020F0502020204030204" pitchFamily="34" charset="0"/>
              </a:rPr>
              <a:t>Qualifying Events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9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31BA-A8D4-12B5-0DAD-1A3E8EFB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Employee Benefits</a:t>
            </a:r>
            <a:br>
              <a:rPr lang="en-US" sz="2800" b="1" dirty="0"/>
            </a:br>
            <a:r>
              <a:rPr lang="en-US" sz="2800" b="1" dirty="0"/>
              <a:t>Wellness and Well-Being Programs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B5B725-38E0-FEED-1FD4-B0515A84EDEB}"/>
              </a:ext>
            </a:extLst>
          </p:cNvPr>
          <p:cNvSpPr txBox="1"/>
          <p:nvPr/>
        </p:nvSpPr>
        <p:spPr>
          <a:xfrm>
            <a:off x="2286000" y="5941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17" algn="ctr">
              <a:spcBef>
                <a:spcPts val="650"/>
              </a:spcBef>
            </a:pPr>
            <a:r>
              <a:rPr lang="en-US" sz="1200" b="1" spc="-10" dirty="0">
                <a:latin typeface="Calibri"/>
                <a:cs typeface="Calibri"/>
              </a:rPr>
              <a:t>Program</a:t>
            </a:r>
            <a:r>
              <a:rPr lang="en-US" sz="1200" b="1" spc="-45" dirty="0">
                <a:latin typeface="Calibri"/>
                <a:cs typeface="Calibri"/>
              </a:rPr>
              <a:t> </a:t>
            </a:r>
            <a:r>
              <a:rPr lang="en-US" sz="1200" b="1" dirty="0">
                <a:latin typeface="Calibri"/>
                <a:cs typeface="Calibri"/>
              </a:rPr>
              <a:t>Guide</a:t>
            </a:r>
            <a:r>
              <a:rPr lang="en-US" sz="1200" b="1" spc="-55" dirty="0">
                <a:latin typeface="Calibri"/>
                <a:cs typeface="Calibri"/>
              </a:rPr>
              <a:t> </a:t>
            </a:r>
            <a:r>
              <a:rPr lang="en-US" sz="1200" b="1" dirty="0">
                <a:latin typeface="Calibri"/>
                <a:cs typeface="Calibri"/>
              </a:rPr>
              <a:t>&amp;</a:t>
            </a:r>
            <a:r>
              <a:rPr lang="en-US" sz="1200" b="1" spc="-35" dirty="0">
                <a:latin typeface="Calibri"/>
                <a:cs typeface="Calibri"/>
              </a:rPr>
              <a:t> </a:t>
            </a:r>
            <a:r>
              <a:rPr lang="en-US" sz="1200" b="1" spc="-10" dirty="0">
                <a:latin typeface="Calibri"/>
                <a:cs typeface="Calibri"/>
              </a:rPr>
              <a:t>Medical</a:t>
            </a:r>
            <a:r>
              <a:rPr lang="en-US" sz="1200" b="1" spc="-40" dirty="0">
                <a:latin typeface="Calibri"/>
                <a:cs typeface="Calibri"/>
              </a:rPr>
              <a:t> </a:t>
            </a:r>
            <a:r>
              <a:rPr lang="en-US" sz="1200" b="1" dirty="0">
                <a:latin typeface="Calibri"/>
                <a:cs typeface="Calibri"/>
              </a:rPr>
              <a:t>Plan</a:t>
            </a:r>
            <a:r>
              <a:rPr lang="en-US" sz="1200" b="1" spc="-35" dirty="0">
                <a:latin typeface="Calibri"/>
                <a:cs typeface="Calibri"/>
              </a:rPr>
              <a:t> </a:t>
            </a:r>
            <a:r>
              <a:rPr lang="en-US" sz="1200" b="1" spc="-10" dirty="0">
                <a:latin typeface="Calibri"/>
                <a:cs typeface="Calibri"/>
              </a:rPr>
              <a:t>Side‐By‐Side</a:t>
            </a:r>
            <a:r>
              <a:rPr lang="en-US" sz="1200" b="1" spc="-60" dirty="0">
                <a:latin typeface="Calibri"/>
                <a:cs typeface="Calibri"/>
              </a:rPr>
              <a:t> </a:t>
            </a:r>
            <a:r>
              <a:rPr lang="en-US" sz="1200" b="1" spc="-10" dirty="0">
                <a:latin typeface="Calibri"/>
                <a:cs typeface="Calibri"/>
              </a:rPr>
              <a:t>Comparison</a:t>
            </a:r>
          </a:p>
          <a:p>
            <a:pPr marL="134617" algn="ctr"/>
            <a:r>
              <a:rPr lang="en-US" sz="1200" dirty="0">
                <a:latin typeface="Calibri"/>
                <a:cs typeface="Calibri"/>
              </a:rPr>
              <a:t>Visit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u="heavy" spc="-10" dirty="0">
                <a:solidFill>
                  <a:srgbClr val="0070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https://nmpsia.com</a:t>
            </a:r>
            <a:endParaRPr lang="en-US"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C98B0-474A-6BC4-27D7-6BC94435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7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33775C-2894-1CBC-5210-617450AC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6" y="1120457"/>
            <a:ext cx="8906608" cy="47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9EE878-E62A-7F88-D05F-8863908F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cs typeface="Calibri" panose="020F0502020204030204" pitchFamily="34" charset="0"/>
              </a:rPr>
              <a:t>In-Network Medical Plan</a:t>
            </a:r>
            <a:br>
              <a:rPr lang="en-US" sz="3600" b="1" dirty="0">
                <a:cs typeface="Calibri" panose="020F0502020204030204" pitchFamily="34" charset="0"/>
              </a:rPr>
            </a:b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A7"/>
                </a:solidFill>
                <a:effectLst/>
                <a:uLnTx/>
                <a:uFillTx/>
                <a:ea typeface="+mn-ea"/>
                <a:cs typeface="+mn-cs"/>
              </a:rPr>
              <a:t>HIGH OPTION MEDICAL PLAN</a:t>
            </a:r>
            <a:endParaRPr lang="en-US" dirty="0">
              <a:solidFill>
                <a:srgbClr val="0056A7"/>
              </a:solidFill>
            </a:endParaRP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0DA1E614-B6B1-496F-147C-2ABDBB3F57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8717" y="6031183"/>
            <a:ext cx="1626059" cy="390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31813-776E-AFB4-A6F3-D735842A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070" y="6031091"/>
            <a:ext cx="1626059" cy="39051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A746-6FAF-9B39-66F9-8066B874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012ECC50-E36C-5E77-6BBA-A6271890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41945"/>
              </p:ext>
            </p:extLst>
          </p:nvPr>
        </p:nvGraphicFramePr>
        <p:xfrm>
          <a:off x="480261" y="1239719"/>
          <a:ext cx="8183479" cy="469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479">
                  <a:extLst>
                    <a:ext uri="{9D8B030D-6E8A-4147-A177-3AD203B41FA5}">
                      <a16:colId xmlns:a16="http://schemas.microsoft.com/office/drawing/2014/main" val="1059159291"/>
                    </a:ext>
                  </a:extLst>
                </a:gridCol>
              </a:tblGrid>
              <a:tr h="408597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$30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copay for office visits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220435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$55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copay for specialist office visit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335240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$0 copay for Telehealth virtual video visits access (via carrier website)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74411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$0 Routine annual wellness visits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933926"/>
                  </a:ext>
                </a:extLst>
              </a:tr>
              <a:tr h="1219492">
                <a:tc>
                  <a:txBody>
                    <a:bodyPr/>
                    <a:lstStyle/>
                    <a:p>
                      <a:pPr marL="91440" lvl="1" algn="l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Deductible waived for in-network lab and radiology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$30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copay when using free-standing labs or radiology facilities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More expensive at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out-patient hospital labs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($60 copay)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 charge for Professional Interpretation/Reading of lab and radiology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771160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$600 copay or 20% </a:t>
                      </a:r>
                      <a:r>
                        <a:rPr lang="en-US" sz="18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(whichever is less)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for MRI, MRA, CT Scan, Pet Scan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92395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$825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Individual Deductible for other services and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coinsurance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623642"/>
                  </a:ext>
                </a:extLst>
              </a:tr>
              <a:tr h="614993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$4,500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Individual Calendar Year Maximum for covered in-network services (copays, deductible, coinsurance)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55529"/>
                  </a:ext>
                </a:extLst>
              </a:tr>
              <a:tr h="408597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Out of network benefits at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 coinsurance after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$3,000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individual deductible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82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95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5E04-2AEE-BCDE-3189-DCC995F4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69583-166E-0CF3-50F3-1FEC7F7C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cs typeface="Calibri" panose="020F0502020204030204" pitchFamily="34" charset="0"/>
              </a:rPr>
              <a:t>In-Network Medical Plan</a:t>
            </a:r>
            <a:br>
              <a:rPr lang="en-US" sz="3600" b="1" dirty="0">
                <a:cs typeface="Calibri" panose="020F0502020204030204" pitchFamily="34" charset="0"/>
              </a:rPr>
            </a:b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A7"/>
                </a:solidFill>
                <a:effectLst/>
                <a:uLnTx/>
                <a:uFillTx/>
                <a:ea typeface="+mn-ea"/>
                <a:cs typeface="+mn-cs"/>
              </a:rPr>
              <a:t>LOW OPTION MEDICAL PLAN</a:t>
            </a:r>
            <a:endParaRPr lang="en-US" dirty="0">
              <a:solidFill>
                <a:srgbClr val="0056A7"/>
              </a:solidFill>
            </a:endParaRP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793EAEB5-C97F-7516-8F9B-57A4EE58E8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8717" y="6031183"/>
            <a:ext cx="1626059" cy="390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082AF-95E6-BF1D-6289-BA307AAB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070" y="6031091"/>
            <a:ext cx="1626059" cy="39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5310F-784B-04F9-F36A-0A83A60B7D63}"/>
              </a:ext>
            </a:extLst>
          </p:cNvPr>
          <p:cNvSpPr txBox="1"/>
          <p:nvPr/>
        </p:nvSpPr>
        <p:spPr>
          <a:xfrm>
            <a:off x="1004095" y="5037173"/>
            <a:ext cx="7135809" cy="70371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57168" lvl="2" indent="-257168" algn="ctr">
              <a:lnSpc>
                <a:spcPct val="90000"/>
              </a:lnSpc>
              <a:defRPr/>
            </a:pPr>
            <a:r>
              <a:rPr lang="en-US" altLang="en-US" sz="2200" dirty="0"/>
              <a:t>Visit </a:t>
            </a:r>
            <a:r>
              <a:rPr lang="en-US" altLang="en-US" sz="2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https://nmpsia.com/</a:t>
            </a:r>
            <a:r>
              <a:rPr lang="en-US" altLang="en-US" sz="2200" dirty="0">
                <a:solidFill>
                  <a:srgbClr val="0070C0"/>
                </a:solidFill>
              </a:rPr>
              <a:t> </a:t>
            </a:r>
            <a:r>
              <a:rPr lang="en-US" altLang="en-US" sz="2200" dirty="0"/>
              <a:t>to view benefit summaries and side-by-side medical plan comparison chart.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CE7E-F146-3282-51C7-4EB436CB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A44-8E19-404A-AD9D-1EB1A754AF8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4DA69D2-2DFB-7B7E-58F4-0009B7FFB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10783"/>
              </p:ext>
            </p:extLst>
          </p:nvPr>
        </p:nvGraphicFramePr>
        <p:xfrm>
          <a:off x="480060" y="1337507"/>
          <a:ext cx="8183880" cy="357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880">
                  <a:extLst>
                    <a:ext uri="{9D8B030D-6E8A-4147-A177-3AD203B41FA5}">
                      <a16:colId xmlns:a16="http://schemas.microsoft.com/office/drawing/2014/main" val="1059159291"/>
                    </a:ext>
                  </a:extLst>
                </a:gridCol>
              </a:tblGrid>
              <a:tr h="476551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$35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copay for office visits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220435"/>
                  </a:ext>
                </a:extLst>
              </a:tr>
              <a:tr h="476551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$70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copay for specialist office visit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335240"/>
                  </a:ext>
                </a:extLst>
              </a:tr>
              <a:tr h="476551">
                <a:tc>
                  <a:txBody>
                    <a:bodyPr/>
                    <a:lstStyle/>
                    <a:p>
                      <a:pPr marL="91440" algn="l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$0 copay for Telehealth virtual video visits access (via carrier website)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74411"/>
                  </a:ext>
                </a:extLst>
              </a:tr>
              <a:tr h="476551">
                <a:tc>
                  <a:txBody>
                    <a:bodyPr/>
                    <a:lstStyle/>
                    <a:p>
                      <a:pPr marL="91440" algn="l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$0 Routine annual wellness visits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933926"/>
                  </a:ext>
                </a:extLst>
              </a:tr>
              <a:tr h="476551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$2,200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Individual Deductible and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30%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coinsurance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771160"/>
                  </a:ext>
                </a:extLst>
              </a:tr>
              <a:tr h="717273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$5,500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Individual Calendar Year Maximum for covered in-network services (copays, deductible, coinsurance)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669223"/>
                  </a:ext>
                </a:extLst>
              </a:tr>
              <a:tr h="476551">
                <a:tc>
                  <a:txBody>
                    <a:bodyPr/>
                    <a:lstStyle/>
                    <a:p>
                      <a:pPr marL="91440" lvl="1" algn="l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Out of network benefits at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60%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coinsurance after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$6,000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individual deductible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9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33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2235</Words>
  <Application>Microsoft Office PowerPoint</Application>
  <PresentationFormat>On-screen Show (4:3)</PresentationFormat>
  <Paragraphs>328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Aptos Narrow</vt:lpstr>
      <vt:lpstr>Arial</vt:lpstr>
      <vt:lpstr>Calibri</vt:lpstr>
      <vt:lpstr>CVS Health Sans</vt:lpstr>
      <vt:lpstr>Wingdings</vt:lpstr>
      <vt:lpstr>Office Theme</vt:lpstr>
      <vt:lpstr>PowerPoint Presentation</vt:lpstr>
      <vt:lpstr>NMPSIA Today</vt:lpstr>
      <vt:lpstr>Eligibility Rules &amp; Contribution Guidelines</vt:lpstr>
      <vt:lpstr>Eligibility Rules for Dependents</vt:lpstr>
      <vt:lpstr>Timely Enrollment Requirement</vt:lpstr>
      <vt:lpstr>Qualifying Events</vt:lpstr>
      <vt:lpstr>Employee Benefits Wellness and Well-Being Programs</vt:lpstr>
      <vt:lpstr>In-Network Medical Plan HIGH OPTION MEDICAL PLAN</vt:lpstr>
      <vt:lpstr>In-Network Medical Plan LOW OPTION MEDICAL PLAN</vt:lpstr>
      <vt:lpstr>Wellness Benefits NO COST TO MEMBERS</vt:lpstr>
      <vt:lpstr>Musculoskeletal Surgical Services Coverage</vt:lpstr>
      <vt:lpstr>Prescription Drug Coverage</vt:lpstr>
      <vt:lpstr>Prescription Drug Coverage 1/1/2026</vt:lpstr>
      <vt:lpstr>In-Network Dental Coverage HIGH OPTION DENTAL PLAN</vt:lpstr>
      <vt:lpstr>In-Network Dental Coverage LOW OPTION DENTAL PLAN</vt:lpstr>
      <vt:lpstr>In-Network Vision Coverage</vt:lpstr>
      <vt:lpstr>General Information and Rules</vt:lpstr>
      <vt:lpstr>Life &amp; Long-Term Disability Coverage</vt:lpstr>
      <vt:lpstr>PAY ATTENTION! (Important communication materials branded with these logos)</vt:lpstr>
      <vt:lpstr>General Information and Rules</vt:lpstr>
      <vt:lpstr>Closing Gaps in Care   Access Affordable Care   Get the Right Care at the Right Time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Kaylei, PSIA</dc:creator>
  <cp:lastModifiedBy>Jones, Kaylei, PSIA</cp:lastModifiedBy>
  <cp:revision>59</cp:revision>
  <cp:lastPrinted>2025-12-31T18:28:45Z</cp:lastPrinted>
  <dcterms:created xsi:type="dcterms:W3CDTF">2024-07-15T21:52:40Z</dcterms:created>
  <dcterms:modified xsi:type="dcterms:W3CDTF">2026-05-30T17:16:58Z</dcterms:modified>
</cp:coreProperties>
</file>