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276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695" y="0"/>
                </a:moveTo>
                <a:lnTo>
                  <a:pt x="0" y="0"/>
                </a:lnTo>
                <a:lnTo>
                  <a:pt x="0" y="6858000"/>
                </a:lnTo>
                <a:lnTo>
                  <a:pt x="12191695" y="6858000"/>
                </a:lnTo>
                <a:lnTo>
                  <a:pt x="12191695" y="0"/>
                </a:lnTo>
                <a:close/>
              </a:path>
            </a:pathLst>
          </a:custGeom>
          <a:solidFill>
            <a:srgbClr val="4D36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55980" y="1966975"/>
            <a:ext cx="1901189" cy="10610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4D36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rgbClr val="2D2C3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69666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4D36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rgbClr val="2D2C3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69666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4D36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69666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4D36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69666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69666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17983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2192000" cy="109855"/>
          </a:xfrm>
          <a:custGeom>
            <a:avLst/>
            <a:gdLst/>
            <a:ahLst/>
            <a:cxnLst/>
            <a:rect l="l" t="t" r="r" b="b"/>
            <a:pathLst>
              <a:path w="12192000" h="109855">
                <a:moveTo>
                  <a:pt x="12191695" y="0"/>
                </a:moveTo>
                <a:lnTo>
                  <a:pt x="0" y="0"/>
                </a:lnTo>
                <a:lnTo>
                  <a:pt x="0" y="109727"/>
                </a:lnTo>
                <a:lnTo>
                  <a:pt x="12191695" y="109727"/>
                </a:lnTo>
                <a:lnTo>
                  <a:pt x="12191695" y="0"/>
                </a:lnTo>
                <a:close/>
              </a:path>
            </a:pathLst>
          </a:custGeom>
          <a:solidFill>
            <a:srgbClr val="C546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12192000" cy="109855"/>
          </a:xfrm>
          <a:custGeom>
            <a:avLst/>
            <a:gdLst/>
            <a:ahLst/>
            <a:cxnLst/>
            <a:rect l="l" t="t" r="r" b="b"/>
            <a:pathLst>
              <a:path w="12192000" h="109855">
                <a:moveTo>
                  <a:pt x="0" y="0"/>
                </a:moveTo>
                <a:lnTo>
                  <a:pt x="12191695" y="0"/>
                </a:lnTo>
                <a:lnTo>
                  <a:pt x="12191695" y="109727"/>
                </a:lnTo>
                <a:lnTo>
                  <a:pt x="0" y="10972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C546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3100" y="354583"/>
            <a:ext cx="6710045" cy="422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4D367C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47419" y="1228521"/>
            <a:ext cx="6138545" cy="304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rgbClr val="2D2C3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341100" y="6523092"/>
            <a:ext cx="185420" cy="165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69666F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þÿ"/>
          <p:cNvGrpSpPr/>
          <p:nvPr/>
        </p:nvGrpSpPr>
        <p:grpSpPr>
          <a:xfrm>
            <a:off x="-4762" y="-4762"/>
            <a:ext cx="3846829" cy="6863080"/>
            <a:chOff x="-4762" y="-4762"/>
            <a:chExt cx="3846829" cy="6863080"/>
          </a:xfrm>
        </p:grpSpPr>
        <p:pic>
          <p:nvPicPr>
            <p:cNvPr id="3" name="object 3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842003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3794760" cy="6839584"/>
            </a:xfrm>
            <a:custGeom>
              <a:avLst/>
              <a:gdLst/>
              <a:ahLst/>
              <a:cxnLst/>
              <a:rect l="l" t="t" r="r" b="b"/>
              <a:pathLst>
                <a:path w="3794760" h="6839584">
                  <a:moveTo>
                    <a:pt x="3794760" y="0"/>
                  </a:moveTo>
                  <a:lnTo>
                    <a:pt x="0" y="0"/>
                  </a:lnTo>
                  <a:lnTo>
                    <a:pt x="0" y="6839483"/>
                  </a:lnTo>
                  <a:lnTo>
                    <a:pt x="3794760" y="6839483"/>
                  </a:lnTo>
                  <a:lnTo>
                    <a:pt x="3794760" y="0"/>
                  </a:lnTo>
                  <a:close/>
                </a:path>
              </a:pathLst>
            </a:custGeom>
            <a:solidFill>
              <a:srgbClr val="4D36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3794760" cy="6839584"/>
            </a:xfrm>
            <a:custGeom>
              <a:avLst/>
              <a:gdLst/>
              <a:ahLst/>
              <a:cxnLst/>
              <a:rect l="l" t="t" r="r" b="b"/>
              <a:pathLst>
                <a:path w="3794760" h="6839584">
                  <a:moveTo>
                    <a:pt x="3794760" y="0"/>
                  </a:moveTo>
                  <a:lnTo>
                    <a:pt x="3794760" y="6839483"/>
                  </a:lnTo>
                  <a:lnTo>
                    <a:pt x="0" y="6839483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53927" y="2171335"/>
            <a:ext cx="2954020" cy="1915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100" b="1" spc="170" dirty="0">
                <a:solidFill>
                  <a:srgbClr val="FFFFFF"/>
                </a:solidFill>
                <a:latin typeface="Calibri"/>
                <a:cs typeface="Calibri"/>
              </a:rPr>
              <a:t>BENEFIT</a:t>
            </a:r>
            <a:r>
              <a:rPr sz="31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b="1" spc="240" dirty="0">
                <a:solidFill>
                  <a:srgbClr val="FFFFFF"/>
                </a:solidFill>
                <a:latin typeface="Calibri"/>
                <a:cs typeface="Calibri"/>
              </a:rPr>
              <a:t>BASICS</a:t>
            </a:r>
            <a:endParaRPr sz="3100">
              <a:latin typeface="Calibri"/>
              <a:cs typeface="Calibri"/>
            </a:endParaRPr>
          </a:p>
          <a:p>
            <a:pPr marL="154305" marR="146685" indent="-2540" algn="ctr">
              <a:lnSpc>
                <a:spcPct val="100000"/>
              </a:lnSpc>
            </a:pPr>
            <a:r>
              <a:rPr sz="3100" b="1" spc="170" dirty="0">
                <a:solidFill>
                  <a:srgbClr val="FFFFFF"/>
                </a:solidFill>
                <a:latin typeface="Calibri"/>
                <a:cs typeface="Calibri"/>
              </a:rPr>
              <a:t>Guidance</a:t>
            </a:r>
            <a:r>
              <a:rPr sz="31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b="1" spc="2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3100" b="1" spc="114" dirty="0">
                <a:solidFill>
                  <a:srgbClr val="FFFFFF"/>
                </a:solidFill>
                <a:latin typeface="Calibri"/>
                <a:cs typeface="Calibri"/>
              </a:rPr>
              <a:t>Benefits </a:t>
            </a:r>
            <a:r>
              <a:rPr sz="3100" b="1" spc="85" dirty="0">
                <a:solidFill>
                  <a:srgbClr val="FFFFFF"/>
                </a:solidFill>
                <a:latin typeface="Calibri"/>
                <a:cs typeface="Calibri"/>
              </a:rPr>
              <a:t>Administration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650740" y="1422908"/>
            <a:ext cx="613727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114" dirty="0">
                <a:solidFill>
                  <a:srgbClr val="2D2C34"/>
                </a:solidFill>
              </a:rPr>
              <a:t>Benefits</a:t>
            </a:r>
            <a:r>
              <a:rPr sz="2800" spc="-10" dirty="0">
                <a:solidFill>
                  <a:srgbClr val="2D2C34"/>
                </a:solidFill>
              </a:rPr>
              <a:t> </a:t>
            </a:r>
            <a:r>
              <a:rPr sz="2800" spc="114" dirty="0">
                <a:solidFill>
                  <a:srgbClr val="2D2C34"/>
                </a:solidFill>
              </a:rPr>
              <a:t>fundamentals.</a:t>
            </a:r>
            <a:endParaRPr sz="2800" dirty="0"/>
          </a:p>
          <a:p>
            <a:pPr marL="12700">
              <a:lnSpc>
                <a:spcPct val="100000"/>
              </a:lnSpc>
            </a:pPr>
            <a:r>
              <a:rPr sz="2800" spc="185" dirty="0">
                <a:solidFill>
                  <a:srgbClr val="2D2C34"/>
                </a:solidFill>
              </a:rPr>
              <a:t>Clear</a:t>
            </a:r>
            <a:r>
              <a:rPr sz="2800" spc="-45" dirty="0">
                <a:solidFill>
                  <a:srgbClr val="2D2C34"/>
                </a:solidFill>
              </a:rPr>
              <a:t> </a:t>
            </a:r>
            <a:r>
              <a:rPr sz="2800" spc="120" dirty="0">
                <a:solidFill>
                  <a:srgbClr val="2D2C34"/>
                </a:solidFill>
              </a:rPr>
              <a:t>roles.</a:t>
            </a:r>
            <a:r>
              <a:rPr sz="2800" spc="-30" dirty="0">
                <a:solidFill>
                  <a:srgbClr val="2D2C34"/>
                </a:solidFill>
              </a:rPr>
              <a:t> </a:t>
            </a:r>
            <a:r>
              <a:rPr sz="2800" spc="130" dirty="0">
                <a:solidFill>
                  <a:srgbClr val="2D2C34"/>
                </a:solidFill>
              </a:rPr>
              <a:t>Confident</a:t>
            </a:r>
            <a:r>
              <a:rPr sz="2800" spc="-40" dirty="0">
                <a:solidFill>
                  <a:srgbClr val="2D2C34"/>
                </a:solidFill>
              </a:rPr>
              <a:t> </a:t>
            </a:r>
            <a:r>
              <a:rPr sz="2800" spc="85" dirty="0">
                <a:solidFill>
                  <a:srgbClr val="2D2C34"/>
                </a:solidFill>
              </a:rPr>
              <a:t>administration.</a:t>
            </a:r>
            <a:endParaRPr sz="2800" dirty="0"/>
          </a:p>
        </p:txBody>
      </p:sp>
      <p:sp>
        <p:nvSpPr>
          <p:cNvPr id="8" name="object 8"/>
          <p:cNvSpPr txBox="1"/>
          <p:nvPr/>
        </p:nvSpPr>
        <p:spPr>
          <a:xfrm>
            <a:off x="4669028" y="2759456"/>
            <a:ext cx="4167504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60" dirty="0">
                <a:solidFill>
                  <a:srgbClr val="69666F"/>
                </a:solidFill>
                <a:latin typeface="Calibri"/>
                <a:cs typeface="Calibri"/>
              </a:rPr>
              <a:t>Guide </a:t>
            </a:r>
            <a:r>
              <a:rPr sz="1700" dirty="0">
                <a:solidFill>
                  <a:srgbClr val="69666F"/>
                </a:solidFill>
                <a:latin typeface="Calibri"/>
                <a:cs typeface="Calibri"/>
              </a:rPr>
              <a:t>for</a:t>
            </a:r>
            <a:r>
              <a:rPr sz="1700" spc="8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69666F"/>
                </a:solidFill>
                <a:latin typeface="Calibri"/>
                <a:cs typeface="Calibri"/>
              </a:rPr>
              <a:t>Employer</a:t>
            </a:r>
            <a:r>
              <a:rPr sz="1700" spc="5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69666F"/>
                </a:solidFill>
                <a:latin typeface="Calibri"/>
                <a:cs typeface="Calibri"/>
              </a:rPr>
              <a:t>Benefits</a:t>
            </a:r>
            <a:r>
              <a:rPr sz="1700" spc="5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69666F"/>
                </a:solidFill>
                <a:latin typeface="Calibri"/>
                <a:cs typeface="Calibri"/>
              </a:rPr>
              <a:t>Representatives</a:t>
            </a:r>
            <a:endParaRPr sz="1700" dirty="0">
              <a:latin typeface="Calibri"/>
              <a:cs typeface="Calibri"/>
            </a:endParaRPr>
          </a:p>
        </p:txBody>
      </p:sp>
      <p:grpSp>
        <p:nvGrpSpPr>
          <p:cNvPr id="9" name="object 9" descr="þÿ"/>
          <p:cNvGrpSpPr/>
          <p:nvPr/>
        </p:nvGrpSpPr>
        <p:grpSpPr>
          <a:xfrm>
            <a:off x="4451731" y="3733800"/>
            <a:ext cx="2289400" cy="1959852"/>
            <a:chOff x="4524755" y="3678948"/>
            <a:chExt cx="2060575" cy="1329055"/>
          </a:xfrm>
        </p:grpSpPr>
        <p:pic>
          <p:nvPicPr>
            <p:cNvPr id="10" name="object 10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24755" y="3678948"/>
              <a:ext cx="2060435" cy="132891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571999" y="3703325"/>
              <a:ext cx="1965960" cy="1234440"/>
            </a:xfrm>
            <a:custGeom>
              <a:avLst/>
              <a:gdLst/>
              <a:ahLst/>
              <a:cxnLst/>
              <a:rect l="l" t="t" r="r" b="b"/>
              <a:pathLst>
                <a:path w="1965959" h="1234439">
                  <a:moveTo>
                    <a:pt x="1760220" y="0"/>
                  </a:moveTo>
                  <a:lnTo>
                    <a:pt x="205740" y="0"/>
                  </a:lnTo>
                  <a:lnTo>
                    <a:pt x="158565" y="5433"/>
                  </a:lnTo>
                  <a:lnTo>
                    <a:pt x="115260" y="20911"/>
                  </a:lnTo>
                  <a:lnTo>
                    <a:pt x="77060" y="45198"/>
                  </a:lnTo>
                  <a:lnTo>
                    <a:pt x="45198" y="77060"/>
                  </a:lnTo>
                  <a:lnTo>
                    <a:pt x="20911" y="115260"/>
                  </a:lnTo>
                  <a:lnTo>
                    <a:pt x="5433" y="158565"/>
                  </a:lnTo>
                  <a:lnTo>
                    <a:pt x="0" y="205739"/>
                  </a:lnTo>
                  <a:lnTo>
                    <a:pt x="0" y="1028687"/>
                  </a:lnTo>
                  <a:lnTo>
                    <a:pt x="5433" y="1075866"/>
                  </a:lnTo>
                  <a:lnTo>
                    <a:pt x="20911" y="1119174"/>
                  </a:lnTo>
                  <a:lnTo>
                    <a:pt x="45198" y="1157377"/>
                  </a:lnTo>
                  <a:lnTo>
                    <a:pt x="77060" y="1189240"/>
                  </a:lnTo>
                  <a:lnTo>
                    <a:pt x="115260" y="1213528"/>
                  </a:lnTo>
                  <a:lnTo>
                    <a:pt x="158565" y="1229006"/>
                  </a:lnTo>
                  <a:lnTo>
                    <a:pt x="205740" y="1234439"/>
                  </a:lnTo>
                  <a:lnTo>
                    <a:pt x="1760220" y="1234439"/>
                  </a:lnTo>
                  <a:lnTo>
                    <a:pt x="1807394" y="1229006"/>
                  </a:lnTo>
                  <a:lnTo>
                    <a:pt x="1850699" y="1213528"/>
                  </a:lnTo>
                  <a:lnTo>
                    <a:pt x="1888899" y="1189240"/>
                  </a:lnTo>
                  <a:lnTo>
                    <a:pt x="1920761" y="1157377"/>
                  </a:lnTo>
                  <a:lnTo>
                    <a:pt x="1945048" y="1119174"/>
                  </a:lnTo>
                  <a:lnTo>
                    <a:pt x="1960526" y="1075866"/>
                  </a:lnTo>
                  <a:lnTo>
                    <a:pt x="1965960" y="1028687"/>
                  </a:lnTo>
                  <a:lnTo>
                    <a:pt x="1965960" y="205739"/>
                  </a:lnTo>
                  <a:lnTo>
                    <a:pt x="1960526" y="158565"/>
                  </a:lnTo>
                  <a:lnTo>
                    <a:pt x="1945048" y="115260"/>
                  </a:lnTo>
                  <a:lnTo>
                    <a:pt x="1920761" y="77060"/>
                  </a:lnTo>
                  <a:lnTo>
                    <a:pt x="1888899" y="45198"/>
                  </a:lnTo>
                  <a:lnTo>
                    <a:pt x="1850699" y="20911"/>
                  </a:lnTo>
                  <a:lnTo>
                    <a:pt x="1807394" y="5433"/>
                  </a:lnTo>
                  <a:lnTo>
                    <a:pt x="176022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1999" y="3703325"/>
              <a:ext cx="1965960" cy="1234440"/>
            </a:xfrm>
            <a:custGeom>
              <a:avLst/>
              <a:gdLst/>
              <a:ahLst/>
              <a:cxnLst/>
              <a:rect l="l" t="t" r="r" b="b"/>
              <a:pathLst>
                <a:path w="1965959" h="1234439">
                  <a:moveTo>
                    <a:pt x="0" y="205739"/>
                  </a:moveTo>
                  <a:lnTo>
                    <a:pt x="5433" y="158565"/>
                  </a:lnTo>
                  <a:lnTo>
                    <a:pt x="20911" y="115260"/>
                  </a:lnTo>
                  <a:lnTo>
                    <a:pt x="45198" y="77060"/>
                  </a:lnTo>
                  <a:lnTo>
                    <a:pt x="77060" y="45198"/>
                  </a:lnTo>
                  <a:lnTo>
                    <a:pt x="115260" y="20911"/>
                  </a:lnTo>
                  <a:lnTo>
                    <a:pt x="158565" y="5433"/>
                  </a:lnTo>
                  <a:lnTo>
                    <a:pt x="205740" y="0"/>
                  </a:lnTo>
                  <a:lnTo>
                    <a:pt x="1760220" y="0"/>
                  </a:lnTo>
                  <a:lnTo>
                    <a:pt x="1807394" y="5433"/>
                  </a:lnTo>
                  <a:lnTo>
                    <a:pt x="1850699" y="20911"/>
                  </a:lnTo>
                  <a:lnTo>
                    <a:pt x="1888899" y="45198"/>
                  </a:lnTo>
                  <a:lnTo>
                    <a:pt x="1920761" y="77060"/>
                  </a:lnTo>
                  <a:lnTo>
                    <a:pt x="1945048" y="115260"/>
                  </a:lnTo>
                  <a:lnTo>
                    <a:pt x="1960526" y="158565"/>
                  </a:lnTo>
                  <a:lnTo>
                    <a:pt x="1965960" y="205739"/>
                  </a:lnTo>
                  <a:lnTo>
                    <a:pt x="1965960" y="1028687"/>
                  </a:lnTo>
                  <a:lnTo>
                    <a:pt x="1960526" y="1075866"/>
                  </a:lnTo>
                  <a:lnTo>
                    <a:pt x="1945048" y="1119174"/>
                  </a:lnTo>
                  <a:lnTo>
                    <a:pt x="1920761" y="1157377"/>
                  </a:lnTo>
                  <a:lnTo>
                    <a:pt x="1888899" y="1189240"/>
                  </a:lnTo>
                  <a:lnTo>
                    <a:pt x="1850699" y="1213528"/>
                  </a:lnTo>
                  <a:lnTo>
                    <a:pt x="1807394" y="1229006"/>
                  </a:lnTo>
                  <a:lnTo>
                    <a:pt x="1760220" y="1234439"/>
                  </a:lnTo>
                  <a:lnTo>
                    <a:pt x="205740" y="1234439"/>
                  </a:lnTo>
                  <a:lnTo>
                    <a:pt x="158565" y="1229006"/>
                  </a:lnTo>
                  <a:lnTo>
                    <a:pt x="115260" y="1213528"/>
                  </a:lnTo>
                  <a:lnTo>
                    <a:pt x="77060" y="1189240"/>
                  </a:lnTo>
                  <a:lnTo>
                    <a:pt x="45198" y="1157377"/>
                  </a:lnTo>
                  <a:lnTo>
                    <a:pt x="20911" y="1119174"/>
                  </a:lnTo>
                  <a:lnTo>
                    <a:pt x="5433" y="1075866"/>
                  </a:lnTo>
                  <a:lnTo>
                    <a:pt x="0" y="1028687"/>
                  </a:lnTo>
                  <a:lnTo>
                    <a:pt x="0" y="205739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80703" y="3986263"/>
            <a:ext cx="81910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5467D"/>
                </a:solidFill>
                <a:latin typeface="Calibri"/>
                <a:cs typeface="Calibri"/>
              </a:rPr>
              <a:t>1</a:t>
            </a:r>
            <a:r>
              <a:rPr sz="1600" b="1" spc="31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600" b="1" spc="65" dirty="0">
                <a:solidFill>
                  <a:srgbClr val="C5467D"/>
                </a:solidFill>
                <a:latin typeface="Calibri"/>
                <a:cs typeface="Calibri"/>
              </a:rPr>
              <a:t>Learn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01230" y="4464799"/>
            <a:ext cx="1614220" cy="4122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sz="1300" dirty="0">
                <a:solidFill>
                  <a:srgbClr val="2D2C34"/>
                </a:solidFill>
                <a:latin typeface="+mn-lt"/>
                <a:cs typeface="Calibri"/>
              </a:rPr>
              <a:t>Know</a:t>
            </a:r>
            <a:r>
              <a:rPr sz="1300" spc="20" dirty="0">
                <a:solidFill>
                  <a:srgbClr val="2D2C34"/>
                </a:solidFill>
                <a:latin typeface="+mn-lt"/>
                <a:cs typeface="Calibri"/>
              </a:rPr>
              <a:t> </a:t>
            </a:r>
            <a:r>
              <a:rPr lang="en-US" sz="1300" dirty="0">
                <a:solidFill>
                  <a:srgbClr val="2D2C34"/>
                </a:solidFill>
                <a:latin typeface="+mn-lt"/>
                <a:cs typeface="Calibri"/>
              </a:rPr>
              <a:t>the roles and where you fit.</a:t>
            </a:r>
            <a:endParaRPr sz="1300" dirty="0">
              <a:latin typeface="+mn-lt"/>
              <a:cs typeface="Calibri"/>
            </a:endParaRPr>
          </a:p>
        </p:txBody>
      </p:sp>
      <p:grpSp>
        <p:nvGrpSpPr>
          <p:cNvPr id="15" name="object 15" descr="þÿ"/>
          <p:cNvGrpSpPr/>
          <p:nvPr/>
        </p:nvGrpSpPr>
        <p:grpSpPr>
          <a:xfrm>
            <a:off x="6827519" y="3733800"/>
            <a:ext cx="2289400" cy="1959852"/>
            <a:chOff x="6765035" y="3678948"/>
            <a:chExt cx="2060575" cy="1329055"/>
          </a:xfrm>
        </p:grpSpPr>
        <p:pic>
          <p:nvPicPr>
            <p:cNvPr id="16" name="object 16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65035" y="3678948"/>
              <a:ext cx="2060435" cy="132891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812279" y="3703325"/>
              <a:ext cx="1965960" cy="1234440"/>
            </a:xfrm>
            <a:custGeom>
              <a:avLst/>
              <a:gdLst/>
              <a:ahLst/>
              <a:cxnLst/>
              <a:rect l="l" t="t" r="r" b="b"/>
              <a:pathLst>
                <a:path w="1965959" h="1234439">
                  <a:moveTo>
                    <a:pt x="1760220" y="0"/>
                  </a:moveTo>
                  <a:lnTo>
                    <a:pt x="205740" y="0"/>
                  </a:lnTo>
                  <a:lnTo>
                    <a:pt x="158565" y="5433"/>
                  </a:lnTo>
                  <a:lnTo>
                    <a:pt x="115260" y="20911"/>
                  </a:lnTo>
                  <a:lnTo>
                    <a:pt x="77060" y="45198"/>
                  </a:lnTo>
                  <a:lnTo>
                    <a:pt x="45198" y="77060"/>
                  </a:lnTo>
                  <a:lnTo>
                    <a:pt x="20911" y="115260"/>
                  </a:lnTo>
                  <a:lnTo>
                    <a:pt x="5433" y="158565"/>
                  </a:lnTo>
                  <a:lnTo>
                    <a:pt x="0" y="205739"/>
                  </a:lnTo>
                  <a:lnTo>
                    <a:pt x="0" y="1028687"/>
                  </a:lnTo>
                  <a:lnTo>
                    <a:pt x="5433" y="1075866"/>
                  </a:lnTo>
                  <a:lnTo>
                    <a:pt x="20911" y="1119174"/>
                  </a:lnTo>
                  <a:lnTo>
                    <a:pt x="45198" y="1157377"/>
                  </a:lnTo>
                  <a:lnTo>
                    <a:pt x="77060" y="1189240"/>
                  </a:lnTo>
                  <a:lnTo>
                    <a:pt x="115260" y="1213528"/>
                  </a:lnTo>
                  <a:lnTo>
                    <a:pt x="158565" y="1229006"/>
                  </a:lnTo>
                  <a:lnTo>
                    <a:pt x="205740" y="1234439"/>
                  </a:lnTo>
                  <a:lnTo>
                    <a:pt x="1760220" y="1234439"/>
                  </a:lnTo>
                  <a:lnTo>
                    <a:pt x="1807394" y="1229006"/>
                  </a:lnTo>
                  <a:lnTo>
                    <a:pt x="1850699" y="1213528"/>
                  </a:lnTo>
                  <a:lnTo>
                    <a:pt x="1888899" y="1189240"/>
                  </a:lnTo>
                  <a:lnTo>
                    <a:pt x="1920761" y="1157377"/>
                  </a:lnTo>
                  <a:lnTo>
                    <a:pt x="1945048" y="1119174"/>
                  </a:lnTo>
                  <a:lnTo>
                    <a:pt x="1960526" y="1075866"/>
                  </a:lnTo>
                  <a:lnTo>
                    <a:pt x="1965960" y="1028687"/>
                  </a:lnTo>
                  <a:lnTo>
                    <a:pt x="1965960" y="205739"/>
                  </a:lnTo>
                  <a:lnTo>
                    <a:pt x="1960526" y="158565"/>
                  </a:lnTo>
                  <a:lnTo>
                    <a:pt x="1945048" y="115260"/>
                  </a:lnTo>
                  <a:lnTo>
                    <a:pt x="1920761" y="77060"/>
                  </a:lnTo>
                  <a:lnTo>
                    <a:pt x="1888899" y="45198"/>
                  </a:lnTo>
                  <a:lnTo>
                    <a:pt x="1850699" y="20911"/>
                  </a:lnTo>
                  <a:lnTo>
                    <a:pt x="1807394" y="5433"/>
                  </a:lnTo>
                  <a:lnTo>
                    <a:pt x="1760220" y="0"/>
                  </a:lnTo>
                  <a:close/>
                </a:path>
              </a:pathLst>
            </a:custGeom>
            <a:solidFill>
              <a:srgbClr val="FFF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812279" y="3703325"/>
              <a:ext cx="1965960" cy="1234440"/>
            </a:xfrm>
            <a:custGeom>
              <a:avLst/>
              <a:gdLst/>
              <a:ahLst/>
              <a:cxnLst/>
              <a:rect l="l" t="t" r="r" b="b"/>
              <a:pathLst>
                <a:path w="1965959" h="1234439">
                  <a:moveTo>
                    <a:pt x="0" y="205739"/>
                  </a:moveTo>
                  <a:lnTo>
                    <a:pt x="5433" y="158565"/>
                  </a:lnTo>
                  <a:lnTo>
                    <a:pt x="20911" y="115260"/>
                  </a:lnTo>
                  <a:lnTo>
                    <a:pt x="45198" y="77060"/>
                  </a:lnTo>
                  <a:lnTo>
                    <a:pt x="77060" y="45198"/>
                  </a:lnTo>
                  <a:lnTo>
                    <a:pt x="115260" y="20911"/>
                  </a:lnTo>
                  <a:lnTo>
                    <a:pt x="158565" y="5433"/>
                  </a:lnTo>
                  <a:lnTo>
                    <a:pt x="205740" y="0"/>
                  </a:lnTo>
                  <a:lnTo>
                    <a:pt x="1760220" y="0"/>
                  </a:lnTo>
                  <a:lnTo>
                    <a:pt x="1807394" y="5433"/>
                  </a:lnTo>
                  <a:lnTo>
                    <a:pt x="1850699" y="20911"/>
                  </a:lnTo>
                  <a:lnTo>
                    <a:pt x="1888899" y="45198"/>
                  </a:lnTo>
                  <a:lnTo>
                    <a:pt x="1920761" y="77060"/>
                  </a:lnTo>
                  <a:lnTo>
                    <a:pt x="1945048" y="115260"/>
                  </a:lnTo>
                  <a:lnTo>
                    <a:pt x="1960526" y="158565"/>
                  </a:lnTo>
                  <a:lnTo>
                    <a:pt x="1965960" y="205739"/>
                  </a:lnTo>
                  <a:lnTo>
                    <a:pt x="1965960" y="1028687"/>
                  </a:lnTo>
                  <a:lnTo>
                    <a:pt x="1960526" y="1075866"/>
                  </a:lnTo>
                  <a:lnTo>
                    <a:pt x="1945048" y="1119174"/>
                  </a:lnTo>
                  <a:lnTo>
                    <a:pt x="1920761" y="1157377"/>
                  </a:lnTo>
                  <a:lnTo>
                    <a:pt x="1888899" y="1189240"/>
                  </a:lnTo>
                  <a:lnTo>
                    <a:pt x="1850699" y="1213528"/>
                  </a:lnTo>
                  <a:lnTo>
                    <a:pt x="1807394" y="1229006"/>
                  </a:lnTo>
                  <a:lnTo>
                    <a:pt x="1760220" y="1234439"/>
                  </a:lnTo>
                  <a:lnTo>
                    <a:pt x="205740" y="1234439"/>
                  </a:lnTo>
                  <a:lnTo>
                    <a:pt x="158565" y="1229006"/>
                  </a:lnTo>
                  <a:lnTo>
                    <a:pt x="115260" y="1213528"/>
                  </a:lnTo>
                  <a:lnTo>
                    <a:pt x="77060" y="1189240"/>
                  </a:lnTo>
                  <a:lnTo>
                    <a:pt x="45198" y="1157377"/>
                  </a:lnTo>
                  <a:lnTo>
                    <a:pt x="20911" y="1119174"/>
                  </a:lnTo>
                  <a:lnTo>
                    <a:pt x="5433" y="1075866"/>
                  </a:lnTo>
                  <a:lnTo>
                    <a:pt x="0" y="1028687"/>
                  </a:lnTo>
                  <a:lnTo>
                    <a:pt x="0" y="205739"/>
                  </a:lnTo>
                  <a:close/>
                </a:path>
              </a:pathLst>
            </a:custGeom>
            <a:ln w="9525">
              <a:solidFill>
                <a:srgbClr val="BD8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356350" y="3986263"/>
            <a:ext cx="82051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BD8A00"/>
                </a:solidFill>
                <a:latin typeface="Calibri"/>
                <a:cs typeface="Calibri"/>
              </a:rPr>
              <a:t>2</a:t>
            </a:r>
            <a:r>
              <a:rPr sz="1600" b="1" spc="310" dirty="0">
                <a:solidFill>
                  <a:srgbClr val="BD8A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BD8A00"/>
                </a:solidFill>
                <a:latin typeface="Calibri"/>
                <a:cs typeface="Calibri"/>
              </a:rPr>
              <a:t>Apply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284296" y="4464799"/>
            <a:ext cx="1541412" cy="6379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sz="1300" spc="60" dirty="0">
                <a:solidFill>
                  <a:srgbClr val="2D2C34"/>
                </a:solidFill>
                <a:latin typeface="+mn-lt"/>
                <a:cs typeface="Calibri"/>
              </a:rPr>
              <a:t>Use</a:t>
            </a:r>
            <a:r>
              <a:rPr sz="1300" dirty="0">
                <a:solidFill>
                  <a:srgbClr val="2D2C34"/>
                </a:solidFill>
                <a:latin typeface="+mn-lt"/>
                <a:cs typeface="Calibri"/>
              </a:rPr>
              <a:t> the</a:t>
            </a:r>
            <a:r>
              <a:rPr sz="1300" spc="-15" dirty="0">
                <a:solidFill>
                  <a:srgbClr val="2D2C34"/>
                </a:solidFill>
                <a:latin typeface="+mn-lt"/>
                <a:cs typeface="Calibri"/>
              </a:rPr>
              <a:t> </a:t>
            </a:r>
            <a:r>
              <a:rPr sz="1300" spc="-10" dirty="0">
                <a:solidFill>
                  <a:srgbClr val="2D2C34"/>
                </a:solidFill>
                <a:latin typeface="+mn-lt"/>
                <a:cs typeface="Calibri"/>
              </a:rPr>
              <a:t>rules</a:t>
            </a:r>
            <a:r>
              <a:rPr lang="en-US" sz="1300" spc="-10" dirty="0">
                <a:solidFill>
                  <a:srgbClr val="2D2C34"/>
                </a:solidFill>
                <a:latin typeface="+mn-lt"/>
                <a:cs typeface="Calibri"/>
              </a:rPr>
              <a:t> and</a:t>
            </a:r>
          </a:p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lang="en-US" sz="1300" spc="-10" dirty="0">
                <a:solidFill>
                  <a:srgbClr val="2D2C34"/>
                </a:solidFill>
                <a:latin typeface="+mn-lt"/>
                <a:cs typeface="Calibri"/>
              </a:rPr>
              <a:t>feel confident</a:t>
            </a:r>
          </a:p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lang="en-US" sz="1300" spc="-10" dirty="0">
                <a:solidFill>
                  <a:srgbClr val="2D2C34"/>
                </a:solidFill>
                <a:latin typeface="+mn-lt"/>
                <a:cs typeface="Calibri"/>
              </a:rPr>
              <a:t>applying them.</a:t>
            </a:r>
            <a:endParaRPr sz="1300" dirty="0">
              <a:latin typeface="+mn-lt"/>
              <a:cs typeface="Calibri"/>
            </a:endParaRPr>
          </a:p>
        </p:txBody>
      </p:sp>
      <p:grpSp>
        <p:nvGrpSpPr>
          <p:cNvPr id="21" name="object 21" descr="þÿ"/>
          <p:cNvGrpSpPr/>
          <p:nvPr/>
        </p:nvGrpSpPr>
        <p:grpSpPr>
          <a:xfrm>
            <a:off x="9220200" y="3733800"/>
            <a:ext cx="2289400" cy="1959646"/>
            <a:chOff x="9005316" y="3678948"/>
            <a:chExt cx="2060575" cy="1329055"/>
          </a:xfrm>
        </p:grpSpPr>
        <p:pic>
          <p:nvPicPr>
            <p:cNvPr id="22" name="object 22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05316" y="3678948"/>
              <a:ext cx="2060435" cy="132891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9052560" y="3703325"/>
              <a:ext cx="1965960" cy="1234440"/>
            </a:xfrm>
            <a:custGeom>
              <a:avLst/>
              <a:gdLst/>
              <a:ahLst/>
              <a:cxnLst/>
              <a:rect l="l" t="t" r="r" b="b"/>
              <a:pathLst>
                <a:path w="1965959" h="1234439">
                  <a:moveTo>
                    <a:pt x="1760220" y="0"/>
                  </a:moveTo>
                  <a:lnTo>
                    <a:pt x="205740" y="0"/>
                  </a:lnTo>
                  <a:lnTo>
                    <a:pt x="158565" y="5433"/>
                  </a:lnTo>
                  <a:lnTo>
                    <a:pt x="115260" y="20911"/>
                  </a:lnTo>
                  <a:lnTo>
                    <a:pt x="77060" y="45198"/>
                  </a:lnTo>
                  <a:lnTo>
                    <a:pt x="45198" y="77060"/>
                  </a:lnTo>
                  <a:lnTo>
                    <a:pt x="20911" y="115260"/>
                  </a:lnTo>
                  <a:lnTo>
                    <a:pt x="5433" y="158565"/>
                  </a:lnTo>
                  <a:lnTo>
                    <a:pt x="0" y="205739"/>
                  </a:lnTo>
                  <a:lnTo>
                    <a:pt x="0" y="1028687"/>
                  </a:lnTo>
                  <a:lnTo>
                    <a:pt x="5433" y="1075866"/>
                  </a:lnTo>
                  <a:lnTo>
                    <a:pt x="20911" y="1119174"/>
                  </a:lnTo>
                  <a:lnTo>
                    <a:pt x="45198" y="1157377"/>
                  </a:lnTo>
                  <a:lnTo>
                    <a:pt x="77060" y="1189240"/>
                  </a:lnTo>
                  <a:lnTo>
                    <a:pt x="115260" y="1213528"/>
                  </a:lnTo>
                  <a:lnTo>
                    <a:pt x="158565" y="1229006"/>
                  </a:lnTo>
                  <a:lnTo>
                    <a:pt x="205740" y="1234439"/>
                  </a:lnTo>
                  <a:lnTo>
                    <a:pt x="1760220" y="1234439"/>
                  </a:lnTo>
                  <a:lnTo>
                    <a:pt x="1807394" y="1229006"/>
                  </a:lnTo>
                  <a:lnTo>
                    <a:pt x="1850699" y="1213528"/>
                  </a:lnTo>
                  <a:lnTo>
                    <a:pt x="1888899" y="1189240"/>
                  </a:lnTo>
                  <a:lnTo>
                    <a:pt x="1920761" y="1157377"/>
                  </a:lnTo>
                  <a:lnTo>
                    <a:pt x="1945048" y="1119174"/>
                  </a:lnTo>
                  <a:lnTo>
                    <a:pt x="1960526" y="1075866"/>
                  </a:lnTo>
                  <a:lnTo>
                    <a:pt x="1965960" y="1028687"/>
                  </a:lnTo>
                  <a:lnTo>
                    <a:pt x="1965960" y="205739"/>
                  </a:lnTo>
                  <a:lnTo>
                    <a:pt x="1960526" y="158565"/>
                  </a:lnTo>
                  <a:lnTo>
                    <a:pt x="1945048" y="115260"/>
                  </a:lnTo>
                  <a:lnTo>
                    <a:pt x="1920761" y="77060"/>
                  </a:lnTo>
                  <a:lnTo>
                    <a:pt x="1888899" y="45198"/>
                  </a:lnTo>
                  <a:lnTo>
                    <a:pt x="1850699" y="20911"/>
                  </a:lnTo>
                  <a:lnTo>
                    <a:pt x="1807394" y="5433"/>
                  </a:lnTo>
                  <a:lnTo>
                    <a:pt x="1760220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052560" y="3703325"/>
              <a:ext cx="1965960" cy="1234440"/>
            </a:xfrm>
            <a:custGeom>
              <a:avLst/>
              <a:gdLst/>
              <a:ahLst/>
              <a:cxnLst/>
              <a:rect l="l" t="t" r="r" b="b"/>
              <a:pathLst>
                <a:path w="1965959" h="1234439">
                  <a:moveTo>
                    <a:pt x="0" y="205739"/>
                  </a:moveTo>
                  <a:lnTo>
                    <a:pt x="5433" y="158565"/>
                  </a:lnTo>
                  <a:lnTo>
                    <a:pt x="20911" y="115260"/>
                  </a:lnTo>
                  <a:lnTo>
                    <a:pt x="45198" y="77060"/>
                  </a:lnTo>
                  <a:lnTo>
                    <a:pt x="77060" y="45198"/>
                  </a:lnTo>
                  <a:lnTo>
                    <a:pt x="115260" y="20911"/>
                  </a:lnTo>
                  <a:lnTo>
                    <a:pt x="158565" y="5433"/>
                  </a:lnTo>
                  <a:lnTo>
                    <a:pt x="205740" y="0"/>
                  </a:lnTo>
                  <a:lnTo>
                    <a:pt x="1760220" y="0"/>
                  </a:lnTo>
                  <a:lnTo>
                    <a:pt x="1807394" y="5433"/>
                  </a:lnTo>
                  <a:lnTo>
                    <a:pt x="1850699" y="20911"/>
                  </a:lnTo>
                  <a:lnTo>
                    <a:pt x="1888899" y="45198"/>
                  </a:lnTo>
                  <a:lnTo>
                    <a:pt x="1920761" y="77060"/>
                  </a:lnTo>
                  <a:lnTo>
                    <a:pt x="1945048" y="115260"/>
                  </a:lnTo>
                  <a:lnTo>
                    <a:pt x="1960526" y="158565"/>
                  </a:lnTo>
                  <a:lnTo>
                    <a:pt x="1965960" y="205739"/>
                  </a:lnTo>
                  <a:lnTo>
                    <a:pt x="1965960" y="1028687"/>
                  </a:lnTo>
                  <a:lnTo>
                    <a:pt x="1960526" y="1075866"/>
                  </a:lnTo>
                  <a:lnTo>
                    <a:pt x="1945048" y="1119174"/>
                  </a:lnTo>
                  <a:lnTo>
                    <a:pt x="1920761" y="1157377"/>
                  </a:lnTo>
                  <a:lnTo>
                    <a:pt x="1888899" y="1189240"/>
                  </a:lnTo>
                  <a:lnTo>
                    <a:pt x="1850699" y="1213528"/>
                  </a:lnTo>
                  <a:lnTo>
                    <a:pt x="1807394" y="1229006"/>
                  </a:lnTo>
                  <a:lnTo>
                    <a:pt x="1760220" y="1234439"/>
                  </a:lnTo>
                  <a:lnTo>
                    <a:pt x="205740" y="1234439"/>
                  </a:lnTo>
                  <a:lnTo>
                    <a:pt x="158565" y="1229006"/>
                  </a:lnTo>
                  <a:lnTo>
                    <a:pt x="115260" y="1213528"/>
                  </a:lnTo>
                  <a:lnTo>
                    <a:pt x="77060" y="1189240"/>
                  </a:lnTo>
                  <a:lnTo>
                    <a:pt x="45198" y="1157377"/>
                  </a:lnTo>
                  <a:lnTo>
                    <a:pt x="20911" y="1119174"/>
                  </a:lnTo>
                  <a:lnTo>
                    <a:pt x="5433" y="1075866"/>
                  </a:lnTo>
                  <a:lnTo>
                    <a:pt x="0" y="1028687"/>
                  </a:lnTo>
                  <a:lnTo>
                    <a:pt x="0" y="205739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9724913" y="3986263"/>
            <a:ext cx="1061802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2A7D52"/>
                </a:solidFill>
                <a:latin typeface="Calibri"/>
                <a:cs typeface="Calibri"/>
              </a:rPr>
              <a:t>3</a:t>
            </a:r>
            <a:r>
              <a:rPr sz="1600" b="1" spc="31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600" b="1" spc="50" dirty="0">
                <a:solidFill>
                  <a:srgbClr val="2A7D52"/>
                </a:solidFill>
                <a:latin typeface="Calibri"/>
                <a:cs typeface="Calibri"/>
              </a:rPr>
              <a:t>Support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654974" y="4464799"/>
            <a:ext cx="1470226" cy="6123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dirty="0">
                <a:solidFill>
                  <a:srgbClr val="2D2C3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Help</a:t>
            </a:r>
            <a:r>
              <a:rPr lang="en-US" sz="1300" spc="170" dirty="0">
                <a:solidFill>
                  <a:srgbClr val="2D2C3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300" spc="-10" dirty="0">
                <a:solidFill>
                  <a:srgbClr val="2D2C3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employees</a:t>
            </a:r>
            <a:r>
              <a:rPr lang="en-US" sz="1300" spc="-10" dirty="0">
                <a:solidFill>
                  <a:srgbClr val="2D2C3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understand and take action.</a:t>
            </a:r>
            <a:endParaRPr sz="1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42227" y="5791200"/>
            <a:ext cx="3454400" cy="810895"/>
            <a:chOff x="142227" y="6047714"/>
            <a:chExt cx="3454400" cy="810895"/>
          </a:xfrm>
        </p:grpSpPr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81961" y="6047714"/>
              <a:ext cx="1314104" cy="69801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2227" y="6047714"/>
              <a:ext cx="1945078" cy="81028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0" dirty="0"/>
              <a:t>Dependent</a:t>
            </a:r>
            <a:r>
              <a:rPr spc="-65" dirty="0"/>
              <a:t> </a:t>
            </a:r>
            <a:r>
              <a:rPr spc="105" dirty="0"/>
              <a:t>Documentation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20167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0" dirty="0">
                <a:solidFill>
                  <a:srgbClr val="69666F"/>
                </a:solidFill>
                <a:latin typeface="Calibri"/>
                <a:cs typeface="Calibri"/>
              </a:rPr>
              <a:t>Think:</a:t>
            </a:r>
            <a:r>
              <a:rPr sz="1400" spc="8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69666F"/>
                </a:solidFill>
                <a:latin typeface="Calibri"/>
                <a:cs typeface="Calibri"/>
              </a:rPr>
              <a:t>relationship</a:t>
            </a:r>
            <a:r>
              <a:rPr sz="1400" spc="7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69666F"/>
                </a:solidFill>
                <a:latin typeface="Calibri"/>
                <a:cs typeface="Calibri"/>
              </a:rPr>
              <a:t>+</a:t>
            </a:r>
            <a:r>
              <a:rPr sz="1400" spc="5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69666F"/>
                </a:solidFill>
                <a:latin typeface="Calibri"/>
                <a:cs typeface="Calibri"/>
              </a:rPr>
              <a:t>proof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638555" y="1301508"/>
            <a:ext cx="3569335" cy="1557655"/>
            <a:chOff x="638555" y="1301508"/>
            <a:chExt cx="3569335" cy="1557655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8555" y="1301508"/>
              <a:ext cx="3569195" cy="155751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85799" y="1325873"/>
              <a:ext cx="3474720" cy="1463675"/>
            </a:xfrm>
            <a:custGeom>
              <a:avLst/>
              <a:gdLst/>
              <a:ahLst/>
              <a:cxnLst/>
              <a:rect l="l" t="t" r="r" b="b"/>
              <a:pathLst>
                <a:path w="3474720" h="1463675">
                  <a:moveTo>
                    <a:pt x="3230880" y="0"/>
                  </a:moveTo>
                  <a:lnTo>
                    <a:pt x="243840" y="0"/>
                  </a:lnTo>
                  <a:lnTo>
                    <a:pt x="194697" y="4954"/>
                  </a:lnTo>
                  <a:lnTo>
                    <a:pt x="148925" y="19163"/>
                  </a:lnTo>
                  <a:lnTo>
                    <a:pt x="107505" y="41647"/>
                  </a:lnTo>
                  <a:lnTo>
                    <a:pt x="71418" y="71424"/>
                  </a:lnTo>
                  <a:lnTo>
                    <a:pt x="41643" y="107514"/>
                  </a:lnTo>
                  <a:lnTo>
                    <a:pt x="19161" y="148936"/>
                  </a:lnTo>
                  <a:lnTo>
                    <a:pt x="4953" y="194709"/>
                  </a:lnTo>
                  <a:lnTo>
                    <a:pt x="0" y="243852"/>
                  </a:lnTo>
                  <a:lnTo>
                    <a:pt x="0" y="1219200"/>
                  </a:lnTo>
                  <a:lnTo>
                    <a:pt x="4953" y="1268343"/>
                  </a:lnTo>
                  <a:lnTo>
                    <a:pt x="19161" y="1314116"/>
                  </a:lnTo>
                  <a:lnTo>
                    <a:pt x="41643" y="1355538"/>
                  </a:lnTo>
                  <a:lnTo>
                    <a:pt x="71418" y="1391627"/>
                  </a:lnTo>
                  <a:lnTo>
                    <a:pt x="107505" y="1421405"/>
                  </a:lnTo>
                  <a:lnTo>
                    <a:pt x="148925" y="1443888"/>
                  </a:lnTo>
                  <a:lnTo>
                    <a:pt x="194697" y="1458098"/>
                  </a:lnTo>
                  <a:lnTo>
                    <a:pt x="243840" y="1463052"/>
                  </a:lnTo>
                  <a:lnTo>
                    <a:pt x="3230880" y="1463052"/>
                  </a:lnTo>
                  <a:lnTo>
                    <a:pt x="3280022" y="1458098"/>
                  </a:lnTo>
                  <a:lnTo>
                    <a:pt x="3325794" y="1443888"/>
                  </a:lnTo>
                  <a:lnTo>
                    <a:pt x="3367214" y="1421405"/>
                  </a:lnTo>
                  <a:lnTo>
                    <a:pt x="3403301" y="1391627"/>
                  </a:lnTo>
                  <a:lnTo>
                    <a:pt x="3433076" y="1355538"/>
                  </a:lnTo>
                  <a:lnTo>
                    <a:pt x="3455558" y="1314116"/>
                  </a:lnTo>
                  <a:lnTo>
                    <a:pt x="3469766" y="1268343"/>
                  </a:lnTo>
                  <a:lnTo>
                    <a:pt x="3474720" y="1219200"/>
                  </a:lnTo>
                  <a:lnTo>
                    <a:pt x="3474720" y="243852"/>
                  </a:lnTo>
                  <a:lnTo>
                    <a:pt x="3469766" y="194709"/>
                  </a:lnTo>
                  <a:lnTo>
                    <a:pt x="3455558" y="148936"/>
                  </a:lnTo>
                  <a:lnTo>
                    <a:pt x="3433076" y="107514"/>
                  </a:lnTo>
                  <a:lnTo>
                    <a:pt x="3403301" y="71424"/>
                  </a:lnTo>
                  <a:lnTo>
                    <a:pt x="3367214" y="41647"/>
                  </a:lnTo>
                  <a:lnTo>
                    <a:pt x="3325794" y="19163"/>
                  </a:lnTo>
                  <a:lnTo>
                    <a:pt x="3280022" y="4954"/>
                  </a:lnTo>
                  <a:lnTo>
                    <a:pt x="323088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5799" y="1325873"/>
              <a:ext cx="3474720" cy="1463675"/>
            </a:xfrm>
            <a:custGeom>
              <a:avLst/>
              <a:gdLst/>
              <a:ahLst/>
              <a:cxnLst/>
              <a:rect l="l" t="t" r="r" b="b"/>
              <a:pathLst>
                <a:path w="3474720" h="1463675">
                  <a:moveTo>
                    <a:pt x="0" y="243852"/>
                  </a:moveTo>
                  <a:lnTo>
                    <a:pt x="4953" y="194709"/>
                  </a:lnTo>
                  <a:lnTo>
                    <a:pt x="19161" y="148936"/>
                  </a:lnTo>
                  <a:lnTo>
                    <a:pt x="41643" y="107514"/>
                  </a:lnTo>
                  <a:lnTo>
                    <a:pt x="71418" y="71424"/>
                  </a:lnTo>
                  <a:lnTo>
                    <a:pt x="107505" y="41647"/>
                  </a:lnTo>
                  <a:lnTo>
                    <a:pt x="148925" y="19163"/>
                  </a:lnTo>
                  <a:lnTo>
                    <a:pt x="194697" y="4954"/>
                  </a:lnTo>
                  <a:lnTo>
                    <a:pt x="243840" y="0"/>
                  </a:lnTo>
                  <a:lnTo>
                    <a:pt x="3230880" y="0"/>
                  </a:lnTo>
                  <a:lnTo>
                    <a:pt x="3280022" y="4954"/>
                  </a:lnTo>
                  <a:lnTo>
                    <a:pt x="3325794" y="19163"/>
                  </a:lnTo>
                  <a:lnTo>
                    <a:pt x="3367214" y="41647"/>
                  </a:lnTo>
                  <a:lnTo>
                    <a:pt x="3403301" y="71424"/>
                  </a:lnTo>
                  <a:lnTo>
                    <a:pt x="3433076" y="107514"/>
                  </a:lnTo>
                  <a:lnTo>
                    <a:pt x="3455558" y="148936"/>
                  </a:lnTo>
                  <a:lnTo>
                    <a:pt x="3469766" y="194709"/>
                  </a:lnTo>
                  <a:lnTo>
                    <a:pt x="3474720" y="243852"/>
                  </a:lnTo>
                  <a:lnTo>
                    <a:pt x="3474720" y="1219200"/>
                  </a:lnTo>
                  <a:lnTo>
                    <a:pt x="3469766" y="1268343"/>
                  </a:lnTo>
                  <a:lnTo>
                    <a:pt x="3455558" y="1314116"/>
                  </a:lnTo>
                  <a:lnTo>
                    <a:pt x="3433076" y="1355538"/>
                  </a:lnTo>
                  <a:lnTo>
                    <a:pt x="3403301" y="1391627"/>
                  </a:lnTo>
                  <a:lnTo>
                    <a:pt x="3367214" y="1421405"/>
                  </a:lnTo>
                  <a:lnTo>
                    <a:pt x="3325794" y="1443888"/>
                  </a:lnTo>
                  <a:lnTo>
                    <a:pt x="3280022" y="1458098"/>
                  </a:lnTo>
                  <a:lnTo>
                    <a:pt x="3230880" y="1463052"/>
                  </a:lnTo>
                  <a:lnTo>
                    <a:pt x="243840" y="1463052"/>
                  </a:lnTo>
                  <a:lnTo>
                    <a:pt x="194697" y="1458098"/>
                  </a:lnTo>
                  <a:lnTo>
                    <a:pt x="148925" y="1443888"/>
                  </a:lnTo>
                  <a:lnTo>
                    <a:pt x="107505" y="1421405"/>
                  </a:lnTo>
                  <a:lnTo>
                    <a:pt x="71418" y="1391627"/>
                  </a:lnTo>
                  <a:lnTo>
                    <a:pt x="41643" y="1355538"/>
                  </a:lnTo>
                  <a:lnTo>
                    <a:pt x="19161" y="1314116"/>
                  </a:lnTo>
                  <a:lnTo>
                    <a:pt x="4953" y="1268343"/>
                  </a:lnTo>
                  <a:lnTo>
                    <a:pt x="0" y="1219200"/>
                  </a:lnTo>
                  <a:lnTo>
                    <a:pt x="0" y="243852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20572" y="1550923"/>
            <a:ext cx="2163445" cy="719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10" dirty="0">
                <a:solidFill>
                  <a:srgbClr val="C5467D"/>
                </a:solidFill>
                <a:latin typeface="Calibri"/>
                <a:cs typeface="Calibri"/>
              </a:rPr>
              <a:t>Spouse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Official</a:t>
            </a:r>
            <a:r>
              <a:rPr sz="1400" spc="1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marriage</a:t>
            </a:r>
            <a:r>
              <a:rPr sz="1400" spc="1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certificate.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9" name="object 9" descr="þÿ"/>
          <p:cNvGrpSpPr/>
          <p:nvPr/>
        </p:nvGrpSpPr>
        <p:grpSpPr>
          <a:xfrm>
            <a:off x="4323588" y="1301508"/>
            <a:ext cx="3569335" cy="1557655"/>
            <a:chOff x="4323588" y="1301508"/>
            <a:chExt cx="3569335" cy="1557655"/>
          </a:xfrm>
        </p:grpSpPr>
        <p:pic>
          <p:nvPicPr>
            <p:cNvPr id="10" name="object 1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23588" y="1301508"/>
              <a:ext cx="3569195" cy="155751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370832" y="1325873"/>
              <a:ext cx="3474720" cy="1463675"/>
            </a:xfrm>
            <a:custGeom>
              <a:avLst/>
              <a:gdLst/>
              <a:ahLst/>
              <a:cxnLst/>
              <a:rect l="l" t="t" r="r" b="b"/>
              <a:pathLst>
                <a:path w="3474720" h="1463675">
                  <a:moveTo>
                    <a:pt x="3230880" y="0"/>
                  </a:moveTo>
                  <a:lnTo>
                    <a:pt x="243840" y="0"/>
                  </a:lnTo>
                  <a:lnTo>
                    <a:pt x="194697" y="4954"/>
                  </a:lnTo>
                  <a:lnTo>
                    <a:pt x="148925" y="19163"/>
                  </a:lnTo>
                  <a:lnTo>
                    <a:pt x="107505" y="41647"/>
                  </a:lnTo>
                  <a:lnTo>
                    <a:pt x="71418" y="71424"/>
                  </a:lnTo>
                  <a:lnTo>
                    <a:pt x="41643" y="107514"/>
                  </a:lnTo>
                  <a:lnTo>
                    <a:pt x="19161" y="148936"/>
                  </a:lnTo>
                  <a:lnTo>
                    <a:pt x="4953" y="194709"/>
                  </a:lnTo>
                  <a:lnTo>
                    <a:pt x="0" y="243852"/>
                  </a:lnTo>
                  <a:lnTo>
                    <a:pt x="0" y="1219200"/>
                  </a:lnTo>
                  <a:lnTo>
                    <a:pt x="4953" y="1268343"/>
                  </a:lnTo>
                  <a:lnTo>
                    <a:pt x="19161" y="1314116"/>
                  </a:lnTo>
                  <a:lnTo>
                    <a:pt x="41643" y="1355538"/>
                  </a:lnTo>
                  <a:lnTo>
                    <a:pt x="71418" y="1391627"/>
                  </a:lnTo>
                  <a:lnTo>
                    <a:pt x="107505" y="1421405"/>
                  </a:lnTo>
                  <a:lnTo>
                    <a:pt x="148925" y="1443888"/>
                  </a:lnTo>
                  <a:lnTo>
                    <a:pt x="194697" y="1458098"/>
                  </a:lnTo>
                  <a:lnTo>
                    <a:pt x="243840" y="1463052"/>
                  </a:lnTo>
                  <a:lnTo>
                    <a:pt x="3230880" y="1463052"/>
                  </a:lnTo>
                  <a:lnTo>
                    <a:pt x="3280022" y="1458098"/>
                  </a:lnTo>
                  <a:lnTo>
                    <a:pt x="3325794" y="1443888"/>
                  </a:lnTo>
                  <a:lnTo>
                    <a:pt x="3367214" y="1421405"/>
                  </a:lnTo>
                  <a:lnTo>
                    <a:pt x="3403301" y="1391627"/>
                  </a:lnTo>
                  <a:lnTo>
                    <a:pt x="3433076" y="1355538"/>
                  </a:lnTo>
                  <a:lnTo>
                    <a:pt x="3455558" y="1314116"/>
                  </a:lnTo>
                  <a:lnTo>
                    <a:pt x="3469766" y="1268343"/>
                  </a:lnTo>
                  <a:lnTo>
                    <a:pt x="3474720" y="1219200"/>
                  </a:lnTo>
                  <a:lnTo>
                    <a:pt x="3474720" y="243852"/>
                  </a:lnTo>
                  <a:lnTo>
                    <a:pt x="3469766" y="194709"/>
                  </a:lnTo>
                  <a:lnTo>
                    <a:pt x="3455558" y="148936"/>
                  </a:lnTo>
                  <a:lnTo>
                    <a:pt x="3433076" y="107514"/>
                  </a:lnTo>
                  <a:lnTo>
                    <a:pt x="3403301" y="71424"/>
                  </a:lnTo>
                  <a:lnTo>
                    <a:pt x="3367214" y="41647"/>
                  </a:lnTo>
                  <a:lnTo>
                    <a:pt x="3325794" y="19163"/>
                  </a:lnTo>
                  <a:lnTo>
                    <a:pt x="3280022" y="4954"/>
                  </a:lnTo>
                  <a:lnTo>
                    <a:pt x="3230880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70832" y="1325873"/>
              <a:ext cx="3474720" cy="1463675"/>
            </a:xfrm>
            <a:custGeom>
              <a:avLst/>
              <a:gdLst/>
              <a:ahLst/>
              <a:cxnLst/>
              <a:rect l="l" t="t" r="r" b="b"/>
              <a:pathLst>
                <a:path w="3474720" h="1463675">
                  <a:moveTo>
                    <a:pt x="0" y="243852"/>
                  </a:moveTo>
                  <a:lnTo>
                    <a:pt x="4953" y="194709"/>
                  </a:lnTo>
                  <a:lnTo>
                    <a:pt x="19161" y="148936"/>
                  </a:lnTo>
                  <a:lnTo>
                    <a:pt x="41643" y="107514"/>
                  </a:lnTo>
                  <a:lnTo>
                    <a:pt x="71418" y="71424"/>
                  </a:lnTo>
                  <a:lnTo>
                    <a:pt x="107505" y="41647"/>
                  </a:lnTo>
                  <a:lnTo>
                    <a:pt x="148925" y="19163"/>
                  </a:lnTo>
                  <a:lnTo>
                    <a:pt x="194697" y="4954"/>
                  </a:lnTo>
                  <a:lnTo>
                    <a:pt x="243840" y="0"/>
                  </a:lnTo>
                  <a:lnTo>
                    <a:pt x="3230880" y="0"/>
                  </a:lnTo>
                  <a:lnTo>
                    <a:pt x="3280022" y="4954"/>
                  </a:lnTo>
                  <a:lnTo>
                    <a:pt x="3325794" y="19163"/>
                  </a:lnTo>
                  <a:lnTo>
                    <a:pt x="3367214" y="41647"/>
                  </a:lnTo>
                  <a:lnTo>
                    <a:pt x="3403301" y="71424"/>
                  </a:lnTo>
                  <a:lnTo>
                    <a:pt x="3433076" y="107514"/>
                  </a:lnTo>
                  <a:lnTo>
                    <a:pt x="3455558" y="148936"/>
                  </a:lnTo>
                  <a:lnTo>
                    <a:pt x="3469766" y="194709"/>
                  </a:lnTo>
                  <a:lnTo>
                    <a:pt x="3474720" y="243852"/>
                  </a:lnTo>
                  <a:lnTo>
                    <a:pt x="3474720" y="1219200"/>
                  </a:lnTo>
                  <a:lnTo>
                    <a:pt x="3469766" y="1268343"/>
                  </a:lnTo>
                  <a:lnTo>
                    <a:pt x="3455558" y="1314116"/>
                  </a:lnTo>
                  <a:lnTo>
                    <a:pt x="3433076" y="1355538"/>
                  </a:lnTo>
                  <a:lnTo>
                    <a:pt x="3403301" y="1391627"/>
                  </a:lnTo>
                  <a:lnTo>
                    <a:pt x="3367214" y="1421405"/>
                  </a:lnTo>
                  <a:lnTo>
                    <a:pt x="3325794" y="1443888"/>
                  </a:lnTo>
                  <a:lnTo>
                    <a:pt x="3280022" y="1458098"/>
                  </a:lnTo>
                  <a:lnTo>
                    <a:pt x="3230880" y="1463052"/>
                  </a:lnTo>
                  <a:lnTo>
                    <a:pt x="243840" y="1463052"/>
                  </a:lnTo>
                  <a:lnTo>
                    <a:pt x="194697" y="1458098"/>
                  </a:lnTo>
                  <a:lnTo>
                    <a:pt x="148925" y="1443888"/>
                  </a:lnTo>
                  <a:lnTo>
                    <a:pt x="107505" y="1421405"/>
                  </a:lnTo>
                  <a:lnTo>
                    <a:pt x="71418" y="1391627"/>
                  </a:lnTo>
                  <a:lnTo>
                    <a:pt x="41643" y="1355538"/>
                  </a:lnTo>
                  <a:lnTo>
                    <a:pt x="19161" y="1314116"/>
                  </a:lnTo>
                  <a:lnTo>
                    <a:pt x="4953" y="1268343"/>
                  </a:lnTo>
                  <a:lnTo>
                    <a:pt x="0" y="1219200"/>
                  </a:lnTo>
                  <a:lnTo>
                    <a:pt x="0" y="243852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05603" y="1550923"/>
            <a:ext cx="2242185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0" dirty="0">
                <a:solidFill>
                  <a:srgbClr val="4D367C"/>
                </a:solidFill>
                <a:latin typeface="Calibri"/>
                <a:cs typeface="Calibri"/>
              </a:rPr>
              <a:t>Natural</a:t>
            </a:r>
            <a:r>
              <a:rPr sz="1800" b="1" spc="-4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-95" dirty="0">
                <a:solidFill>
                  <a:srgbClr val="4D367C"/>
                </a:solidFill>
                <a:latin typeface="Calibri"/>
                <a:cs typeface="Calibri"/>
              </a:rPr>
              <a:t>/</a:t>
            </a:r>
            <a:r>
              <a:rPr sz="1800" b="1" spc="-2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85" dirty="0">
                <a:solidFill>
                  <a:srgbClr val="4D367C"/>
                </a:solidFill>
                <a:latin typeface="Calibri"/>
                <a:cs typeface="Calibri"/>
              </a:rPr>
              <a:t>Stepchild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Official</a:t>
            </a:r>
            <a:r>
              <a:rPr sz="1400" spc="1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birth</a:t>
            </a:r>
            <a:r>
              <a:rPr sz="1400" spc="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certificate</a:t>
            </a:r>
            <a:r>
              <a:rPr sz="1400" spc="1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or 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acceptable</a:t>
            </a:r>
            <a:r>
              <a:rPr sz="1400" spc="-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birth</a:t>
            </a:r>
            <a:r>
              <a:rPr sz="14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registration.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4" name="object 14" descr="þÿ"/>
          <p:cNvGrpSpPr/>
          <p:nvPr/>
        </p:nvGrpSpPr>
        <p:grpSpPr>
          <a:xfrm>
            <a:off x="8008619" y="1301508"/>
            <a:ext cx="3569335" cy="1557655"/>
            <a:chOff x="8008619" y="1301508"/>
            <a:chExt cx="3569335" cy="1557655"/>
          </a:xfrm>
        </p:grpSpPr>
        <p:pic>
          <p:nvPicPr>
            <p:cNvPr id="15" name="object 1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08619" y="1301508"/>
              <a:ext cx="3569195" cy="155751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055863" y="1325873"/>
              <a:ext cx="3474720" cy="1463675"/>
            </a:xfrm>
            <a:custGeom>
              <a:avLst/>
              <a:gdLst/>
              <a:ahLst/>
              <a:cxnLst/>
              <a:rect l="l" t="t" r="r" b="b"/>
              <a:pathLst>
                <a:path w="3474720" h="1463675">
                  <a:moveTo>
                    <a:pt x="3230880" y="0"/>
                  </a:moveTo>
                  <a:lnTo>
                    <a:pt x="243852" y="0"/>
                  </a:lnTo>
                  <a:lnTo>
                    <a:pt x="194705" y="4954"/>
                  </a:lnTo>
                  <a:lnTo>
                    <a:pt x="148931" y="19163"/>
                  </a:lnTo>
                  <a:lnTo>
                    <a:pt x="107509" y="41647"/>
                  </a:lnTo>
                  <a:lnTo>
                    <a:pt x="71420" y="71424"/>
                  </a:lnTo>
                  <a:lnTo>
                    <a:pt x="41644" y="107514"/>
                  </a:lnTo>
                  <a:lnTo>
                    <a:pt x="19162" y="148936"/>
                  </a:lnTo>
                  <a:lnTo>
                    <a:pt x="4953" y="194709"/>
                  </a:lnTo>
                  <a:lnTo>
                    <a:pt x="0" y="243852"/>
                  </a:lnTo>
                  <a:lnTo>
                    <a:pt x="0" y="1219200"/>
                  </a:lnTo>
                  <a:lnTo>
                    <a:pt x="4953" y="1268343"/>
                  </a:lnTo>
                  <a:lnTo>
                    <a:pt x="19162" y="1314116"/>
                  </a:lnTo>
                  <a:lnTo>
                    <a:pt x="41644" y="1355538"/>
                  </a:lnTo>
                  <a:lnTo>
                    <a:pt x="71420" y="1391627"/>
                  </a:lnTo>
                  <a:lnTo>
                    <a:pt x="107509" y="1421405"/>
                  </a:lnTo>
                  <a:lnTo>
                    <a:pt x="148931" y="1443888"/>
                  </a:lnTo>
                  <a:lnTo>
                    <a:pt x="194705" y="1458098"/>
                  </a:lnTo>
                  <a:lnTo>
                    <a:pt x="243852" y="1463052"/>
                  </a:lnTo>
                  <a:lnTo>
                    <a:pt x="3230880" y="1463052"/>
                  </a:lnTo>
                  <a:lnTo>
                    <a:pt x="3280022" y="1458098"/>
                  </a:lnTo>
                  <a:lnTo>
                    <a:pt x="3325794" y="1443888"/>
                  </a:lnTo>
                  <a:lnTo>
                    <a:pt x="3367214" y="1421405"/>
                  </a:lnTo>
                  <a:lnTo>
                    <a:pt x="3403301" y="1391627"/>
                  </a:lnTo>
                  <a:lnTo>
                    <a:pt x="3433076" y="1355538"/>
                  </a:lnTo>
                  <a:lnTo>
                    <a:pt x="3455558" y="1314116"/>
                  </a:lnTo>
                  <a:lnTo>
                    <a:pt x="3469766" y="1268343"/>
                  </a:lnTo>
                  <a:lnTo>
                    <a:pt x="3474720" y="1219200"/>
                  </a:lnTo>
                  <a:lnTo>
                    <a:pt x="3474720" y="243852"/>
                  </a:lnTo>
                  <a:lnTo>
                    <a:pt x="3469766" y="194709"/>
                  </a:lnTo>
                  <a:lnTo>
                    <a:pt x="3455558" y="148936"/>
                  </a:lnTo>
                  <a:lnTo>
                    <a:pt x="3433076" y="107514"/>
                  </a:lnTo>
                  <a:lnTo>
                    <a:pt x="3403301" y="71424"/>
                  </a:lnTo>
                  <a:lnTo>
                    <a:pt x="3367214" y="41647"/>
                  </a:lnTo>
                  <a:lnTo>
                    <a:pt x="3325794" y="19163"/>
                  </a:lnTo>
                  <a:lnTo>
                    <a:pt x="3280022" y="4954"/>
                  </a:lnTo>
                  <a:lnTo>
                    <a:pt x="3230880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055863" y="1325873"/>
              <a:ext cx="3474720" cy="1463675"/>
            </a:xfrm>
            <a:custGeom>
              <a:avLst/>
              <a:gdLst/>
              <a:ahLst/>
              <a:cxnLst/>
              <a:rect l="l" t="t" r="r" b="b"/>
              <a:pathLst>
                <a:path w="3474720" h="1463675">
                  <a:moveTo>
                    <a:pt x="0" y="243852"/>
                  </a:moveTo>
                  <a:lnTo>
                    <a:pt x="4953" y="194709"/>
                  </a:lnTo>
                  <a:lnTo>
                    <a:pt x="19162" y="148936"/>
                  </a:lnTo>
                  <a:lnTo>
                    <a:pt x="41644" y="107514"/>
                  </a:lnTo>
                  <a:lnTo>
                    <a:pt x="71420" y="71424"/>
                  </a:lnTo>
                  <a:lnTo>
                    <a:pt x="107509" y="41647"/>
                  </a:lnTo>
                  <a:lnTo>
                    <a:pt x="148931" y="19163"/>
                  </a:lnTo>
                  <a:lnTo>
                    <a:pt x="194705" y="4954"/>
                  </a:lnTo>
                  <a:lnTo>
                    <a:pt x="243852" y="0"/>
                  </a:lnTo>
                  <a:lnTo>
                    <a:pt x="3230880" y="0"/>
                  </a:lnTo>
                  <a:lnTo>
                    <a:pt x="3280022" y="4954"/>
                  </a:lnTo>
                  <a:lnTo>
                    <a:pt x="3325794" y="19163"/>
                  </a:lnTo>
                  <a:lnTo>
                    <a:pt x="3367214" y="41647"/>
                  </a:lnTo>
                  <a:lnTo>
                    <a:pt x="3403301" y="71424"/>
                  </a:lnTo>
                  <a:lnTo>
                    <a:pt x="3433076" y="107514"/>
                  </a:lnTo>
                  <a:lnTo>
                    <a:pt x="3455558" y="148936"/>
                  </a:lnTo>
                  <a:lnTo>
                    <a:pt x="3469766" y="194709"/>
                  </a:lnTo>
                  <a:lnTo>
                    <a:pt x="3474720" y="243852"/>
                  </a:lnTo>
                  <a:lnTo>
                    <a:pt x="3474720" y="1219200"/>
                  </a:lnTo>
                  <a:lnTo>
                    <a:pt x="3469766" y="1268343"/>
                  </a:lnTo>
                  <a:lnTo>
                    <a:pt x="3455558" y="1314116"/>
                  </a:lnTo>
                  <a:lnTo>
                    <a:pt x="3433076" y="1355538"/>
                  </a:lnTo>
                  <a:lnTo>
                    <a:pt x="3403301" y="1391627"/>
                  </a:lnTo>
                  <a:lnTo>
                    <a:pt x="3367214" y="1421405"/>
                  </a:lnTo>
                  <a:lnTo>
                    <a:pt x="3325794" y="1443888"/>
                  </a:lnTo>
                  <a:lnTo>
                    <a:pt x="3280022" y="1458098"/>
                  </a:lnTo>
                  <a:lnTo>
                    <a:pt x="3230880" y="1463052"/>
                  </a:lnTo>
                  <a:lnTo>
                    <a:pt x="243852" y="1463052"/>
                  </a:lnTo>
                  <a:lnTo>
                    <a:pt x="194705" y="1458098"/>
                  </a:lnTo>
                  <a:lnTo>
                    <a:pt x="148931" y="1443888"/>
                  </a:lnTo>
                  <a:lnTo>
                    <a:pt x="107509" y="1421405"/>
                  </a:lnTo>
                  <a:lnTo>
                    <a:pt x="71420" y="1391627"/>
                  </a:lnTo>
                  <a:lnTo>
                    <a:pt x="41644" y="1355538"/>
                  </a:lnTo>
                  <a:lnTo>
                    <a:pt x="19162" y="1314116"/>
                  </a:lnTo>
                  <a:lnTo>
                    <a:pt x="4953" y="1268343"/>
                  </a:lnTo>
                  <a:lnTo>
                    <a:pt x="0" y="1219200"/>
                  </a:lnTo>
                  <a:lnTo>
                    <a:pt x="0" y="243852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390635" y="1550923"/>
            <a:ext cx="2607945" cy="1146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0" dirty="0">
                <a:solidFill>
                  <a:srgbClr val="2A7D52"/>
                </a:solidFill>
                <a:latin typeface="Calibri"/>
                <a:cs typeface="Calibri"/>
              </a:rPr>
              <a:t>Adoption</a:t>
            </a:r>
            <a:r>
              <a:rPr sz="1800" b="1" spc="-35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-95" dirty="0">
                <a:solidFill>
                  <a:srgbClr val="2A7D52"/>
                </a:solidFill>
                <a:latin typeface="Calibri"/>
                <a:cs typeface="Calibri"/>
              </a:rPr>
              <a:t>/</a:t>
            </a:r>
            <a:r>
              <a:rPr sz="1800" b="1" spc="-15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90" dirty="0">
                <a:solidFill>
                  <a:srgbClr val="2A7D52"/>
                </a:solidFill>
                <a:latin typeface="Calibri"/>
                <a:cs typeface="Calibri"/>
              </a:rPr>
              <a:t>Placement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Placement</a:t>
            </a:r>
            <a:r>
              <a:rPr sz="14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documentation from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5" dirty="0">
                <a:solidFill>
                  <a:srgbClr val="2D2C34"/>
                </a:solidFill>
                <a:latin typeface="Calibri"/>
                <a:cs typeface="Calibri"/>
              </a:rPr>
              <a:t>a 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licensed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agency,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government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agency,</a:t>
            </a:r>
            <a:r>
              <a:rPr sz="14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court.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9" name="object 19" descr="þÿ"/>
          <p:cNvGrpSpPr/>
          <p:nvPr/>
        </p:nvGrpSpPr>
        <p:grpSpPr>
          <a:xfrm>
            <a:off x="638555" y="3130308"/>
            <a:ext cx="3569335" cy="1557655"/>
            <a:chOff x="638555" y="3130308"/>
            <a:chExt cx="3569335" cy="1557655"/>
          </a:xfrm>
        </p:grpSpPr>
        <p:pic>
          <p:nvPicPr>
            <p:cNvPr id="20" name="object 2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8555" y="3130308"/>
              <a:ext cx="3569195" cy="155751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85799" y="3154673"/>
              <a:ext cx="3474720" cy="1463675"/>
            </a:xfrm>
            <a:custGeom>
              <a:avLst/>
              <a:gdLst/>
              <a:ahLst/>
              <a:cxnLst/>
              <a:rect l="l" t="t" r="r" b="b"/>
              <a:pathLst>
                <a:path w="3474720" h="1463675">
                  <a:moveTo>
                    <a:pt x="3230880" y="0"/>
                  </a:moveTo>
                  <a:lnTo>
                    <a:pt x="243840" y="0"/>
                  </a:lnTo>
                  <a:lnTo>
                    <a:pt x="194697" y="4954"/>
                  </a:lnTo>
                  <a:lnTo>
                    <a:pt x="148925" y="19163"/>
                  </a:lnTo>
                  <a:lnTo>
                    <a:pt x="107505" y="41647"/>
                  </a:lnTo>
                  <a:lnTo>
                    <a:pt x="71418" y="71424"/>
                  </a:lnTo>
                  <a:lnTo>
                    <a:pt x="41643" y="107514"/>
                  </a:lnTo>
                  <a:lnTo>
                    <a:pt x="19161" y="148936"/>
                  </a:lnTo>
                  <a:lnTo>
                    <a:pt x="4953" y="194709"/>
                  </a:lnTo>
                  <a:lnTo>
                    <a:pt x="0" y="243852"/>
                  </a:lnTo>
                  <a:lnTo>
                    <a:pt x="0" y="1219200"/>
                  </a:lnTo>
                  <a:lnTo>
                    <a:pt x="4953" y="1268343"/>
                  </a:lnTo>
                  <a:lnTo>
                    <a:pt x="19161" y="1314116"/>
                  </a:lnTo>
                  <a:lnTo>
                    <a:pt x="41643" y="1355538"/>
                  </a:lnTo>
                  <a:lnTo>
                    <a:pt x="71418" y="1391627"/>
                  </a:lnTo>
                  <a:lnTo>
                    <a:pt x="107505" y="1421405"/>
                  </a:lnTo>
                  <a:lnTo>
                    <a:pt x="148925" y="1443888"/>
                  </a:lnTo>
                  <a:lnTo>
                    <a:pt x="194697" y="1458098"/>
                  </a:lnTo>
                  <a:lnTo>
                    <a:pt x="243840" y="1463052"/>
                  </a:lnTo>
                  <a:lnTo>
                    <a:pt x="3230880" y="1463052"/>
                  </a:lnTo>
                  <a:lnTo>
                    <a:pt x="3280022" y="1458098"/>
                  </a:lnTo>
                  <a:lnTo>
                    <a:pt x="3325794" y="1443888"/>
                  </a:lnTo>
                  <a:lnTo>
                    <a:pt x="3367214" y="1421405"/>
                  </a:lnTo>
                  <a:lnTo>
                    <a:pt x="3403301" y="1391627"/>
                  </a:lnTo>
                  <a:lnTo>
                    <a:pt x="3433076" y="1355538"/>
                  </a:lnTo>
                  <a:lnTo>
                    <a:pt x="3455558" y="1314116"/>
                  </a:lnTo>
                  <a:lnTo>
                    <a:pt x="3469766" y="1268343"/>
                  </a:lnTo>
                  <a:lnTo>
                    <a:pt x="3474720" y="1219200"/>
                  </a:lnTo>
                  <a:lnTo>
                    <a:pt x="3474720" y="243852"/>
                  </a:lnTo>
                  <a:lnTo>
                    <a:pt x="3469766" y="194709"/>
                  </a:lnTo>
                  <a:lnTo>
                    <a:pt x="3455558" y="148936"/>
                  </a:lnTo>
                  <a:lnTo>
                    <a:pt x="3433076" y="107514"/>
                  </a:lnTo>
                  <a:lnTo>
                    <a:pt x="3403301" y="71424"/>
                  </a:lnTo>
                  <a:lnTo>
                    <a:pt x="3367214" y="41647"/>
                  </a:lnTo>
                  <a:lnTo>
                    <a:pt x="3325794" y="19163"/>
                  </a:lnTo>
                  <a:lnTo>
                    <a:pt x="3280022" y="4954"/>
                  </a:lnTo>
                  <a:lnTo>
                    <a:pt x="3230880" y="0"/>
                  </a:lnTo>
                  <a:close/>
                </a:path>
              </a:pathLst>
            </a:custGeom>
            <a:solidFill>
              <a:srgbClr val="FFF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85799" y="3154673"/>
              <a:ext cx="3474720" cy="1463675"/>
            </a:xfrm>
            <a:custGeom>
              <a:avLst/>
              <a:gdLst/>
              <a:ahLst/>
              <a:cxnLst/>
              <a:rect l="l" t="t" r="r" b="b"/>
              <a:pathLst>
                <a:path w="3474720" h="1463675">
                  <a:moveTo>
                    <a:pt x="0" y="243852"/>
                  </a:moveTo>
                  <a:lnTo>
                    <a:pt x="4953" y="194709"/>
                  </a:lnTo>
                  <a:lnTo>
                    <a:pt x="19161" y="148936"/>
                  </a:lnTo>
                  <a:lnTo>
                    <a:pt x="41643" y="107514"/>
                  </a:lnTo>
                  <a:lnTo>
                    <a:pt x="71418" y="71424"/>
                  </a:lnTo>
                  <a:lnTo>
                    <a:pt x="107505" y="41647"/>
                  </a:lnTo>
                  <a:lnTo>
                    <a:pt x="148925" y="19163"/>
                  </a:lnTo>
                  <a:lnTo>
                    <a:pt x="194697" y="4954"/>
                  </a:lnTo>
                  <a:lnTo>
                    <a:pt x="243840" y="0"/>
                  </a:lnTo>
                  <a:lnTo>
                    <a:pt x="3230880" y="0"/>
                  </a:lnTo>
                  <a:lnTo>
                    <a:pt x="3280022" y="4954"/>
                  </a:lnTo>
                  <a:lnTo>
                    <a:pt x="3325794" y="19163"/>
                  </a:lnTo>
                  <a:lnTo>
                    <a:pt x="3367214" y="41647"/>
                  </a:lnTo>
                  <a:lnTo>
                    <a:pt x="3403301" y="71424"/>
                  </a:lnTo>
                  <a:lnTo>
                    <a:pt x="3433076" y="107514"/>
                  </a:lnTo>
                  <a:lnTo>
                    <a:pt x="3455558" y="148936"/>
                  </a:lnTo>
                  <a:lnTo>
                    <a:pt x="3469766" y="194709"/>
                  </a:lnTo>
                  <a:lnTo>
                    <a:pt x="3474720" y="243852"/>
                  </a:lnTo>
                  <a:lnTo>
                    <a:pt x="3474720" y="1219200"/>
                  </a:lnTo>
                  <a:lnTo>
                    <a:pt x="3469766" y="1268343"/>
                  </a:lnTo>
                  <a:lnTo>
                    <a:pt x="3455558" y="1314116"/>
                  </a:lnTo>
                  <a:lnTo>
                    <a:pt x="3433076" y="1355538"/>
                  </a:lnTo>
                  <a:lnTo>
                    <a:pt x="3403301" y="1391627"/>
                  </a:lnTo>
                  <a:lnTo>
                    <a:pt x="3367214" y="1421405"/>
                  </a:lnTo>
                  <a:lnTo>
                    <a:pt x="3325794" y="1443888"/>
                  </a:lnTo>
                  <a:lnTo>
                    <a:pt x="3280022" y="1458098"/>
                  </a:lnTo>
                  <a:lnTo>
                    <a:pt x="3230880" y="1463052"/>
                  </a:lnTo>
                  <a:lnTo>
                    <a:pt x="243840" y="1463052"/>
                  </a:lnTo>
                  <a:lnTo>
                    <a:pt x="194697" y="1458098"/>
                  </a:lnTo>
                  <a:lnTo>
                    <a:pt x="148925" y="1443888"/>
                  </a:lnTo>
                  <a:lnTo>
                    <a:pt x="107505" y="1421405"/>
                  </a:lnTo>
                  <a:lnTo>
                    <a:pt x="71418" y="1391627"/>
                  </a:lnTo>
                  <a:lnTo>
                    <a:pt x="41643" y="1355538"/>
                  </a:lnTo>
                  <a:lnTo>
                    <a:pt x="19161" y="1314116"/>
                  </a:lnTo>
                  <a:lnTo>
                    <a:pt x="4953" y="1268343"/>
                  </a:lnTo>
                  <a:lnTo>
                    <a:pt x="0" y="1219200"/>
                  </a:lnTo>
                  <a:lnTo>
                    <a:pt x="0" y="243852"/>
                  </a:lnTo>
                  <a:close/>
                </a:path>
              </a:pathLst>
            </a:custGeom>
            <a:ln w="9525">
              <a:solidFill>
                <a:srgbClr val="BD8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020572" y="3379723"/>
            <a:ext cx="2636520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95" dirty="0">
                <a:solidFill>
                  <a:srgbClr val="BD8A00"/>
                </a:solidFill>
                <a:latin typeface="Calibri"/>
                <a:cs typeface="Calibri"/>
              </a:rPr>
              <a:t>Legal</a:t>
            </a:r>
            <a:r>
              <a:rPr sz="1800" b="1" spc="-35" dirty="0">
                <a:solidFill>
                  <a:srgbClr val="BD8A00"/>
                </a:solidFill>
                <a:latin typeface="Calibri"/>
                <a:cs typeface="Calibri"/>
              </a:rPr>
              <a:t> </a:t>
            </a:r>
            <a:r>
              <a:rPr sz="1800" b="1" spc="70" dirty="0">
                <a:solidFill>
                  <a:srgbClr val="BD8A00"/>
                </a:solidFill>
                <a:latin typeface="Calibri"/>
                <a:cs typeface="Calibri"/>
              </a:rPr>
              <a:t>Guardianship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5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Court</a:t>
            </a:r>
            <a:r>
              <a:rPr sz="1400" spc="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order</a:t>
            </a:r>
            <a:r>
              <a:rPr sz="1400" spc="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4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decree</a:t>
            </a:r>
            <a:r>
              <a:rPr sz="14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establishing guardianship.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4" name="object 24" descr="þÿ"/>
          <p:cNvGrpSpPr/>
          <p:nvPr/>
        </p:nvGrpSpPr>
        <p:grpSpPr>
          <a:xfrm>
            <a:off x="4323588" y="3130308"/>
            <a:ext cx="3569335" cy="1557655"/>
            <a:chOff x="4323588" y="3130308"/>
            <a:chExt cx="3569335" cy="1557655"/>
          </a:xfrm>
        </p:grpSpPr>
        <p:pic>
          <p:nvPicPr>
            <p:cNvPr id="25" name="object 2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23588" y="3130308"/>
              <a:ext cx="3569195" cy="155751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370832" y="3154673"/>
              <a:ext cx="3474720" cy="1463675"/>
            </a:xfrm>
            <a:custGeom>
              <a:avLst/>
              <a:gdLst/>
              <a:ahLst/>
              <a:cxnLst/>
              <a:rect l="l" t="t" r="r" b="b"/>
              <a:pathLst>
                <a:path w="3474720" h="1463675">
                  <a:moveTo>
                    <a:pt x="3230880" y="0"/>
                  </a:moveTo>
                  <a:lnTo>
                    <a:pt x="243840" y="0"/>
                  </a:lnTo>
                  <a:lnTo>
                    <a:pt x="194697" y="4954"/>
                  </a:lnTo>
                  <a:lnTo>
                    <a:pt x="148925" y="19163"/>
                  </a:lnTo>
                  <a:lnTo>
                    <a:pt x="107505" y="41647"/>
                  </a:lnTo>
                  <a:lnTo>
                    <a:pt x="71418" y="71424"/>
                  </a:lnTo>
                  <a:lnTo>
                    <a:pt x="41643" y="107514"/>
                  </a:lnTo>
                  <a:lnTo>
                    <a:pt x="19161" y="148936"/>
                  </a:lnTo>
                  <a:lnTo>
                    <a:pt x="4953" y="194709"/>
                  </a:lnTo>
                  <a:lnTo>
                    <a:pt x="0" y="243852"/>
                  </a:lnTo>
                  <a:lnTo>
                    <a:pt x="0" y="1219200"/>
                  </a:lnTo>
                  <a:lnTo>
                    <a:pt x="4953" y="1268343"/>
                  </a:lnTo>
                  <a:lnTo>
                    <a:pt x="19161" y="1314116"/>
                  </a:lnTo>
                  <a:lnTo>
                    <a:pt x="41643" y="1355538"/>
                  </a:lnTo>
                  <a:lnTo>
                    <a:pt x="71418" y="1391627"/>
                  </a:lnTo>
                  <a:lnTo>
                    <a:pt x="107505" y="1421405"/>
                  </a:lnTo>
                  <a:lnTo>
                    <a:pt x="148925" y="1443888"/>
                  </a:lnTo>
                  <a:lnTo>
                    <a:pt x="194697" y="1458098"/>
                  </a:lnTo>
                  <a:lnTo>
                    <a:pt x="243840" y="1463052"/>
                  </a:lnTo>
                  <a:lnTo>
                    <a:pt x="3230880" y="1463052"/>
                  </a:lnTo>
                  <a:lnTo>
                    <a:pt x="3280022" y="1458098"/>
                  </a:lnTo>
                  <a:lnTo>
                    <a:pt x="3325794" y="1443888"/>
                  </a:lnTo>
                  <a:lnTo>
                    <a:pt x="3367214" y="1421405"/>
                  </a:lnTo>
                  <a:lnTo>
                    <a:pt x="3403301" y="1391627"/>
                  </a:lnTo>
                  <a:lnTo>
                    <a:pt x="3433076" y="1355538"/>
                  </a:lnTo>
                  <a:lnTo>
                    <a:pt x="3455558" y="1314116"/>
                  </a:lnTo>
                  <a:lnTo>
                    <a:pt x="3469766" y="1268343"/>
                  </a:lnTo>
                  <a:lnTo>
                    <a:pt x="3474720" y="1219200"/>
                  </a:lnTo>
                  <a:lnTo>
                    <a:pt x="3474720" y="243852"/>
                  </a:lnTo>
                  <a:lnTo>
                    <a:pt x="3469766" y="194709"/>
                  </a:lnTo>
                  <a:lnTo>
                    <a:pt x="3455558" y="148936"/>
                  </a:lnTo>
                  <a:lnTo>
                    <a:pt x="3433076" y="107514"/>
                  </a:lnTo>
                  <a:lnTo>
                    <a:pt x="3403301" y="71424"/>
                  </a:lnTo>
                  <a:lnTo>
                    <a:pt x="3367214" y="41647"/>
                  </a:lnTo>
                  <a:lnTo>
                    <a:pt x="3325794" y="19163"/>
                  </a:lnTo>
                  <a:lnTo>
                    <a:pt x="3280022" y="4954"/>
                  </a:lnTo>
                  <a:lnTo>
                    <a:pt x="323088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370832" y="3154673"/>
              <a:ext cx="3474720" cy="1463675"/>
            </a:xfrm>
            <a:custGeom>
              <a:avLst/>
              <a:gdLst/>
              <a:ahLst/>
              <a:cxnLst/>
              <a:rect l="l" t="t" r="r" b="b"/>
              <a:pathLst>
                <a:path w="3474720" h="1463675">
                  <a:moveTo>
                    <a:pt x="0" y="243852"/>
                  </a:moveTo>
                  <a:lnTo>
                    <a:pt x="4953" y="194709"/>
                  </a:lnTo>
                  <a:lnTo>
                    <a:pt x="19161" y="148936"/>
                  </a:lnTo>
                  <a:lnTo>
                    <a:pt x="41643" y="107514"/>
                  </a:lnTo>
                  <a:lnTo>
                    <a:pt x="71418" y="71424"/>
                  </a:lnTo>
                  <a:lnTo>
                    <a:pt x="107505" y="41647"/>
                  </a:lnTo>
                  <a:lnTo>
                    <a:pt x="148925" y="19163"/>
                  </a:lnTo>
                  <a:lnTo>
                    <a:pt x="194697" y="4954"/>
                  </a:lnTo>
                  <a:lnTo>
                    <a:pt x="243840" y="0"/>
                  </a:lnTo>
                  <a:lnTo>
                    <a:pt x="3230880" y="0"/>
                  </a:lnTo>
                  <a:lnTo>
                    <a:pt x="3280022" y="4954"/>
                  </a:lnTo>
                  <a:lnTo>
                    <a:pt x="3325794" y="19163"/>
                  </a:lnTo>
                  <a:lnTo>
                    <a:pt x="3367214" y="41647"/>
                  </a:lnTo>
                  <a:lnTo>
                    <a:pt x="3403301" y="71424"/>
                  </a:lnTo>
                  <a:lnTo>
                    <a:pt x="3433076" y="107514"/>
                  </a:lnTo>
                  <a:lnTo>
                    <a:pt x="3455558" y="148936"/>
                  </a:lnTo>
                  <a:lnTo>
                    <a:pt x="3469766" y="194709"/>
                  </a:lnTo>
                  <a:lnTo>
                    <a:pt x="3474720" y="243852"/>
                  </a:lnTo>
                  <a:lnTo>
                    <a:pt x="3474720" y="1219200"/>
                  </a:lnTo>
                  <a:lnTo>
                    <a:pt x="3469766" y="1268343"/>
                  </a:lnTo>
                  <a:lnTo>
                    <a:pt x="3455558" y="1314116"/>
                  </a:lnTo>
                  <a:lnTo>
                    <a:pt x="3433076" y="1355538"/>
                  </a:lnTo>
                  <a:lnTo>
                    <a:pt x="3403301" y="1391627"/>
                  </a:lnTo>
                  <a:lnTo>
                    <a:pt x="3367214" y="1421405"/>
                  </a:lnTo>
                  <a:lnTo>
                    <a:pt x="3325794" y="1443888"/>
                  </a:lnTo>
                  <a:lnTo>
                    <a:pt x="3280022" y="1458098"/>
                  </a:lnTo>
                  <a:lnTo>
                    <a:pt x="3230880" y="1463052"/>
                  </a:lnTo>
                  <a:lnTo>
                    <a:pt x="243840" y="1463052"/>
                  </a:lnTo>
                  <a:lnTo>
                    <a:pt x="194697" y="1458098"/>
                  </a:lnTo>
                  <a:lnTo>
                    <a:pt x="148925" y="1443888"/>
                  </a:lnTo>
                  <a:lnTo>
                    <a:pt x="107505" y="1421405"/>
                  </a:lnTo>
                  <a:lnTo>
                    <a:pt x="71418" y="1391627"/>
                  </a:lnTo>
                  <a:lnTo>
                    <a:pt x="41643" y="1355538"/>
                  </a:lnTo>
                  <a:lnTo>
                    <a:pt x="19161" y="1314116"/>
                  </a:lnTo>
                  <a:lnTo>
                    <a:pt x="4953" y="1268343"/>
                  </a:lnTo>
                  <a:lnTo>
                    <a:pt x="0" y="1219200"/>
                  </a:lnTo>
                  <a:lnTo>
                    <a:pt x="0" y="243852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705603" y="3379723"/>
            <a:ext cx="2593340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80" dirty="0">
                <a:solidFill>
                  <a:srgbClr val="C5467D"/>
                </a:solidFill>
                <a:latin typeface="Calibri"/>
                <a:cs typeface="Calibri"/>
              </a:rPr>
              <a:t>Foster</a:t>
            </a:r>
            <a:r>
              <a:rPr sz="1800" b="1" spc="-3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110" dirty="0">
                <a:solidFill>
                  <a:srgbClr val="C5467D"/>
                </a:solidFill>
                <a:latin typeface="Calibri"/>
                <a:cs typeface="Calibri"/>
              </a:rPr>
              <a:t>Child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5"/>
              </a:spcBef>
            </a:pP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Placement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order</a:t>
            </a:r>
            <a:r>
              <a:rPr sz="14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foster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2C34"/>
                </a:solidFill>
                <a:latin typeface="Calibri"/>
                <a:cs typeface="Calibri"/>
              </a:rPr>
              <a:t>home </a:t>
            </a:r>
            <a:r>
              <a:rPr sz="1400" spc="40" dirty="0">
                <a:solidFill>
                  <a:srgbClr val="2D2C34"/>
                </a:solidFill>
                <a:latin typeface="Calibri"/>
                <a:cs typeface="Calibri"/>
              </a:rPr>
              <a:t>license.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9" name="object 29" descr="þÿ"/>
          <p:cNvGrpSpPr/>
          <p:nvPr/>
        </p:nvGrpSpPr>
        <p:grpSpPr>
          <a:xfrm>
            <a:off x="8008619" y="3130308"/>
            <a:ext cx="3569335" cy="1557655"/>
            <a:chOff x="8008619" y="3130308"/>
            <a:chExt cx="3569335" cy="1557655"/>
          </a:xfrm>
        </p:grpSpPr>
        <p:pic>
          <p:nvPicPr>
            <p:cNvPr id="30" name="object 3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08619" y="3130308"/>
              <a:ext cx="3569195" cy="155751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055863" y="3154673"/>
              <a:ext cx="3474720" cy="1463675"/>
            </a:xfrm>
            <a:custGeom>
              <a:avLst/>
              <a:gdLst/>
              <a:ahLst/>
              <a:cxnLst/>
              <a:rect l="l" t="t" r="r" b="b"/>
              <a:pathLst>
                <a:path w="3474720" h="1463675">
                  <a:moveTo>
                    <a:pt x="3230880" y="0"/>
                  </a:moveTo>
                  <a:lnTo>
                    <a:pt x="243852" y="0"/>
                  </a:lnTo>
                  <a:lnTo>
                    <a:pt x="194705" y="4954"/>
                  </a:lnTo>
                  <a:lnTo>
                    <a:pt x="148931" y="19163"/>
                  </a:lnTo>
                  <a:lnTo>
                    <a:pt x="107509" y="41647"/>
                  </a:lnTo>
                  <a:lnTo>
                    <a:pt x="71420" y="71424"/>
                  </a:lnTo>
                  <a:lnTo>
                    <a:pt x="41644" y="107514"/>
                  </a:lnTo>
                  <a:lnTo>
                    <a:pt x="19162" y="148936"/>
                  </a:lnTo>
                  <a:lnTo>
                    <a:pt x="4953" y="194709"/>
                  </a:lnTo>
                  <a:lnTo>
                    <a:pt x="0" y="243852"/>
                  </a:lnTo>
                  <a:lnTo>
                    <a:pt x="0" y="1219200"/>
                  </a:lnTo>
                  <a:lnTo>
                    <a:pt x="4953" y="1268343"/>
                  </a:lnTo>
                  <a:lnTo>
                    <a:pt x="19162" y="1314116"/>
                  </a:lnTo>
                  <a:lnTo>
                    <a:pt x="41644" y="1355538"/>
                  </a:lnTo>
                  <a:lnTo>
                    <a:pt x="71420" y="1391627"/>
                  </a:lnTo>
                  <a:lnTo>
                    <a:pt x="107509" y="1421405"/>
                  </a:lnTo>
                  <a:lnTo>
                    <a:pt x="148931" y="1443888"/>
                  </a:lnTo>
                  <a:lnTo>
                    <a:pt x="194705" y="1458098"/>
                  </a:lnTo>
                  <a:lnTo>
                    <a:pt x="243852" y="1463052"/>
                  </a:lnTo>
                  <a:lnTo>
                    <a:pt x="3230880" y="1463052"/>
                  </a:lnTo>
                  <a:lnTo>
                    <a:pt x="3280022" y="1458098"/>
                  </a:lnTo>
                  <a:lnTo>
                    <a:pt x="3325794" y="1443888"/>
                  </a:lnTo>
                  <a:lnTo>
                    <a:pt x="3367214" y="1421405"/>
                  </a:lnTo>
                  <a:lnTo>
                    <a:pt x="3403301" y="1391627"/>
                  </a:lnTo>
                  <a:lnTo>
                    <a:pt x="3433076" y="1355538"/>
                  </a:lnTo>
                  <a:lnTo>
                    <a:pt x="3455558" y="1314116"/>
                  </a:lnTo>
                  <a:lnTo>
                    <a:pt x="3469766" y="1268343"/>
                  </a:lnTo>
                  <a:lnTo>
                    <a:pt x="3474720" y="1219200"/>
                  </a:lnTo>
                  <a:lnTo>
                    <a:pt x="3474720" y="243852"/>
                  </a:lnTo>
                  <a:lnTo>
                    <a:pt x="3469766" y="194709"/>
                  </a:lnTo>
                  <a:lnTo>
                    <a:pt x="3455558" y="148936"/>
                  </a:lnTo>
                  <a:lnTo>
                    <a:pt x="3433076" y="107514"/>
                  </a:lnTo>
                  <a:lnTo>
                    <a:pt x="3403301" y="71424"/>
                  </a:lnTo>
                  <a:lnTo>
                    <a:pt x="3367214" y="41647"/>
                  </a:lnTo>
                  <a:lnTo>
                    <a:pt x="3325794" y="19163"/>
                  </a:lnTo>
                  <a:lnTo>
                    <a:pt x="3280022" y="4954"/>
                  </a:lnTo>
                  <a:lnTo>
                    <a:pt x="3230880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055863" y="3154673"/>
              <a:ext cx="3474720" cy="1463675"/>
            </a:xfrm>
            <a:custGeom>
              <a:avLst/>
              <a:gdLst/>
              <a:ahLst/>
              <a:cxnLst/>
              <a:rect l="l" t="t" r="r" b="b"/>
              <a:pathLst>
                <a:path w="3474720" h="1463675">
                  <a:moveTo>
                    <a:pt x="0" y="243852"/>
                  </a:moveTo>
                  <a:lnTo>
                    <a:pt x="4953" y="194709"/>
                  </a:lnTo>
                  <a:lnTo>
                    <a:pt x="19162" y="148936"/>
                  </a:lnTo>
                  <a:lnTo>
                    <a:pt x="41644" y="107514"/>
                  </a:lnTo>
                  <a:lnTo>
                    <a:pt x="71420" y="71424"/>
                  </a:lnTo>
                  <a:lnTo>
                    <a:pt x="107509" y="41647"/>
                  </a:lnTo>
                  <a:lnTo>
                    <a:pt x="148931" y="19163"/>
                  </a:lnTo>
                  <a:lnTo>
                    <a:pt x="194705" y="4954"/>
                  </a:lnTo>
                  <a:lnTo>
                    <a:pt x="243852" y="0"/>
                  </a:lnTo>
                  <a:lnTo>
                    <a:pt x="3230880" y="0"/>
                  </a:lnTo>
                  <a:lnTo>
                    <a:pt x="3280022" y="4954"/>
                  </a:lnTo>
                  <a:lnTo>
                    <a:pt x="3325794" y="19163"/>
                  </a:lnTo>
                  <a:lnTo>
                    <a:pt x="3367214" y="41647"/>
                  </a:lnTo>
                  <a:lnTo>
                    <a:pt x="3403301" y="71424"/>
                  </a:lnTo>
                  <a:lnTo>
                    <a:pt x="3433076" y="107514"/>
                  </a:lnTo>
                  <a:lnTo>
                    <a:pt x="3455558" y="148936"/>
                  </a:lnTo>
                  <a:lnTo>
                    <a:pt x="3469766" y="194709"/>
                  </a:lnTo>
                  <a:lnTo>
                    <a:pt x="3474720" y="243852"/>
                  </a:lnTo>
                  <a:lnTo>
                    <a:pt x="3474720" y="1219200"/>
                  </a:lnTo>
                  <a:lnTo>
                    <a:pt x="3469766" y="1268343"/>
                  </a:lnTo>
                  <a:lnTo>
                    <a:pt x="3455558" y="1314116"/>
                  </a:lnTo>
                  <a:lnTo>
                    <a:pt x="3433076" y="1355538"/>
                  </a:lnTo>
                  <a:lnTo>
                    <a:pt x="3403301" y="1391627"/>
                  </a:lnTo>
                  <a:lnTo>
                    <a:pt x="3367214" y="1421405"/>
                  </a:lnTo>
                  <a:lnTo>
                    <a:pt x="3325794" y="1443888"/>
                  </a:lnTo>
                  <a:lnTo>
                    <a:pt x="3280022" y="1458098"/>
                  </a:lnTo>
                  <a:lnTo>
                    <a:pt x="3230880" y="1463052"/>
                  </a:lnTo>
                  <a:lnTo>
                    <a:pt x="243852" y="1463052"/>
                  </a:lnTo>
                  <a:lnTo>
                    <a:pt x="194705" y="1458098"/>
                  </a:lnTo>
                  <a:lnTo>
                    <a:pt x="148931" y="1443888"/>
                  </a:lnTo>
                  <a:lnTo>
                    <a:pt x="107509" y="1421405"/>
                  </a:lnTo>
                  <a:lnTo>
                    <a:pt x="71420" y="1391627"/>
                  </a:lnTo>
                  <a:lnTo>
                    <a:pt x="41644" y="1355538"/>
                  </a:lnTo>
                  <a:lnTo>
                    <a:pt x="19162" y="1314116"/>
                  </a:lnTo>
                  <a:lnTo>
                    <a:pt x="4953" y="1268343"/>
                  </a:lnTo>
                  <a:lnTo>
                    <a:pt x="0" y="1219200"/>
                  </a:lnTo>
                  <a:lnTo>
                    <a:pt x="0" y="243852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8390635" y="3379723"/>
            <a:ext cx="2447290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0" dirty="0">
                <a:solidFill>
                  <a:srgbClr val="4D367C"/>
                </a:solidFill>
                <a:latin typeface="Calibri"/>
                <a:cs typeface="Calibri"/>
              </a:rPr>
              <a:t>Medical</a:t>
            </a:r>
            <a:r>
              <a:rPr sz="1800" b="1" spc="-3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120" dirty="0">
                <a:solidFill>
                  <a:srgbClr val="4D367C"/>
                </a:solidFill>
                <a:latin typeface="Calibri"/>
                <a:cs typeface="Calibri"/>
              </a:rPr>
              <a:t>Child</a:t>
            </a:r>
            <a:r>
              <a:rPr sz="1800" b="1" spc="-2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70" dirty="0">
                <a:solidFill>
                  <a:srgbClr val="4D367C"/>
                </a:solidFill>
                <a:latin typeface="Calibri"/>
                <a:cs typeface="Calibri"/>
              </a:rPr>
              <a:t>Support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5"/>
              </a:spcBef>
            </a:pP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Qualified</a:t>
            </a:r>
            <a:r>
              <a:rPr sz="1400" spc="1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medical</a:t>
            </a:r>
            <a:r>
              <a:rPr sz="1400" spc="114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child</a:t>
            </a:r>
            <a:r>
              <a:rPr sz="1400" spc="1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support order.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220467" y="5184140"/>
            <a:ext cx="77196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70" dirty="0">
                <a:solidFill>
                  <a:srgbClr val="B73D36"/>
                </a:solidFill>
                <a:latin typeface="Calibri"/>
                <a:cs typeface="Calibri"/>
              </a:rPr>
              <a:t>Do</a:t>
            </a:r>
            <a:r>
              <a:rPr sz="1600" b="1" spc="25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B73D36"/>
                </a:solidFill>
                <a:latin typeface="Calibri"/>
                <a:cs typeface="Calibri"/>
              </a:rPr>
              <a:t>not</a:t>
            </a:r>
            <a:r>
              <a:rPr sz="1600" b="1" spc="30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B73D36"/>
                </a:solidFill>
                <a:latin typeface="Calibri"/>
                <a:cs typeface="Calibri"/>
              </a:rPr>
              <a:t>rely</a:t>
            </a:r>
            <a:r>
              <a:rPr sz="1600" b="1" spc="25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1600" b="1" spc="50" dirty="0">
                <a:solidFill>
                  <a:srgbClr val="B73D36"/>
                </a:solidFill>
                <a:latin typeface="Calibri"/>
                <a:cs typeface="Calibri"/>
              </a:rPr>
              <a:t>on</a:t>
            </a:r>
            <a:r>
              <a:rPr sz="1600" b="1" spc="15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1600" b="1" spc="50" dirty="0">
                <a:solidFill>
                  <a:srgbClr val="B73D36"/>
                </a:solidFill>
                <a:latin typeface="Calibri"/>
                <a:cs typeface="Calibri"/>
              </a:rPr>
              <a:t>informal</a:t>
            </a:r>
            <a:r>
              <a:rPr sz="1600" b="1" spc="40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B73D36"/>
                </a:solidFill>
                <a:latin typeface="Calibri"/>
                <a:cs typeface="Calibri"/>
              </a:rPr>
              <a:t>or</a:t>
            </a:r>
            <a:r>
              <a:rPr sz="1600" b="1" spc="20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B73D36"/>
                </a:solidFill>
                <a:latin typeface="Calibri"/>
                <a:cs typeface="Calibri"/>
              </a:rPr>
              <a:t>incomplete</a:t>
            </a:r>
            <a:r>
              <a:rPr sz="1600" b="1" spc="45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1600" b="1" spc="60" dirty="0">
                <a:solidFill>
                  <a:srgbClr val="B73D36"/>
                </a:solidFill>
                <a:latin typeface="Calibri"/>
                <a:cs typeface="Calibri"/>
              </a:rPr>
              <a:t>documentation </a:t>
            </a:r>
            <a:r>
              <a:rPr sz="1600" b="1" spc="50" dirty="0">
                <a:solidFill>
                  <a:srgbClr val="B73D36"/>
                </a:solidFill>
                <a:latin typeface="Calibri"/>
                <a:cs typeface="Calibri"/>
              </a:rPr>
              <a:t>when</a:t>
            </a:r>
            <a:r>
              <a:rPr sz="1600" b="1" spc="15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1600" b="1" spc="55" dirty="0">
                <a:solidFill>
                  <a:srgbClr val="B73D36"/>
                </a:solidFill>
                <a:latin typeface="Calibri"/>
                <a:cs typeface="Calibri"/>
              </a:rPr>
              <a:t>formal </a:t>
            </a:r>
            <a:r>
              <a:rPr sz="1600" b="1" dirty="0">
                <a:solidFill>
                  <a:srgbClr val="B73D36"/>
                </a:solidFill>
                <a:latin typeface="Calibri"/>
                <a:cs typeface="Calibri"/>
              </a:rPr>
              <a:t>proof</a:t>
            </a:r>
            <a:r>
              <a:rPr sz="1600" b="1" spc="10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1600" b="1" spc="110" dirty="0">
                <a:solidFill>
                  <a:srgbClr val="B73D36"/>
                </a:solidFill>
                <a:latin typeface="Calibri"/>
                <a:cs typeface="Calibri"/>
              </a:rPr>
              <a:t>is</a:t>
            </a:r>
            <a:r>
              <a:rPr sz="1600" b="1" spc="10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1600" b="1" spc="35" dirty="0">
                <a:solidFill>
                  <a:srgbClr val="B73D36"/>
                </a:solidFill>
                <a:latin typeface="Calibri"/>
                <a:cs typeface="Calibri"/>
              </a:rPr>
              <a:t>required.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80" dirty="0"/>
              <a:t>Common</a:t>
            </a:r>
            <a:r>
              <a:rPr spc="-55" dirty="0"/>
              <a:t> </a:t>
            </a:r>
            <a:r>
              <a:rPr spc="95" dirty="0"/>
              <a:t>Ineligible</a:t>
            </a:r>
            <a:r>
              <a:rPr spc="-35" dirty="0"/>
              <a:t> </a:t>
            </a:r>
            <a:r>
              <a:rPr spc="110" dirty="0"/>
              <a:t>Dependent</a:t>
            </a:r>
            <a:r>
              <a:rPr spc="-80" dirty="0"/>
              <a:t> </a:t>
            </a:r>
            <a:r>
              <a:rPr spc="145" dirty="0"/>
              <a:t>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22523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Know</a:t>
            </a:r>
            <a:r>
              <a:rPr sz="1400" spc="7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when</a:t>
            </a:r>
            <a:r>
              <a:rPr sz="1400" spc="8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to</a:t>
            </a:r>
            <a:r>
              <a:rPr sz="1400" spc="6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stop</a:t>
            </a:r>
            <a:r>
              <a:rPr sz="1400" spc="6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and</a:t>
            </a:r>
            <a:r>
              <a:rPr sz="1400" spc="8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69666F"/>
                </a:solidFill>
                <a:latin typeface="Calibri"/>
                <a:cs typeface="Calibri"/>
              </a:rPr>
              <a:t>verify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3100" y="1569143"/>
            <a:ext cx="6336030" cy="2943754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94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Ex-</a:t>
            </a:r>
            <a:r>
              <a:rPr sz="1700" spc="95" dirty="0">
                <a:solidFill>
                  <a:srgbClr val="2D2C34"/>
                </a:solidFill>
                <a:latin typeface="Calibri"/>
                <a:cs typeface="Calibri"/>
              </a:rPr>
              <a:t>spouses</a:t>
            </a:r>
            <a:r>
              <a:rPr sz="17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after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divorce.</a:t>
            </a:r>
            <a:endParaRPr sz="1700" dirty="0">
              <a:latin typeface="Calibri"/>
              <a:cs typeface="Calibri"/>
            </a:endParaRPr>
          </a:p>
          <a:p>
            <a:pPr marL="298450" marR="891540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sz="1700" spc="75" dirty="0">
                <a:solidFill>
                  <a:srgbClr val="2D2C34"/>
                </a:solidFill>
                <a:latin typeface="Calibri"/>
                <a:cs typeface="Calibri"/>
              </a:rPr>
              <a:t>Common-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law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45" dirty="0">
                <a:solidFill>
                  <a:srgbClr val="2D2C34"/>
                </a:solidFill>
                <a:latin typeface="Calibri"/>
                <a:cs typeface="Calibri"/>
              </a:rPr>
              <a:t>relationships</a:t>
            </a:r>
            <a:r>
              <a:rPr sz="17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not</a:t>
            </a:r>
            <a:r>
              <a:rPr sz="17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recognized</a:t>
            </a:r>
            <a:r>
              <a:rPr sz="17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14" dirty="0">
                <a:solidFill>
                  <a:srgbClr val="2D2C34"/>
                </a:solidFill>
                <a:latin typeface="Calibri"/>
                <a:cs typeface="Calibri"/>
              </a:rPr>
              <a:t>as</a:t>
            </a:r>
            <a:r>
              <a:rPr sz="17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valid</a:t>
            </a:r>
            <a:r>
              <a:rPr sz="17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under </a:t>
            </a:r>
            <a:r>
              <a:rPr sz="1700" spc="65" dirty="0">
                <a:solidFill>
                  <a:srgbClr val="2D2C34"/>
                </a:solidFill>
                <a:latin typeface="Calibri"/>
                <a:cs typeface="Calibri"/>
              </a:rPr>
              <a:t>applicable</a:t>
            </a:r>
            <a:r>
              <a:rPr sz="1700" spc="-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rgbClr val="2D2C34"/>
                </a:solidFill>
                <a:latin typeface="Calibri"/>
                <a:cs typeface="Calibri"/>
              </a:rPr>
              <a:t>law.</a:t>
            </a:r>
            <a:endParaRPr sz="1700" dirty="0">
              <a:latin typeface="Calibri"/>
              <a:cs typeface="Calibri"/>
            </a:endParaRPr>
          </a:p>
          <a:p>
            <a:pPr marL="298450" marR="5080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sz="1700" spc="55" dirty="0">
                <a:solidFill>
                  <a:srgbClr val="2D2C34"/>
                </a:solidFill>
                <a:latin typeface="Calibri"/>
                <a:cs typeface="Calibri"/>
              </a:rPr>
              <a:t>Children</a:t>
            </a:r>
            <a:r>
              <a:rPr sz="17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in</a:t>
            </a:r>
            <a:r>
              <a:rPr sz="17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an</a:t>
            </a:r>
            <a:r>
              <a:rPr sz="17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employee’s</a:t>
            </a:r>
            <a:r>
              <a:rPr sz="17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55" dirty="0">
                <a:solidFill>
                  <a:srgbClr val="2D2C34"/>
                </a:solidFill>
                <a:latin typeface="Calibri"/>
                <a:cs typeface="Calibri"/>
              </a:rPr>
              <a:t>care</a:t>
            </a:r>
            <a:r>
              <a:rPr sz="17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without</a:t>
            </a:r>
            <a:r>
              <a:rPr sz="17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required legal</a:t>
            </a:r>
            <a:r>
              <a:rPr sz="17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35" dirty="0">
                <a:solidFill>
                  <a:srgbClr val="2D2C34"/>
                </a:solidFill>
                <a:latin typeface="Calibri"/>
                <a:cs typeface="Calibri"/>
              </a:rPr>
              <a:t>guardianship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documentation.</a:t>
            </a:r>
            <a:endParaRPr sz="1700" dirty="0">
              <a:latin typeface="Calibri"/>
              <a:cs typeface="Calibri"/>
            </a:endParaRPr>
          </a:p>
          <a:p>
            <a:pPr marL="298450" marR="271780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Parents,</a:t>
            </a:r>
            <a:r>
              <a:rPr sz="1700" spc="50" dirty="0">
                <a:solidFill>
                  <a:srgbClr val="2D2C34"/>
                </a:solidFill>
                <a:latin typeface="Calibri"/>
                <a:cs typeface="Calibri"/>
              </a:rPr>
              <a:t> aunts,</a:t>
            </a:r>
            <a:r>
              <a:rPr sz="17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80" dirty="0">
                <a:solidFill>
                  <a:srgbClr val="2D2C34"/>
                </a:solidFill>
                <a:latin typeface="Calibri"/>
                <a:cs typeface="Calibri"/>
              </a:rPr>
              <a:t>uncles,</a:t>
            </a:r>
            <a:r>
              <a:rPr sz="17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siblings,</a:t>
            </a:r>
            <a:r>
              <a:rPr sz="17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7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others</a:t>
            </a:r>
            <a:r>
              <a:rPr sz="17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not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defined</a:t>
            </a:r>
            <a:r>
              <a:rPr sz="17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14" dirty="0">
                <a:solidFill>
                  <a:srgbClr val="2D2C34"/>
                </a:solidFill>
                <a:latin typeface="Calibri"/>
                <a:cs typeface="Calibri"/>
              </a:rPr>
              <a:t>as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eligible </a:t>
            </a:r>
            <a:r>
              <a:rPr sz="1700" spc="35" dirty="0">
                <a:solidFill>
                  <a:srgbClr val="2D2C34"/>
                </a:solidFill>
                <a:latin typeface="Calibri"/>
                <a:cs typeface="Calibri"/>
              </a:rPr>
              <a:t>dependents.</a:t>
            </a:r>
            <a:endParaRPr sz="1700" dirty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sz="1700" spc="70" dirty="0">
                <a:solidFill>
                  <a:srgbClr val="2D2C34"/>
                </a:solidFill>
                <a:latin typeface="Calibri"/>
                <a:cs typeface="Calibri"/>
              </a:rPr>
              <a:t>Domestic</a:t>
            </a:r>
            <a:r>
              <a:rPr sz="17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partners</a:t>
            </a:r>
            <a:r>
              <a:rPr sz="17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when</a:t>
            </a:r>
            <a:r>
              <a:rPr sz="17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7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employer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90" dirty="0">
                <a:solidFill>
                  <a:srgbClr val="2D2C34"/>
                </a:solidFill>
                <a:latin typeface="Calibri"/>
                <a:cs typeface="Calibri"/>
              </a:rPr>
              <a:t>has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not</a:t>
            </a:r>
            <a:r>
              <a:rPr sz="17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50" dirty="0">
                <a:solidFill>
                  <a:srgbClr val="2D2C34"/>
                </a:solidFill>
                <a:latin typeface="Calibri"/>
                <a:cs typeface="Calibri"/>
              </a:rPr>
              <a:t>elected</a:t>
            </a:r>
            <a:r>
              <a:rPr sz="17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that</a:t>
            </a:r>
            <a:r>
              <a:rPr sz="17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option.</a:t>
            </a:r>
            <a:endParaRPr sz="1700" dirty="0">
              <a:latin typeface="Calibri"/>
              <a:cs typeface="Calibri"/>
            </a:endParaRPr>
          </a:p>
        </p:txBody>
      </p:sp>
      <p:grpSp>
        <p:nvGrpSpPr>
          <p:cNvPr id="5" name="object 5" descr="þÿ"/>
          <p:cNvGrpSpPr/>
          <p:nvPr/>
        </p:nvGrpSpPr>
        <p:grpSpPr>
          <a:xfrm>
            <a:off x="7816595" y="1484388"/>
            <a:ext cx="3477895" cy="1923414"/>
            <a:chOff x="7816595" y="1484388"/>
            <a:chExt cx="3477895" cy="1923414"/>
          </a:xfrm>
        </p:grpSpPr>
        <p:pic>
          <p:nvPicPr>
            <p:cNvPr id="6" name="object 6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16595" y="1484388"/>
              <a:ext cx="3477755" cy="19232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863839" y="1508766"/>
              <a:ext cx="3383279" cy="1828800"/>
            </a:xfrm>
            <a:custGeom>
              <a:avLst/>
              <a:gdLst/>
              <a:ahLst/>
              <a:cxnLst/>
              <a:rect l="l" t="t" r="r" b="b"/>
              <a:pathLst>
                <a:path w="3383279" h="1828800">
                  <a:moveTo>
                    <a:pt x="3078480" y="0"/>
                  </a:moveTo>
                  <a:lnTo>
                    <a:pt x="304800" y="0"/>
                  </a:lnTo>
                  <a:lnTo>
                    <a:pt x="255359" y="3989"/>
                  </a:lnTo>
                  <a:lnTo>
                    <a:pt x="208458" y="15538"/>
                  </a:lnTo>
                  <a:lnTo>
                    <a:pt x="164725" y="34020"/>
                  </a:lnTo>
                  <a:lnTo>
                    <a:pt x="124788" y="58808"/>
                  </a:lnTo>
                  <a:lnTo>
                    <a:pt x="89273" y="89273"/>
                  </a:lnTo>
                  <a:lnTo>
                    <a:pt x="58808" y="124788"/>
                  </a:lnTo>
                  <a:lnTo>
                    <a:pt x="34020" y="164725"/>
                  </a:lnTo>
                  <a:lnTo>
                    <a:pt x="15538" y="208458"/>
                  </a:lnTo>
                  <a:lnTo>
                    <a:pt x="3989" y="255359"/>
                  </a:lnTo>
                  <a:lnTo>
                    <a:pt x="0" y="304800"/>
                  </a:lnTo>
                  <a:lnTo>
                    <a:pt x="0" y="1523987"/>
                  </a:lnTo>
                  <a:lnTo>
                    <a:pt x="3989" y="1573428"/>
                  </a:lnTo>
                  <a:lnTo>
                    <a:pt x="15538" y="1620329"/>
                  </a:lnTo>
                  <a:lnTo>
                    <a:pt x="34020" y="1664064"/>
                  </a:lnTo>
                  <a:lnTo>
                    <a:pt x="58808" y="1704003"/>
                  </a:lnTo>
                  <a:lnTo>
                    <a:pt x="89273" y="1739520"/>
                  </a:lnTo>
                  <a:lnTo>
                    <a:pt x="124788" y="1769987"/>
                  </a:lnTo>
                  <a:lnTo>
                    <a:pt x="164725" y="1794776"/>
                  </a:lnTo>
                  <a:lnTo>
                    <a:pt x="208458" y="1813259"/>
                  </a:lnTo>
                  <a:lnTo>
                    <a:pt x="255359" y="1824810"/>
                  </a:lnTo>
                  <a:lnTo>
                    <a:pt x="304800" y="1828800"/>
                  </a:lnTo>
                  <a:lnTo>
                    <a:pt x="3078480" y="1828800"/>
                  </a:lnTo>
                  <a:lnTo>
                    <a:pt x="3127920" y="1824810"/>
                  </a:lnTo>
                  <a:lnTo>
                    <a:pt x="3174821" y="1813259"/>
                  </a:lnTo>
                  <a:lnTo>
                    <a:pt x="3218554" y="1794776"/>
                  </a:lnTo>
                  <a:lnTo>
                    <a:pt x="3258491" y="1769987"/>
                  </a:lnTo>
                  <a:lnTo>
                    <a:pt x="3294006" y="1739520"/>
                  </a:lnTo>
                  <a:lnTo>
                    <a:pt x="3324471" y="1704003"/>
                  </a:lnTo>
                  <a:lnTo>
                    <a:pt x="3349259" y="1664064"/>
                  </a:lnTo>
                  <a:lnTo>
                    <a:pt x="3367741" y="1620329"/>
                  </a:lnTo>
                  <a:lnTo>
                    <a:pt x="3379290" y="1573428"/>
                  </a:lnTo>
                  <a:lnTo>
                    <a:pt x="3383279" y="1523987"/>
                  </a:lnTo>
                  <a:lnTo>
                    <a:pt x="3383279" y="304800"/>
                  </a:lnTo>
                  <a:lnTo>
                    <a:pt x="3379290" y="255359"/>
                  </a:lnTo>
                  <a:lnTo>
                    <a:pt x="3367741" y="208458"/>
                  </a:lnTo>
                  <a:lnTo>
                    <a:pt x="3349259" y="164725"/>
                  </a:lnTo>
                  <a:lnTo>
                    <a:pt x="3324471" y="124788"/>
                  </a:lnTo>
                  <a:lnTo>
                    <a:pt x="3294006" y="89273"/>
                  </a:lnTo>
                  <a:lnTo>
                    <a:pt x="3258491" y="58808"/>
                  </a:lnTo>
                  <a:lnTo>
                    <a:pt x="3218554" y="34020"/>
                  </a:lnTo>
                  <a:lnTo>
                    <a:pt x="3174821" y="15538"/>
                  </a:lnTo>
                  <a:lnTo>
                    <a:pt x="3127920" y="3989"/>
                  </a:lnTo>
                  <a:lnTo>
                    <a:pt x="307848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863839" y="1508766"/>
              <a:ext cx="3383279" cy="1828800"/>
            </a:xfrm>
            <a:custGeom>
              <a:avLst/>
              <a:gdLst/>
              <a:ahLst/>
              <a:cxnLst/>
              <a:rect l="l" t="t" r="r" b="b"/>
              <a:pathLst>
                <a:path w="3383279" h="1828800">
                  <a:moveTo>
                    <a:pt x="0" y="304800"/>
                  </a:moveTo>
                  <a:lnTo>
                    <a:pt x="3989" y="255359"/>
                  </a:lnTo>
                  <a:lnTo>
                    <a:pt x="15538" y="208458"/>
                  </a:lnTo>
                  <a:lnTo>
                    <a:pt x="34020" y="164725"/>
                  </a:lnTo>
                  <a:lnTo>
                    <a:pt x="58808" y="124788"/>
                  </a:lnTo>
                  <a:lnTo>
                    <a:pt x="89273" y="89273"/>
                  </a:lnTo>
                  <a:lnTo>
                    <a:pt x="124788" y="58808"/>
                  </a:lnTo>
                  <a:lnTo>
                    <a:pt x="164725" y="34020"/>
                  </a:lnTo>
                  <a:lnTo>
                    <a:pt x="208458" y="15538"/>
                  </a:lnTo>
                  <a:lnTo>
                    <a:pt x="255359" y="3989"/>
                  </a:lnTo>
                  <a:lnTo>
                    <a:pt x="304800" y="0"/>
                  </a:lnTo>
                  <a:lnTo>
                    <a:pt x="3078480" y="0"/>
                  </a:lnTo>
                  <a:lnTo>
                    <a:pt x="3127920" y="3989"/>
                  </a:lnTo>
                  <a:lnTo>
                    <a:pt x="3174821" y="15538"/>
                  </a:lnTo>
                  <a:lnTo>
                    <a:pt x="3218554" y="34020"/>
                  </a:lnTo>
                  <a:lnTo>
                    <a:pt x="3258491" y="58808"/>
                  </a:lnTo>
                  <a:lnTo>
                    <a:pt x="3294006" y="89273"/>
                  </a:lnTo>
                  <a:lnTo>
                    <a:pt x="3324471" y="124788"/>
                  </a:lnTo>
                  <a:lnTo>
                    <a:pt x="3349259" y="164725"/>
                  </a:lnTo>
                  <a:lnTo>
                    <a:pt x="3367741" y="208458"/>
                  </a:lnTo>
                  <a:lnTo>
                    <a:pt x="3379290" y="255359"/>
                  </a:lnTo>
                  <a:lnTo>
                    <a:pt x="3383279" y="304800"/>
                  </a:lnTo>
                  <a:lnTo>
                    <a:pt x="3383279" y="1523987"/>
                  </a:lnTo>
                  <a:lnTo>
                    <a:pt x="3379290" y="1573428"/>
                  </a:lnTo>
                  <a:lnTo>
                    <a:pt x="3367741" y="1620329"/>
                  </a:lnTo>
                  <a:lnTo>
                    <a:pt x="3349259" y="1664064"/>
                  </a:lnTo>
                  <a:lnTo>
                    <a:pt x="3324471" y="1704003"/>
                  </a:lnTo>
                  <a:lnTo>
                    <a:pt x="3294006" y="1739520"/>
                  </a:lnTo>
                  <a:lnTo>
                    <a:pt x="3258491" y="1769987"/>
                  </a:lnTo>
                  <a:lnTo>
                    <a:pt x="3218554" y="1794776"/>
                  </a:lnTo>
                  <a:lnTo>
                    <a:pt x="3174821" y="1813259"/>
                  </a:lnTo>
                  <a:lnTo>
                    <a:pt x="3127920" y="1824810"/>
                  </a:lnTo>
                  <a:lnTo>
                    <a:pt x="3078480" y="1828800"/>
                  </a:lnTo>
                  <a:lnTo>
                    <a:pt x="304800" y="1828800"/>
                  </a:lnTo>
                  <a:lnTo>
                    <a:pt x="255359" y="1824810"/>
                  </a:lnTo>
                  <a:lnTo>
                    <a:pt x="208458" y="1813259"/>
                  </a:lnTo>
                  <a:lnTo>
                    <a:pt x="164725" y="1794776"/>
                  </a:lnTo>
                  <a:lnTo>
                    <a:pt x="124788" y="1769987"/>
                  </a:lnTo>
                  <a:lnTo>
                    <a:pt x="89273" y="1739520"/>
                  </a:lnTo>
                  <a:lnTo>
                    <a:pt x="58808" y="1704003"/>
                  </a:lnTo>
                  <a:lnTo>
                    <a:pt x="34020" y="1664064"/>
                  </a:lnTo>
                  <a:lnTo>
                    <a:pt x="15538" y="1620329"/>
                  </a:lnTo>
                  <a:lnTo>
                    <a:pt x="3989" y="1573428"/>
                  </a:lnTo>
                  <a:lnTo>
                    <a:pt x="0" y="1523987"/>
                  </a:lnTo>
                  <a:lnTo>
                    <a:pt x="0" y="304800"/>
                  </a:lnTo>
                  <a:close/>
                </a:path>
              </a:pathLst>
            </a:custGeom>
            <a:ln w="9525">
              <a:solidFill>
                <a:srgbClr val="B73D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202922" y="1851030"/>
            <a:ext cx="2705100" cy="1189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spc="50" dirty="0">
                <a:solidFill>
                  <a:srgbClr val="B73D36"/>
                </a:solidFill>
                <a:latin typeface="Calibri"/>
                <a:cs typeface="Calibri"/>
              </a:rPr>
              <a:t>Why</a:t>
            </a:r>
            <a:r>
              <a:rPr sz="1800" b="1" spc="-35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B73D36"/>
                </a:solidFill>
                <a:latin typeface="Calibri"/>
                <a:cs typeface="Calibri"/>
              </a:rPr>
              <a:t>It</a:t>
            </a:r>
            <a:r>
              <a:rPr sz="1800" b="1" spc="-25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B73D36"/>
                </a:solidFill>
                <a:latin typeface="Calibri"/>
                <a:cs typeface="Calibri"/>
              </a:rPr>
              <a:t>Matters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05"/>
              </a:spcBef>
            </a:pP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Covering</a:t>
            </a:r>
            <a:r>
              <a:rPr sz="15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5" dirty="0">
                <a:solidFill>
                  <a:srgbClr val="2D2C34"/>
                </a:solidFill>
                <a:latin typeface="Calibri"/>
                <a:cs typeface="Calibri"/>
              </a:rPr>
              <a:t>an</a:t>
            </a:r>
            <a:r>
              <a:rPr sz="1500" spc="1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ineligible</a:t>
            </a:r>
            <a:r>
              <a:rPr sz="15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dependent </a:t>
            </a:r>
            <a:r>
              <a:rPr sz="1500" spc="80" dirty="0">
                <a:solidFill>
                  <a:srgbClr val="2D2C34"/>
                </a:solidFill>
                <a:latin typeface="Calibri"/>
                <a:cs typeface="Calibri"/>
              </a:rPr>
              <a:t>can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create</a:t>
            </a:r>
            <a:r>
              <a:rPr sz="15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premium,</a:t>
            </a:r>
            <a:r>
              <a:rPr sz="15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65" dirty="0">
                <a:solidFill>
                  <a:srgbClr val="2D2C34"/>
                </a:solidFill>
                <a:latin typeface="Calibri"/>
                <a:cs typeface="Calibri"/>
              </a:rPr>
              <a:t>claim,</a:t>
            </a:r>
            <a:r>
              <a:rPr sz="1500" spc="25" dirty="0">
                <a:solidFill>
                  <a:srgbClr val="2D2C34"/>
                </a:solidFill>
                <a:latin typeface="Calibri"/>
                <a:cs typeface="Calibri"/>
              </a:rPr>
              <a:t> and </a:t>
            </a:r>
            <a:r>
              <a:rPr sz="1500" spc="60" dirty="0">
                <a:solidFill>
                  <a:srgbClr val="2D2C34"/>
                </a:solidFill>
                <a:latin typeface="Calibri"/>
                <a:cs typeface="Calibri"/>
              </a:rPr>
              <a:t>compliance</a:t>
            </a:r>
            <a:r>
              <a:rPr sz="1500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60" dirty="0">
                <a:solidFill>
                  <a:srgbClr val="2D2C34"/>
                </a:solidFill>
                <a:latin typeface="Calibri"/>
                <a:cs typeface="Calibri"/>
              </a:rPr>
              <a:t>issues.</a:t>
            </a:r>
            <a:endParaRPr sz="1500" dirty="0">
              <a:latin typeface="Calibri"/>
              <a:cs typeface="Calibri"/>
            </a:endParaRPr>
          </a:p>
        </p:txBody>
      </p:sp>
      <p:grpSp>
        <p:nvGrpSpPr>
          <p:cNvPr id="10" name="object 10" descr="þÿ"/>
          <p:cNvGrpSpPr/>
          <p:nvPr/>
        </p:nvGrpSpPr>
        <p:grpSpPr>
          <a:xfrm>
            <a:off x="7816595" y="3678948"/>
            <a:ext cx="3477895" cy="1511935"/>
            <a:chOff x="7816595" y="3678948"/>
            <a:chExt cx="3477895" cy="1511935"/>
          </a:xfrm>
        </p:grpSpPr>
        <p:pic>
          <p:nvPicPr>
            <p:cNvPr id="11" name="object 11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16595" y="3678948"/>
              <a:ext cx="3477755" cy="151179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863839" y="3703323"/>
              <a:ext cx="3383279" cy="1417320"/>
            </a:xfrm>
            <a:custGeom>
              <a:avLst/>
              <a:gdLst/>
              <a:ahLst/>
              <a:cxnLst/>
              <a:rect l="l" t="t" r="r" b="b"/>
              <a:pathLst>
                <a:path w="3383279" h="1417320">
                  <a:moveTo>
                    <a:pt x="3147060" y="0"/>
                  </a:moveTo>
                  <a:lnTo>
                    <a:pt x="236220" y="0"/>
                  </a:lnTo>
                  <a:lnTo>
                    <a:pt x="188615" y="4798"/>
                  </a:lnTo>
                  <a:lnTo>
                    <a:pt x="144275" y="18562"/>
                  </a:lnTo>
                  <a:lnTo>
                    <a:pt x="104149" y="40340"/>
                  </a:lnTo>
                  <a:lnTo>
                    <a:pt x="69189" y="69184"/>
                  </a:lnTo>
                  <a:lnTo>
                    <a:pt x="40344" y="104144"/>
                  </a:lnTo>
                  <a:lnTo>
                    <a:pt x="18564" y="144269"/>
                  </a:lnTo>
                  <a:lnTo>
                    <a:pt x="4799" y="188611"/>
                  </a:lnTo>
                  <a:lnTo>
                    <a:pt x="0" y="236219"/>
                  </a:lnTo>
                  <a:lnTo>
                    <a:pt x="0" y="1181100"/>
                  </a:lnTo>
                  <a:lnTo>
                    <a:pt x="4799" y="1228704"/>
                  </a:lnTo>
                  <a:lnTo>
                    <a:pt x="18564" y="1273044"/>
                  </a:lnTo>
                  <a:lnTo>
                    <a:pt x="40344" y="1313170"/>
                  </a:lnTo>
                  <a:lnTo>
                    <a:pt x="69189" y="1348130"/>
                  </a:lnTo>
                  <a:lnTo>
                    <a:pt x="104149" y="1376975"/>
                  </a:lnTo>
                  <a:lnTo>
                    <a:pt x="144275" y="1398755"/>
                  </a:lnTo>
                  <a:lnTo>
                    <a:pt x="188615" y="1412520"/>
                  </a:lnTo>
                  <a:lnTo>
                    <a:pt x="236220" y="1417320"/>
                  </a:lnTo>
                  <a:lnTo>
                    <a:pt x="3147060" y="1417320"/>
                  </a:lnTo>
                  <a:lnTo>
                    <a:pt x="3194664" y="1412520"/>
                  </a:lnTo>
                  <a:lnTo>
                    <a:pt x="3239004" y="1398755"/>
                  </a:lnTo>
                  <a:lnTo>
                    <a:pt x="3279130" y="1376975"/>
                  </a:lnTo>
                  <a:lnTo>
                    <a:pt x="3314090" y="1348130"/>
                  </a:lnTo>
                  <a:lnTo>
                    <a:pt x="3342935" y="1313170"/>
                  </a:lnTo>
                  <a:lnTo>
                    <a:pt x="3364715" y="1273044"/>
                  </a:lnTo>
                  <a:lnTo>
                    <a:pt x="3378480" y="1228704"/>
                  </a:lnTo>
                  <a:lnTo>
                    <a:pt x="3383279" y="1181100"/>
                  </a:lnTo>
                  <a:lnTo>
                    <a:pt x="3383279" y="236219"/>
                  </a:lnTo>
                  <a:lnTo>
                    <a:pt x="3378480" y="188611"/>
                  </a:lnTo>
                  <a:lnTo>
                    <a:pt x="3364715" y="144269"/>
                  </a:lnTo>
                  <a:lnTo>
                    <a:pt x="3342935" y="104144"/>
                  </a:lnTo>
                  <a:lnTo>
                    <a:pt x="3314090" y="69184"/>
                  </a:lnTo>
                  <a:lnTo>
                    <a:pt x="3279130" y="40340"/>
                  </a:lnTo>
                  <a:lnTo>
                    <a:pt x="3239004" y="18562"/>
                  </a:lnTo>
                  <a:lnTo>
                    <a:pt x="3194664" y="4798"/>
                  </a:lnTo>
                  <a:lnTo>
                    <a:pt x="3147060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63839" y="3703323"/>
              <a:ext cx="3383279" cy="1417320"/>
            </a:xfrm>
            <a:custGeom>
              <a:avLst/>
              <a:gdLst/>
              <a:ahLst/>
              <a:cxnLst/>
              <a:rect l="l" t="t" r="r" b="b"/>
              <a:pathLst>
                <a:path w="3383279" h="1417320">
                  <a:moveTo>
                    <a:pt x="0" y="236219"/>
                  </a:moveTo>
                  <a:lnTo>
                    <a:pt x="4799" y="188611"/>
                  </a:lnTo>
                  <a:lnTo>
                    <a:pt x="18564" y="144269"/>
                  </a:lnTo>
                  <a:lnTo>
                    <a:pt x="40344" y="104144"/>
                  </a:lnTo>
                  <a:lnTo>
                    <a:pt x="69189" y="69184"/>
                  </a:lnTo>
                  <a:lnTo>
                    <a:pt x="104149" y="40340"/>
                  </a:lnTo>
                  <a:lnTo>
                    <a:pt x="144275" y="18562"/>
                  </a:lnTo>
                  <a:lnTo>
                    <a:pt x="188615" y="4798"/>
                  </a:lnTo>
                  <a:lnTo>
                    <a:pt x="236220" y="0"/>
                  </a:lnTo>
                  <a:lnTo>
                    <a:pt x="3147060" y="0"/>
                  </a:lnTo>
                  <a:lnTo>
                    <a:pt x="3194664" y="4798"/>
                  </a:lnTo>
                  <a:lnTo>
                    <a:pt x="3239004" y="18562"/>
                  </a:lnTo>
                  <a:lnTo>
                    <a:pt x="3279130" y="40340"/>
                  </a:lnTo>
                  <a:lnTo>
                    <a:pt x="3314090" y="69184"/>
                  </a:lnTo>
                  <a:lnTo>
                    <a:pt x="3342935" y="104144"/>
                  </a:lnTo>
                  <a:lnTo>
                    <a:pt x="3364715" y="144269"/>
                  </a:lnTo>
                  <a:lnTo>
                    <a:pt x="3378480" y="188611"/>
                  </a:lnTo>
                  <a:lnTo>
                    <a:pt x="3383279" y="236219"/>
                  </a:lnTo>
                  <a:lnTo>
                    <a:pt x="3383279" y="1181100"/>
                  </a:lnTo>
                  <a:lnTo>
                    <a:pt x="3378480" y="1228704"/>
                  </a:lnTo>
                  <a:lnTo>
                    <a:pt x="3364715" y="1273044"/>
                  </a:lnTo>
                  <a:lnTo>
                    <a:pt x="3342935" y="1313170"/>
                  </a:lnTo>
                  <a:lnTo>
                    <a:pt x="3314090" y="1348130"/>
                  </a:lnTo>
                  <a:lnTo>
                    <a:pt x="3279130" y="1376975"/>
                  </a:lnTo>
                  <a:lnTo>
                    <a:pt x="3239004" y="1398755"/>
                  </a:lnTo>
                  <a:lnTo>
                    <a:pt x="3194664" y="1412520"/>
                  </a:lnTo>
                  <a:lnTo>
                    <a:pt x="3147060" y="1417320"/>
                  </a:lnTo>
                  <a:lnTo>
                    <a:pt x="236220" y="1417320"/>
                  </a:lnTo>
                  <a:lnTo>
                    <a:pt x="188615" y="1412520"/>
                  </a:lnTo>
                  <a:lnTo>
                    <a:pt x="144275" y="1398755"/>
                  </a:lnTo>
                  <a:lnTo>
                    <a:pt x="104149" y="1376975"/>
                  </a:lnTo>
                  <a:lnTo>
                    <a:pt x="69189" y="1348130"/>
                  </a:lnTo>
                  <a:lnTo>
                    <a:pt x="40344" y="1313170"/>
                  </a:lnTo>
                  <a:lnTo>
                    <a:pt x="18564" y="1273044"/>
                  </a:lnTo>
                  <a:lnTo>
                    <a:pt x="4799" y="1228704"/>
                  </a:lnTo>
                  <a:lnTo>
                    <a:pt x="0" y="1181100"/>
                  </a:lnTo>
                  <a:lnTo>
                    <a:pt x="0" y="236219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209907" y="3944708"/>
            <a:ext cx="2691130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spc="95" dirty="0">
                <a:solidFill>
                  <a:srgbClr val="2A7D52"/>
                </a:solidFill>
                <a:latin typeface="Calibri"/>
                <a:cs typeface="Calibri"/>
              </a:rPr>
              <a:t>Best</a:t>
            </a:r>
            <a:r>
              <a:rPr sz="1800" b="1" spc="-4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85" dirty="0">
                <a:solidFill>
                  <a:srgbClr val="2A7D52"/>
                </a:solidFill>
                <a:latin typeface="Calibri"/>
                <a:cs typeface="Calibri"/>
              </a:rPr>
              <a:t>Practice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Verify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eligibility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before</a:t>
            </a:r>
            <a:r>
              <a:rPr sz="14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approving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or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forwarding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transaction.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5" dirty="0"/>
              <a:t>Enrollment</a:t>
            </a:r>
            <a:r>
              <a:rPr spc="-75" dirty="0"/>
              <a:t> </a:t>
            </a:r>
            <a:r>
              <a:rPr spc="140" dirty="0"/>
              <a:t>Deadlines</a:t>
            </a:r>
            <a:r>
              <a:rPr spc="-60" dirty="0"/>
              <a:t> </a:t>
            </a:r>
            <a:r>
              <a:rPr spc="70" dirty="0"/>
              <a:t>at</a:t>
            </a:r>
            <a:r>
              <a:rPr spc="-60" dirty="0"/>
              <a:t> </a:t>
            </a:r>
            <a:r>
              <a:rPr spc="140" dirty="0"/>
              <a:t>a</a:t>
            </a:r>
            <a:r>
              <a:rPr spc="-45" dirty="0"/>
              <a:t> </a:t>
            </a:r>
            <a:r>
              <a:rPr spc="155" dirty="0"/>
              <a:t>Glance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36461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65" dirty="0">
                <a:solidFill>
                  <a:srgbClr val="69666F"/>
                </a:solidFill>
                <a:latin typeface="Calibri"/>
                <a:cs typeface="Calibri"/>
              </a:rPr>
              <a:t>Use</a:t>
            </a:r>
            <a:r>
              <a:rPr sz="1400" spc="-1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the</a:t>
            </a:r>
            <a:r>
              <a:rPr sz="1400" spc="-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right timeframe for</a:t>
            </a:r>
            <a:r>
              <a:rPr sz="1400" spc="-1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the right</a:t>
            </a:r>
            <a:r>
              <a:rPr sz="1400" spc="-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69666F"/>
                </a:solidFill>
                <a:latin typeface="Calibri"/>
                <a:cs typeface="Calibri"/>
              </a:rPr>
              <a:t>transaction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638556" y="1392948"/>
            <a:ext cx="3569335" cy="2060575"/>
            <a:chOff x="638556" y="1392948"/>
            <a:chExt cx="3569335" cy="2060575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8556" y="1392948"/>
              <a:ext cx="3569195" cy="206043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85800" y="1417313"/>
              <a:ext cx="3474720" cy="1965960"/>
            </a:xfrm>
            <a:custGeom>
              <a:avLst/>
              <a:gdLst/>
              <a:ahLst/>
              <a:cxnLst/>
              <a:rect l="l" t="t" r="r" b="b"/>
              <a:pathLst>
                <a:path w="3474720" h="1965960">
                  <a:moveTo>
                    <a:pt x="3147047" y="0"/>
                  </a:moveTo>
                  <a:lnTo>
                    <a:pt x="327672" y="0"/>
                  </a:lnTo>
                  <a:lnTo>
                    <a:pt x="279250" y="3552"/>
                  </a:lnTo>
                  <a:lnTo>
                    <a:pt x="233034" y="13873"/>
                  </a:lnTo>
                  <a:lnTo>
                    <a:pt x="189531" y="30455"/>
                  </a:lnTo>
                  <a:lnTo>
                    <a:pt x="149248" y="52791"/>
                  </a:lnTo>
                  <a:lnTo>
                    <a:pt x="112692" y="80374"/>
                  </a:lnTo>
                  <a:lnTo>
                    <a:pt x="80370" y="112697"/>
                  </a:lnTo>
                  <a:lnTo>
                    <a:pt x="52788" y="149254"/>
                  </a:lnTo>
                  <a:lnTo>
                    <a:pt x="30453" y="189536"/>
                  </a:lnTo>
                  <a:lnTo>
                    <a:pt x="13872" y="233038"/>
                  </a:lnTo>
                  <a:lnTo>
                    <a:pt x="3552" y="279253"/>
                  </a:lnTo>
                  <a:lnTo>
                    <a:pt x="0" y="327672"/>
                  </a:lnTo>
                  <a:lnTo>
                    <a:pt x="0" y="1638300"/>
                  </a:lnTo>
                  <a:lnTo>
                    <a:pt x="3552" y="1686719"/>
                  </a:lnTo>
                  <a:lnTo>
                    <a:pt x="13872" y="1732932"/>
                  </a:lnTo>
                  <a:lnTo>
                    <a:pt x="30453" y="1776433"/>
                  </a:lnTo>
                  <a:lnTo>
                    <a:pt x="52788" y="1816714"/>
                  </a:lnTo>
                  <a:lnTo>
                    <a:pt x="80370" y="1853269"/>
                  </a:lnTo>
                  <a:lnTo>
                    <a:pt x="112692" y="1885590"/>
                  </a:lnTo>
                  <a:lnTo>
                    <a:pt x="149248" y="1913172"/>
                  </a:lnTo>
                  <a:lnTo>
                    <a:pt x="189531" y="1935506"/>
                  </a:lnTo>
                  <a:lnTo>
                    <a:pt x="233034" y="1952087"/>
                  </a:lnTo>
                  <a:lnTo>
                    <a:pt x="279250" y="1962407"/>
                  </a:lnTo>
                  <a:lnTo>
                    <a:pt x="327672" y="1965959"/>
                  </a:lnTo>
                  <a:lnTo>
                    <a:pt x="3147047" y="1965959"/>
                  </a:lnTo>
                  <a:lnTo>
                    <a:pt x="3195469" y="1962407"/>
                  </a:lnTo>
                  <a:lnTo>
                    <a:pt x="3241685" y="1952087"/>
                  </a:lnTo>
                  <a:lnTo>
                    <a:pt x="3285188" y="1935506"/>
                  </a:lnTo>
                  <a:lnTo>
                    <a:pt x="3325471" y="1913172"/>
                  </a:lnTo>
                  <a:lnTo>
                    <a:pt x="3362027" y="1885590"/>
                  </a:lnTo>
                  <a:lnTo>
                    <a:pt x="3394349" y="1853269"/>
                  </a:lnTo>
                  <a:lnTo>
                    <a:pt x="3421931" y="1816714"/>
                  </a:lnTo>
                  <a:lnTo>
                    <a:pt x="3444266" y="1776433"/>
                  </a:lnTo>
                  <a:lnTo>
                    <a:pt x="3460847" y="1732932"/>
                  </a:lnTo>
                  <a:lnTo>
                    <a:pt x="3471167" y="1686719"/>
                  </a:lnTo>
                  <a:lnTo>
                    <a:pt x="3474720" y="1638300"/>
                  </a:lnTo>
                  <a:lnTo>
                    <a:pt x="3474720" y="327672"/>
                  </a:lnTo>
                  <a:lnTo>
                    <a:pt x="3471167" y="279253"/>
                  </a:lnTo>
                  <a:lnTo>
                    <a:pt x="3460847" y="233038"/>
                  </a:lnTo>
                  <a:lnTo>
                    <a:pt x="3444266" y="189536"/>
                  </a:lnTo>
                  <a:lnTo>
                    <a:pt x="3421931" y="149254"/>
                  </a:lnTo>
                  <a:lnTo>
                    <a:pt x="3394349" y="112697"/>
                  </a:lnTo>
                  <a:lnTo>
                    <a:pt x="3362027" y="80374"/>
                  </a:lnTo>
                  <a:lnTo>
                    <a:pt x="3325471" y="52791"/>
                  </a:lnTo>
                  <a:lnTo>
                    <a:pt x="3285188" y="30455"/>
                  </a:lnTo>
                  <a:lnTo>
                    <a:pt x="3241685" y="13873"/>
                  </a:lnTo>
                  <a:lnTo>
                    <a:pt x="3195469" y="3552"/>
                  </a:lnTo>
                  <a:lnTo>
                    <a:pt x="3147047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5800" y="1417313"/>
              <a:ext cx="3474720" cy="1965960"/>
            </a:xfrm>
            <a:custGeom>
              <a:avLst/>
              <a:gdLst/>
              <a:ahLst/>
              <a:cxnLst/>
              <a:rect l="l" t="t" r="r" b="b"/>
              <a:pathLst>
                <a:path w="3474720" h="1965960">
                  <a:moveTo>
                    <a:pt x="0" y="327672"/>
                  </a:moveTo>
                  <a:lnTo>
                    <a:pt x="3552" y="279253"/>
                  </a:lnTo>
                  <a:lnTo>
                    <a:pt x="13872" y="233038"/>
                  </a:lnTo>
                  <a:lnTo>
                    <a:pt x="30453" y="189536"/>
                  </a:lnTo>
                  <a:lnTo>
                    <a:pt x="52788" y="149254"/>
                  </a:lnTo>
                  <a:lnTo>
                    <a:pt x="80370" y="112697"/>
                  </a:lnTo>
                  <a:lnTo>
                    <a:pt x="112692" y="80374"/>
                  </a:lnTo>
                  <a:lnTo>
                    <a:pt x="149248" y="52791"/>
                  </a:lnTo>
                  <a:lnTo>
                    <a:pt x="189531" y="30455"/>
                  </a:lnTo>
                  <a:lnTo>
                    <a:pt x="233034" y="13873"/>
                  </a:lnTo>
                  <a:lnTo>
                    <a:pt x="279250" y="3552"/>
                  </a:lnTo>
                  <a:lnTo>
                    <a:pt x="327672" y="0"/>
                  </a:lnTo>
                  <a:lnTo>
                    <a:pt x="3147047" y="0"/>
                  </a:lnTo>
                  <a:lnTo>
                    <a:pt x="3195469" y="3552"/>
                  </a:lnTo>
                  <a:lnTo>
                    <a:pt x="3241685" y="13873"/>
                  </a:lnTo>
                  <a:lnTo>
                    <a:pt x="3285188" y="30455"/>
                  </a:lnTo>
                  <a:lnTo>
                    <a:pt x="3325471" y="52791"/>
                  </a:lnTo>
                  <a:lnTo>
                    <a:pt x="3362027" y="80374"/>
                  </a:lnTo>
                  <a:lnTo>
                    <a:pt x="3394349" y="112697"/>
                  </a:lnTo>
                  <a:lnTo>
                    <a:pt x="3421931" y="149254"/>
                  </a:lnTo>
                  <a:lnTo>
                    <a:pt x="3444266" y="189536"/>
                  </a:lnTo>
                  <a:lnTo>
                    <a:pt x="3460847" y="233038"/>
                  </a:lnTo>
                  <a:lnTo>
                    <a:pt x="3471167" y="279253"/>
                  </a:lnTo>
                  <a:lnTo>
                    <a:pt x="3474720" y="327672"/>
                  </a:lnTo>
                  <a:lnTo>
                    <a:pt x="3474720" y="1638300"/>
                  </a:lnTo>
                  <a:lnTo>
                    <a:pt x="3471167" y="1686719"/>
                  </a:lnTo>
                  <a:lnTo>
                    <a:pt x="3460847" y="1732932"/>
                  </a:lnTo>
                  <a:lnTo>
                    <a:pt x="3444266" y="1776433"/>
                  </a:lnTo>
                  <a:lnTo>
                    <a:pt x="3421931" y="1816714"/>
                  </a:lnTo>
                  <a:lnTo>
                    <a:pt x="3394349" y="1853269"/>
                  </a:lnTo>
                  <a:lnTo>
                    <a:pt x="3362027" y="1885590"/>
                  </a:lnTo>
                  <a:lnTo>
                    <a:pt x="3325471" y="1913172"/>
                  </a:lnTo>
                  <a:lnTo>
                    <a:pt x="3285188" y="1935506"/>
                  </a:lnTo>
                  <a:lnTo>
                    <a:pt x="3241685" y="1952087"/>
                  </a:lnTo>
                  <a:lnTo>
                    <a:pt x="3195469" y="1962407"/>
                  </a:lnTo>
                  <a:lnTo>
                    <a:pt x="3147047" y="1965959"/>
                  </a:lnTo>
                  <a:lnTo>
                    <a:pt x="327672" y="1965959"/>
                  </a:lnTo>
                  <a:lnTo>
                    <a:pt x="279250" y="1962407"/>
                  </a:lnTo>
                  <a:lnTo>
                    <a:pt x="233034" y="1952087"/>
                  </a:lnTo>
                  <a:lnTo>
                    <a:pt x="189531" y="1935506"/>
                  </a:lnTo>
                  <a:lnTo>
                    <a:pt x="149248" y="1913172"/>
                  </a:lnTo>
                  <a:lnTo>
                    <a:pt x="112692" y="1885590"/>
                  </a:lnTo>
                  <a:lnTo>
                    <a:pt x="80370" y="1853269"/>
                  </a:lnTo>
                  <a:lnTo>
                    <a:pt x="52788" y="1816714"/>
                  </a:lnTo>
                  <a:lnTo>
                    <a:pt x="30453" y="1776433"/>
                  </a:lnTo>
                  <a:lnTo>
                    <a:pt x="13872" y="1732932"/>
                  </a:lnTo>
                  <a:lnTo>
                    <a:pt x="3552" y="1686719"/>
                  </a:lnTo>
                  <a:lnTo>
                    <a:pt x="0" y="1638300"/>
                  </a:lnTo>
                  <a:lnTo>
                    <a:pt x="0" y="327672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20572" y="1642364"/>
            <a:ext cx="2769870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0" dirty="0">
                <a:solidFill>
                  <a:srgbClr val="4D367C"/>
                </a:solidFill>
                <a:latin typeface="Calibri"/>
                <a:cs typeface="Calibri"/>
              </a:rPr>
              <a:t>New</a:t>
            </a:r>
            <a:r>
              <a:rPr sz="1800" b="1" spc="-3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4D367C"/>
                </a:solidFill>
                <a:latin typeface="Calibri"/>
                <a:cs typeface="Calibri"/>
              </a:rPr>
              <a:t>Hire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Apply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within</a:t>
            </a:r>
            <a:r>
              <a:rPr sz="14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31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days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date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14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hire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2D2C34"/>
                </a:solidFill>
                <a:latin typeface="Calibri"/>
                <a:cs typeface="Calibri"/>
              </a:rPr>
              <a:t>/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first</a:t>
            </a:r>
            <a:r>
              <a:rPr sz="14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day</a:t>
            </a:r>
            <a:r>
              <a:rPr sz="14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2C34"/>
                </a:solidFill>
                <a:latin typeface="Calibri"/>
                <a:cs typeface="Calibri"/>
              </a:rPr>
              <a:t>work.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9" name="object 9" descr="þÿ"/>
          <p:cNvGrpSpPr/>
          <p:nvPr/>
        </p:nvGrpSpPr>
        <p:grpSpPr>
          <a:xfrm>
            <a:off x="4314444" y="1392948"/>
            <a:ext cx="3569335" cy="2060575"/>
            <a:chOff x="4314444" y="1392948"/>
            <a:chExt cx="3569335" cy="2060575"/>
          </a:xfrm>
        </p:grpSpPr>
        <p:pic>
          <p:nvPicPr>
            <p:cNvPr id="10" name="object 1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14444" y="1392948"/>
              <a:ext cx="3569194" cy="206043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361688" y="1417313"/>
              <a:ext cx="3474720" cy="1965960"/>
            </a:xfrm>
            <a:custGeom>
              <a:avLst/>
              <a:gdLst/>
              <a:ahLst/>
              <a:cxnLst/>
              <a:rect l="l" t="t" r="r" b="b"/>
              <a:pathLst>
                <a:path w="3474720" h="1965960">
                  <a:moveTo>
                    <a:pt x="3147047" y="0"/>
                  </a:moveTo>
                  <a:lnTo>
                    <a:pt x="327672" y="0"/>
                  </a:lnTo>
                  <a:lnTo>
                    <a:pt x="279250" y="3552"/>
                  </a:lnTo>
                  <a:lnTo>
                    <a:pt x="233034" y="13873"/>
                  </a:lnTo>
                  <a:lnTo>
                    <a:pt x="189531" y="30455"/>
                  </a:lnTo>
                  <a:lnTo>
                    <a:pt x="149248" y="52791"/>
                  </a:lnTo>
                  <a:lnTo>
                    <a:pt x="112692" y="80374"/>
                  </a:lnTo>
                  <a:lnTo>
                    <a:pt x="80370" y="112697"/>
                  </a:lnTo>
                  <a:lnTo>
                    <a:pt x="52788" y="149254"/>
                  </a:lnTo>
                  <a:lnTo>
                    <a:pt x="30453" y="189536"/>
                  </a:lnTo>
                  <a:lnTo>
                    <a:pt x="13872" y="233038"/>
                  </a:lnTo>
                  <a:lnTo>
                    <a:pt x="3552" y="279253"/>
                  </a:lnTo>
                  <a:lnTo>
                    <a:pt x="0" y="327672"/>
                  </a:lnTo>
                  <a:lnTo>
                    <a:pt x="0" y="1638300"/>
                  </a:lnTo>
                  <a:lnTo>
                    <a:pt x="3552" y="1686719"/>
                  </a:lnTo>
                  <a:lnTo>
                    <a:pt x="13872" y="1732932"/>
                  </a:lnTo>
                  <a:lnTo>
                    <a:pt x="30453" y="1776433"/>
                  </a:lnTo>
                  <a:lnTo>
                    <a:pt x="52788" y="1816714"/>
                  </a:lnTo>
                  <a:lnTo>
                    <a:pt x="80370" y="1853269"/>
                  </a:lnTo>
                  <a:lnTo>
                    <a:pt x="112692" y="1885590"/>
                  </a:lnTo>
                  <a:lnTo>
                    <a:pt x="149248" y="1913172"/>
                  </a:lnTo>
                  <a:lnTo>
                    <a:pt x="189531" y="1935506"/>
                  </a:lnTo>
                  <a:lnTo>
                    <a:pt x="233034" y="1952087"/>
                  </a:lnTo>
                  <a:lnTo>
                    <a:pt x="279250" y="1962407"/>
                  </a:lnTo>
                  <a:lnTo>
                    <a:pt x="327672" y="1965959"/>
                  </a:lnTo>
                  <a:lnTo>
                    <a:pt x="3147047" y="1965959"/>
                  </a:lnTo>
                  <a:lnTo>
                    <a:pt x="3195469" y="1962407"/>
                  </a:lnTo>
                  <a:lnTo>
                    <a:pt x="3241685" y="1952087"/>
                  </a:lnTo>
                  <a:lnTo>
                    <a:pt x="3285188" y="1935506"/>
                  </a:lnTo>
                  <a:lnTo>
                    <a:pt x="3325471" y="1913172"/>
                  </a:lnTo>
                  <a:lnTo>
                    <a:pt x="3362027" y="1885590"/>
                  </a:lnTo>
                  <a:lnTo>
                    <a:pt x="3394349" y="1853269"/>
                  </a:lnTo>
                  <a:lnTo>
                    <a:pt x="3421931" y="1816714"/>
                  </a:lnTo>
                  <a:lnTo>
                    <a:pt x="3444266" y="1776433"/>
                  </a:lnTo>
                  <a:lnTo>
                    <a:pt x="3460847" y="1732932"/>
                  </a:lnTo>
                  <a:lnTo>
                    <a:pt x="3471167" y="1686719"/>
                  </a:lnTo>
                  <a:lnTo>
                    <a:pt x="3474720" y="1638300"/>
                  </a:lnTo>
                  <a:lnTo>
                    <a:pt x="3474720" y="327672"/>
                  </a:lnTo>
                  <a:lnTo>
                    <a:pt x="3471167" y="279253"/>
                  </a:lnTo>
                  <a:lnTo>
                    <a:pt x="3460847" y="233038"/>
                  </a:lnTo>
                  <a:lnTo>
                    <a:pt x="3444266" y="189536"/>
                  </a:lnTo>
                  <a:lnTo>
                    <a:pt x="3421931" y="149254"/>
                  </a:lnTo>
                  <a:lnTo>
                    <a:pt x="3394349" y="112697"/>
                  </a:lnTo>
                  <a:lnTo>
                    <a:pt x="3362027" y="80374"/>
                  </a:lnTo>
                  <a:lnTo>
                    <a:pt x="3325471" y="52791"/>
                  </a:lnTo>
                  <a:lnTo>
                    <a:pt x="3285188" y="30455"/>
                  </a:lnTo>
                  <a:lnTo>
                    <a:pt x="3241685" y="13873"/>
                  </a:lnTo>
                  <a:lnTo>
                    <a:pt x="3195469" y="3552"/>
                  </a:lnTo>
                  <a:lnTo>
                    <a:pt x="3147047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61688" y="1417313"/>
              <a:ext cx="3474720" cy="1965960"/>
            </a:xfrm>
            <a:custGeom>
              <a:avLst/>
              <a:gdLst/>
              <a:ahLst/>
              <a:cxnLst/>
              <a:rect l="l" t="t" r="r" b="b"/>
              <a:pathLst>
                <a:path w="3474720" h="1965960">
                  <a:moveTo>
                    <a:pt x="0" y="327672"/>
                  </a:moveTo>
                  <a:lnTo>
                    <a:pt x="3552" y="279253"/>
                  </a:lnTo>
                  <a:lnTo>
                    <a:pt x="13872" y="233038"/>
                  </a:lnTo>
                  <a:lnTo>
                    <a:pt x="30453" y="189536"/>
                  </a:lnTo>
                  <a:lnTo>
                    <a:pt x="52788" y="149254"/>
                  </a:lnTo>
                  <a:lnTo>
                    <a:pt x="80370" y="112697"/>
                  </a:lnTo>
                  <a:lnTo>
                    <a:pt x="112692" y="80374"/>
                  </a:lnTo>
                  <a:lnTo>
                    <a:pt x="149248" y="52791"/>
                  </a:lnTo>
                  <a:lnTo>
                    <a:pt x="189531" y="30455"/>
                  </a:lnTo>
                  <a:lnTo>
                    <a:pt x="233034" y="13873"/>
                  </a:lnTo>
                  <a:lnTo>
                    <a:pt x="279250" y="3552"/>
                  </a:lnTo>
                  <a:lnTo>
                    <a:pt x="327672" y="0"/>
                  </a:lnTo>
                  <a:lnTo>
                    <a:pt x="3147047" y="0"/>
                  </a:lnTo>
                  <a:lnTo>
                    <a:pt x="3195469" y="3552"/>
                  </a:lnTo>
                  <a:lnTo>
                    <a:pt x="3241685" y="13873"/>
                  </a:lnTo>
                  <a:lnTo>
                    <a:pt x="3285188" y="30455"/>
                  </a:lnTo>
                  <a:lnTo>
                    <a:pt x="3325471" y="52791"/>
                  </a:lnTo>
                  <a:lnTo>
                    <a:pt x="3362027" y="80374"/>
                  </a:lnTo>
                  <a:lnTo>
                    <a:pt x="3394349" y="112697"/>
                  </a:lnTo>
                  <a:lnTo>
                    <a:pt x="3421931" y="149254"/>
                  </a:lnTo>
                  <a:lnTo>
                    <a:pt x="3444266" y="189536"/>
                  </a:lnTo>
                  <a:lnTo>
                    <a:pt x="3460847" y="233038"/>
                  </a:lnTo>
                  <a:lnTo>
                    <a:pt x="3471167" y="279253"/>
                  </a:lnTo>
                  <a:lnTo>
                    <a:pt x="3474720" y="327672"/>
                  </a:lnTo>
                  <a:lnTo>
                    <a:pt x="3474720" y="1638300"/>
                  </a:lnTo>
                  <a:lnTo>
                    <a:pt x="3471167" y="1686719"/>
                  </a:lnTo>
                  <a:lnTo>
                    <a:pt x="3460847" y="1732932"/>
                  </a:lnTo>
                  <a:lnTo>
                    <a:pt x="3444266" y="1776433"/>
                  </a:lnTo>
                  <a:lnTo>
                    <a:pt x="3421931" y="1816714"/>
                  </a:lnTo>
                  <a:lnTo>
                    <a:pt x="3394349" y="1853269"/>
                  </a:lnTo>
                  <a:lnTo>
                    <a:pt x="3362027" y="1885590"/>
                  </a:lnTo>
                  <a:lnTo>
                    <a:pt x="3325471" y="1913172"/>
                  </a:lnTo>
                  <a:lnTo>
                    <a:pt x="3285188" y="1935506"/>
                  </a:lnTo>
                  <a:lnTo>
                    <a:pt x="3241685" y="1952087"/>
                  </a:lnTo>
                  <a:lnTo>
                    <a:pt x="3195469" y="1962407"/>
                  </a:lnTo>
                  <a:lnTo>
                    <a:pt x="3147047" y="1965959"/>
                  </a:lnTo>
                  <a:lnTo>
                    <a:pt x="327672" y="1965959"/>
                  </a:lnTo>
                  <a:lnTo>
                    <a:pt x="279250" y="1962407"/>
                  </a:lnTo>
                  <a:lnTo>
                    <a:pt x="233034" y="1952087"/>
                  </a:lnTo>
                  <a:lnTo>
                    <a:pt x="189531" y="1935506"/>
                  </a:lnTo>
                  <a:lnTo>
                    <a:pt x="149248" y="1913172"/>
                  </a:lnTo>
                  <a:lnTo>
                    <a:pt x="112692" y="1885590"/>
                  </a:lnTo>
                  <a:lnTo>
                    <a:pt x="80370" y="1853269"/>
                  </a:lnTo>
                  <a:lnTo>
                    <a:pt x="52788" y="1816714"/>
                  </a:lnTo>
                  <a:lnTo>
                    <a:pt x="30453" y="1776433"/>
                  </a:lnTo>
                  <a:lnTo>
                    <a:pt x="13872" y="1732932"/>
                  </a:lnTo>
                  <a:lnTo>
                    <a:pt x="3552" y="1686719"/>
                  </a:lnTo>
                  <a:lnTo>
                    <a:pt x="0" y="1638300"/>
                  </a:lnTo>
                  <a:lnTo>
                    <a:pt x="0" y="327672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696459" y="1642364"/>
            <a:ext cx="2797175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0" dirty="0">
                <a:solidFill>
                  <a:srgbClr val="C5467D"/>
                </a:solidFill>
                <a:latin typeface="Calibri"/>
                <a:cs typeface="Calibri"/>
              </a:rPr>
              <a:t>Qualifying</a:t>
            </a:r>
            <a:r>
              <a:rPr sz="1800" b="1" spc="5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60" dirty="0">
                <a:solidFill>
                  <a:srgbClr val="C5467D"/>
                </a:solidFill>
                <a:latin typeface="Calibri"/>
                <a:cs typeface="Calibri"/>
              </a:rPr>
              <a:t>Event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qualifying</a:t>
            </a:r>
            <a:r>
              <a:rPr sz="1400" spc="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event</a:t>
            </a:r>
            <a:r>
              <a:rPr sz="14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must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be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reported</a:t>
            </a:r>
            <a:r>
              <a:rPr sz="1400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within</a:t>
            </a:r>
            <a:r>
              <a:rPr sz="14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31</a:t>
            </a:r>
            <a:r>
              <a:rPr sz="14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days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event.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4" name="object 14" descr="þÿ"/>
          <p:cNvGrpSpPr/>
          <p:nvPr/>
        </p:nvGrpSpPr>
        <p:grpSpPr>
          <a:xfrm>
            <a:off x="7990332" y="1392948"/>
            <a:ext cx="3569335" cy="2060575"/>
            <a:chOff x="7990332" y="1392948"/>
            <a:chExt cx="3569335" cy="2060575"/>
          </a:xfrm>
        </p:grpSpPr>
        <p:pic>
          <p:nvPicPr>
            <p:cNvPr id="15" name="object 1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90332" y="1392948"/>
              <a:ext cx="3569194" cy="206043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037574" y="1417313"/>
              <a:ext cx="3474720" cy="1965960"/>
            </a:xfrm>
            <a:custGeom>
              <a:avLst/>
              <a:gdLst/>
              <a:ahLst/>
              <a:cxnLst/>
              <a:rect l="l" t="t" r="r" b="b"/>
              <a:pathLst>
                <a:path w="3474720" h="1965960">
                  <a:moveTo>
                    <a:pt x="3147047" y="0"/>
                  </a:moveTo>
                  <a:lnTo>
                    <a:pt x="327660" y="0"/>
                  </a:lnTo>
                  <a:lnTo>
                    <a:pt x="279240" y="3552"/>
                  </a:lnTo>
                  <a:lnTo>
                    <a:pt x="233027" y="13873"/>
                  </a:lnTo>
                  <a:lnTo>
                    <a:pt x="189526" y="30455"/>
                  </a:lnTo>
                  <a:lnTo>
                    <a:pt x="149245" y="52791"/>
                  </a:lnTo>
                  <a:lnTo>
                    <a:pt x="112690" y="80374"/>
                  </a:lnTo>
                  <a:lnTo>
                    <a:pt x="80369" y="112697"/>
                  </a:lnTo>
                  <a:lnTo>
                    <a:pt x="52787" y="149254"/>
                  </a:lnTo>
                  <a:lnTo>
                    <a:pt x="30453" y="189536"/>
                  </a:lnTo>
                  <a:lnTo>
                    <a:pt x="13872" y="233038"/>
                  </a:lnTo>
                  <a:lnTo>
                    <a:pt x="3552" y="279253"/>
                  </a:lnTo>
                  <a:lnTo>
                    <a:pt x="0" y="327672"/>
                  </a:lnTo>
                  <a:lnTo>
                    <a:pt x="0" y="1638300"/>
                  </a:lnTo>
                  <a:lnTo>
                    <a:pt x="3552" y="1686719"/>
                  </a:lnTo>
                  <a:lnTo>
                    <a:pt x="13872" y="1732932"/>
                  </a:lnTo>
                  <a:lnTo>
                    <a:pt x="30453" y="1776433"/>
                  </a:lnTo>
                  <a:lnTo>
                    <a:pt x="52787" y="1816714"/>
                  </a:lnTo>
                  <a:lnTo>
                    <a:pt x="80369" y="1853269"/>
                  </a:lnTo>
                  <a:lnTo>
                    <a:pt x="112690" y="1885590"/>
                  </a:lnTo>
                  <a:lnTo>
                    <a:pt x="149245" y="1913172"/>
                  </a:lnTo>
                  <a:lnTo>
                    <a:pt x="189526" y="1935506"/>
                  </a:lnTo>
                  <a:lnTo>
                    <a:pt x="233027" y="1952087"/>
                  </a:lnTo>
                  <a:lnTo>
                    <a:pt x="279240" y="1962407"/>
                  </a:lnTo>
                  <a:lnTo>
                    <a:pt x="327660" y="1965959"/>
                  </a:lnTo>
                  <a:lnTo>
                    <a:pt x="3147047" y="1965959"/>
                  </a:lnTo>
                  <a:lnTo>
                    <a:pt x="3195469" y="1962407"/>
                  </a:lnTo>
                  <a:lnTo>
                    <a:pt x="3241685" y="1952087"/>
                  </a:lnTo>
                  <a:lnTo>
                    <a:pt x="3285188" y="1935506"/>
                  </a:lnTo>
                  <a:lnTo>
                    <a:pt x="3325471" y="1913172"/>
                  </a:lnTo>
                  <a:lnTo>
                    <a:pt x="3362027" y="1885590"/>
                  </a:lnTo>
                  <a:lnTo>
                    <a:pt x="3394349" y="1853269"/>
                  </a:lnTo>
                  <a:lnTo>
                    <a:pt x="3421931" y="1816714"/>
                  </a:lnTo>
                  <a:lnTo>
                    <a:pt x="3444266" y="1776433"/>
                  </a:lnTo>
                  <a:lnTo>
                    <a:pt x="3460847" y="1732932"/>
                  </a:lnTo>
                  <a:lnTo>
                    <a:pt x="3471167" y="1686719"/>
                  </a:lnTo>
                  <a:lnTo>
                    <a:pt x="3474720" y="1638300"/>
                  </a:lnTo>
                  <a:lnTo>
                    <a:pt x="3474720" y="327672"/>
                  </a:lnTo>
                  <a:lnTo>
                    <a:pt x="3471167" y="279253"/>
                  </a:lnTo>
                  <a:lnTo>
                    <a:pt x="3460847" y="233038"/>
                  </a:lnTo>
                  <a:lnTo>
                    <a:pt x="3444266" y="189536"/>
                  </a:lnTo>
                  <a:lnTo>
                    <a:pt x="3421931" y="149254"/>
                  </a:lnTo>
                  <a:lnTo>
                    <a:pt x="3394349" y="112697"/>
                  </a:lnTo>
                  <a:lnTo>
                    <a:pt x="3362027" y="80374"/>
                  </a:lnTo>
                  <a:lnTo>
                    <a:pt x="3325471" y="52791"/>
                  </a:lnTo>
                  <a:lnTo>
                    <a:pt x="3285188" y="30455"/>
                  </a:lnTo>
                  <a:lnTo>
                    <a:pt x="3241685" y="13873"/>
                  </a:lnTo>
                  <a:lnTo>
                    <a:pt x="3195469" y="3552"/>
                  </a:lnTo>
                  <a:lnTo>
                    <a:pt x="3147047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037574" y="1417313"/>
              <a:ext cx="3474720" cy="1965960"/>
            </a:xfrm>
            <a:custGeom>
              <a:avLst/>
              <a:gdLst/>
              <a:ahLst/>
              <a:cxnLst/>
              <a:rect l="l" t="t" r="r" b="b"/>
              <a:pathLst>
                <a:path w="3474720" h="1965960">
                  <a:moveTo>
                    <a:pt x="0" y="327672"/>
                  </a:moveTo>
                  <a:lnTo>
                    <a:pt x="3552" y="279253"/>
                  </a:lnTo>
                  <a:lnTo>
                    <a:pt x="13872" y="233038"/>
                  </a:lnTo>
                  <a:lnTo>
                    <a:pt x="30453" y="189536"/>
                  </a:lnTo>
                  <a:lnTo>
                    <a:pt x="52787" y="149254"/>
                  </a:lnTo>
                  <a:lnTo>
                    <a:pt x="80369" y="112697"/>
                  </a:lnTo>
                  <a:lnTo>
                    <a:pt x="112690" y="80374"/>
                  </a:lnTo>
                  <a:lnTo>
                    <a:pt x="149245" y="52791"/>
                  </a:lnTo>
                  <a:lnTo>
                    <a:pt x="189526" y="30455"/>
                  </a:lnTo>
                  <a:lnTo>
                    <a:pt x="233027" y="13873"/>
                  </a:lnTo>
                  <a:lnTo>
                    <a:pt x="279240" y="3552"/>
                  </a:lnTo>
                  <a:lnTo>
                    <a:pt x="327660" y="0"/>
                  </a:lnTo>
                  <a:lnTo>
                    <a:pt x="3147047" y="0"/>
                  </a:lnTo>
                  <a:lnTo>
                    <a:pt x="3195469" y="3552"/>
                  </a:lnTo>
                  <a:lnTo>
                    <a:pt x="3241685" y="13873"/>
                  </a:lnTo>
                  <a:lnTo>
                    <a:pt x="3285188" y="30455"/>
                  </a:lnTo>
                  <a:lnTo>
                    <a:pt x="3325471" y="52791"/>
                  </a:lnTo>
                  <a:lnTo>
                    <a:pt x="3362027" y="80374"/>
                  </a:lnTo>
                  <a:lnTo>
                    <a:pt x="3394349" y="112697"/>
                  </a:lnTo>
                  <a:lnTo>
                    <a:pt x="3421931" y="149254"/>
                  </a:lnTo>
                  <a:lnTo>
                    <a:pt x="3444266" y="189536"/>
                  </a:lnTo>
                  <a:lnTo>
                    <a:pt x="3460847" y="233038"/>
                  </a:lnTo>
                  <a:lnTo>
                    <a:pt x="3471167" y="279253"/>
                  </a:lnTo>
                  <a:lnTo>
                    <a:pt x="3474720" y="327672"/>
                  </a:lnTo>
                  <a:lnTo>
                    <a:pt x="3474720" y="1638300"/>
                  </a:lnTo>
                  <a:lnTo>
                    <a:pt x="3471167" y="1686719"/>
                  </a:lnTo>
                  <a:lnTo>
                    <a:pt x="3460847" y="1732932"/>
                  </a:lnTo>
                  <a:lnTo>
                    <a:pt x="3444266" y="1776433"/>
                  </a:lnTo>
                  <a:lnTo>
                    <a:pt x="3421931" y="1816714"/>
                  </a:lnTo>
                  <a:lnTo>
                    <a:pt x="3394349" y="1853269"/>
                  </a:lnTo>
                  <a:lnTo>
                    <a:pt x="3362027" y="1885590"/>
                  </a:lnTo>
                  <a:lnTo>
                    <a:pt x="3325471" y="1913172"/>
                  </a:lnTo>
                  <a:lnTo>
                    <a:pt x="3285188" y="1935506"/>
                  </a:lnTo>
                  <a:lnTo>
                    <a:pt x="3241685" y="1952087"/>
                  </a:lnTo>
                  <a:lnTo>
                    <a:pt x="3195469" y="1962407"/>
                  </a:lnTo>
                  <a:lnTo>
                    <a:pt x="3147047" y="1965959"/>
                  </a:lnTo>
                  <a:lnTo>
                    <a:pt x="327660" y="1965959"/>
                  </a:lnTo>
                  <a:lnTo>
                    <a:pt x="279240" y="1962407"/>
                  </a:lnTo>
                  <a:lnTo>
                    <a:pt x="233027" y="1952087"/>
                  </a:lnTo>
                  <a:lnTo>
                    <a:pt x="189526" y="1935506"/>
                  </a:lnTo>
                  <a:lnTo>
                    <a:pt x="149245" y="1913172"/>
                  </a:lnTo>
                  <a:lnTo>
                    <a:pt x="112690" y="1885590"/>
                  </a:lnTo>
                  <a:lnTo>
                    <a:pt x="80369" y="1853269"/>
                  </a:lnTo>
                  <a:lnTo>
                    <a:pt x="52787" y="1816714"/>
                  </a:lnTo>
                  <a:lnTo>
                    <a:pt x="30453" y="1776433"/>
                  </a:lnTo>
                  <a:lnTo>
                    <a:pt x="13872" y="1732932"/>
                  </a:lnTo>
                  <a:lnTo>
                    <a:pt x="3552" y="1686719"/>
                  </a:lnTo>
                  <a:lnTo>
                    <a:pt x="0" y="1638300"/>
                  </a:lnTo>
                  <a:lnTo>
                    <a:pt x="0" y="327672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372347" y="1642364"/>
            <a:ext cx="2606040" cy="1360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90" dirty="0">
                <a:solidFill>
                  <a:srgbClr val="2A7D52"/>
                </a:solidFill>
                <a:latin typeface="Calibri"/>
                <a:cs typeface="Calibri"/>
              </a:rPr>
              <a:t>Open</a:t>
            </a:r>
            <a:r>
              <a:rPr sz="1800" b="1" spc="-55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-95" dirty="0">
                <a:solidFill>
                  <a:srgbClr val="2A7D52"/>
                </a:solidFill>
                <a:latin typeface="Calibri"/>
                <a:cs typeface="Calibri"/>
              </a:rPr>
              <a:t>/</a:t>
            </a:r>
            <a:r>
              <a:rPr sz="1800" b="1" spc="-45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80" dirty="0">
                <a:solidFill>
                  <a:srgbClr val="2A7D52"/>
                </a:solidFill>
                <a:latin typeface="Calibri"/>
                <a:cs typeface="Calibri"/>
              </a:rPr>
              <a:t>Switch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Annual</a:t>
            </a:r>
            <a:r>
              <a:rPr sz="1400" spc="10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fall</a:t>
            </a:r>
            <a:r>
              <a:rPr sz="1400" spc="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opportunity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for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eligible 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medical,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dental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and/or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vision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enrollment</a:t>
            </a:r>
            <a:r>
              <a:rPr sz="14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400" spc="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switching,</a:t>
            </a:r>
            <a:r>
              <a:rPr sz="1400" spc="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effective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January</a:t>
            </a:r>
            <a:r>
              <a:rPr sz="1400" spc="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1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following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2C34"/>
                </a:solidFill>
                <a:latin typeface="Calibri"/>
                <a:cs typeface="Calibri"/>
              </a:rPr>
              <a:t>year.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9" name="object 19" descr="þÿ"/>
          <p:cNvGrpSpPr/>
          <p:nvPr/>
        </p:nvGrpSpPr>
        <p:grpSpPr>
          <a:xfrm>
            <a:off x="1964435" y="3998988"/>
            <a:ext cx="8232775" cy="1374775"/>
            <a:chOff x="1964435" y="3998988"/>
            <a:chExt cx="8232775" cy="1374775"/>
          </a:xfrm>
        </p:grpSpPr>
        <p:pic>
          <p:nvPicPr>
            <p:cNvPr id="20" name="object 20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4435" y="3998988"/>
              <a:ext cx="8232635" cy="137463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011679" y="4023360"/>
              <a:ext cx="8138159" cy="1280160"/>
            </a:xfrm>
            <a:custGeom>
              <a:avLst/>
              <a:gdLst/>
              <a:ahLst/>
              <a:cxnLst/>
              <a:rect l="l" t="t" r="r" b="b"/>
              <a:pathLst>
                <a:path w="8138159" h="1280160">
                  <a:moveTo>
                    <a:pt x="7924800" y="0"/>
                  </a:moveTo>
                  <a:lnTo>
                    <a:pt x="213360" y="0"/>
                  </a:lnTo>
                  <a:lnTo>
                    <a:pt x="164440" y="5635"/>
                  </a:lnTo>
                  <a:lnTo>
                    <a:pt x="119531" y="21687"/>
                  </a:lnTo>
                  <a:lnTo>
                    <a:pt x="79916" y="46874"/>
                  </a:lnTo>
                  <a:lnTo>
                    <a:pt x="46874" y="79916"/>
                  </a:lnTo>
                  <a:lnTo>
                    <a:pt x="21687" y="119531"/>
                  </a:lnTo>
                  <a:lnTo>
                    <a:pt x="5635" y="164440"/>
                  </a:lnTo>
                  <a:lnTo>
                    <a:pt x="0" y="213360"/>
                  </a:lnTo>
                  <a:lnTo>
                    <a:pt x="0" y="1066800"/>
                  </a:lnTo>
                  <a:lnTo>
                    <a:pt x="5635" y="1115719"/>
                  </a:lnTo>
                  <a:lnTo>
                    <a:pt x="21687" y="1160628"/>
                  </a:lnTo>
                  <a:lnTo>
                    <a:pt x="46874" y="1200243"/>
                  </a:lnTo>
                  <a:lnTo>
                    <a:pt x="79916" y="1233285"/>
                  </a:lnTo>
                  <a:lnTo>
                    <a:pt x="119531" y="1258472"/>
                  </a:lnTo>
                  <a:lnTo>
                    <a:pt x="164440" y="1274524"/>
                  </a:lnTo>
                  <a:lnTo>
                    <a:pt x="213360" y="1280160"/>
                  </a:lnTo>
                  <a:lnTo>
                    <a:pt x="7924800" y="1280160"/>
                  </a:lnTo>
                  <a:lnTo>
                    <a:pt x="7973719" y="1274524"/>
                  </a:lnTo>
                  <a:lnTo>
                    <a:pt x="8018628" y="1258472"/>
                  </a:lnTo>
                  <a:lnTo>
                    <a:pt x="8058243" y="1233285"/>
                  </a:lnTo>
                  <a:lnTo>
                    <a:pt x="8091285" y="1200243"/>
                  </a:lnTo>
                  <a:lnTo>
                    <a:pt x="8116472" y="1160628"/>
                  </a:lnTo>
                  <a:lnTo>
                    <a:pt x="8132524" y="1115719"/>
                  </a:lnTo>
                  <a:lnTo>
                    <a:pt x="8138159" y="1066800"/>
                  </a:lnTo>
                  <a:lnTo>
                    <a:pt x="8138159" y="213360"/>
                  </a:lnTo>
                  <a:lnTo>
                    <a:pt x="8132524" y="164440"/>
                  </a:lnTo>
                  <a:lnTo>
                    <a:pt x="8116472" y="119531"/>
                  </a:lnTo>
                  <a:lnTo>
                    <a:pt x="8091285" y="79916"/>
                  </a:lnTo>
                  <a:lnTo>
                    <a:pt x="8058243" y="46874"/>
                  </a:lnTo>
                  <a:lnTo>
                    <a:pt x="8018628" y="21687"/>
                  </a:lnTo>
                  <a:lnTo>
                    <a:pt x="7973719" y="5635"/>
                  </a:lnTo>
                  <a:lnTo>
                    <a:pt x="7924800" y="0"/>
                  </a:lnTo>
                  <a:close/>
                </a:path>
              </a:pathLst>
            </a:custGeom>
            <a:solidFill>
              <a:srgbClr val="FFF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011679" y="4023360"/>
              <a:ext cx="8138159" cy="1280160"/>
            </a:xfrm>
            <a:custGeom>
              <a:avLst/>
              <a:gdLst/>
              <a:ahLst/>
              <a:cxnLst/>
              <a:rect l="l" t="t" r="r" b="b"/>
              <a:pathLst>
                <a:path w="8138159" h="1280160">
                  <a:moveTo>
                    <a:pt x="0" y="213360"/>
                  </a:moveTo>
                  <a:lnTo>
                    <a:pt x="5635" y="164440"/>
                  </a:lnTo>
                  <a:lnTo>
                    <a:pt x="21687" y="119531"/>
                  </a:lnTo>
                  <a:lnTo>
                    <a:pt x="46874" y="79916"/>
                  </a:lnTo>
                  <a:lnTo>
                    <a:pt x="79916" y="46874"/>
                  </a:lnTo>
                  <a:lnTo>
                    <a:pt x="119531" y="21687"/>
                  </a:lnTo>
                  <a:lnTo>
                    <a:pt x="164440" y="5635"/>
                  </a:lnTo>
                  <a:lnTo>
                    <a:pt x="213360" y="0"/>
                  </a:lnTo>
                  <a:lnTo>
                    <a:pt x="7924800" y="0"/>
                  </a:lnTo>
                  <a:lnTo>
                    <a:pt x="7973719" y="5635"/>
                  </a:lnTo>
                  <a:lnTo>
                    <a:pt x="8018628" y="21687"/>
                  </a:lnTo>
                  <a:lnTo>
                    <a:pt x="8058243" y="46874"/>
                  </a:lnTo>
                  <a:lnTo>
                    <a:pt x="8091285" y="79916"/>
                  </a:lnTo>
                  <a:lnTo>
                    <a:pt x="8116472" y="119531"/>
                  </a:lnTo>
                  <a:lnTo>
                    <a:pt x="8132524" y="164440"/>
                  </a:lnTo>
                  <a:lnTo>
                    <a:pt x="8138159" y="213360"/>
                  </a:lnTo>
                  <a:lnTo>
                    <a:pt x="8138159" y="1066800"/>
                  </a:lnTo>
                  <a:lnTo>
                    <a:pt x="8132524" y="1115719"/>
                  </a:lnTo>
                  <a:lnTo>
                    <a:pt x="8116472" y="1160628"/>
                  </a:lnTo>
                  <a:lnTo>
                    <a:pt x="8091285" y="1200243"/>
                  </a:lnTo>
                  <a:lnTo>
                    <a:pt x="8058243" y="1233285"/>
                  </a:lnTo>
                  <a:lnTo>
                    <a:pt x="8018628" y="1258472"/>
                  </a:lnTo>
                  <a:lnTo>
                    <a:pt x="7973719" y="1274524"/>
                  </a:lnTo>
                  <a:lnTo>
                    <a:pt x="7924800" y="1280160"/>
                  </a:lnTo>
                  <a:lnTo>
                    <a:pt x="213360" y="1280160"/>
                  </a:lnTo>
                  <a:lnTo>
                    <a:pt x="164440" y="1274524"/>
                  </a:lnTo>
                  <a:lnTo>
                    <a:pt x="119531" y="1258472"/>
                  </a:lnTo>
                  <a:lnTo>
                    <a:pt x="79916" y="1233285"/>
                  </a:lnTo>
                  <a:lnTo>
                    <a:pt x="46874" y="1200243"/>
                  </a:lnTo>
                  <a:lnTo>
                    <a:pt x="21687" y="1160628"/>
                  </a:lnTo>
                  <a:lnTo>
                    <a:pt x="5635" y="1115719"/>
                  </a:lnTo>
                  <a:lnTo>
                    <a:pt x="0" y="1066800"/>
                  </a:lnTo>
                  <a:lnTo>
                    <a:pt x="0" y="213360"/>
                  </a:lnTo>
                  <a:close/>
                </a:path>
              </a:pathLst>
            </a:custGeom>
            <a:ln w="9525">
              <a:solidFill>
                <a:srgbClr val="BD8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346451" y="4248404"/>
            <a:ext cx="5854065" cy="747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45" dirty="0">
                <a:solidFill>
                  <a:srgbClr val="BD8A00"/>
                </a:solidFill>
                <a:latin typeface="Calibri"/>
                <a:cs typeface="Calibri"/>
              </a:rPr>
              <a:t>Important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Missed</a:t>
            </a:r>
            <a:r>
              <a:rPr sz="16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2D2C34"/>
                </a:solidFill>
                <a:latin typeface="Calibri"/>
                <a:cs typeface="Calibri"/>
              </a:rPr>
              <a:t>deadlines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may</a:t>
            </a:r>
            <a:r>
              <a:rPr sz="16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limit</a:t>
            </a:r>
            <a:r>
              <a:rPr sz="16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when</a:t>
            </a:r>
            <a:r>
              <a:rPr sz="16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2D2C34"/>
                </a:solidFill>
                <a:latin typeface="Calibri"/>
                <a:cs typeface="Calibri"/>
              </a:rPr>
              <a:t>an</a:t>
            </a:r>
            <a:r>
              <a:rPr sz="16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employee</a:t>
            </a:r>
            <a:r>
              <a:rPr sz="16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2D2C34"/>
                </a:solidFill>
                <a:latin typeface="Calibri"/>
                <a:cs typeface="Calibri"/>
              </a:rPr>
              <a:t>can</a:t>
            </a:r>
            <a:r>
              <a:rPr sz="16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2D2C34"/>
                </a:solidFill>
                <a:latin typeface="Calibri"/>
                <a:cs typeface="Calibri"/>
              </a:rPr>
              <a:t>make</a:t>
            </a:r>
            <a:r>
              <a:rPr sz="16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2D2C34"/>
                </a:solidFill>
                <a:latin typeface="Calibri"/>
                <a:cs typeface="Calibri"/>
              </a:rPr>
              <a:t>a</a:t>
            </a:r>
            <a:r>
              <a:rPr sz="16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40" dirty="0">
                <a:solidFill>
                  <a:srgbClr val="2D2C34"/>
                </a:solidFill>
                <a:latin typeface="Calibri"/>
                <a:cs typeface="Calibri"/>
              </a:rPr>
              <a:t>change.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LTD</a:t>
            </a:r>
            <a:r>
              <a:rPr spc="-75" dirty="0"/>
              <a:t> </a:t>
            </a:r>
            <a:r>
              <a:rPr spc="-100" dirty="0"/>
              <a:t>&amp;</a:t>
            </a:r>
            <a:r>
              <a:rPr spc="-45" dirty="0"/>
              <a:t> </a:t>
            </a:r>
            <a:r>
              <a:rPr spc="95" dirty="0"/>
              <a:t>Optional</a:t>
            </a:r>
            <a:r>
              <a:rPr spc="-65" dirty="0"/>
              <a:t> </a:t>
            </a:r>
            <a:r>
              <a:rPr spc="85" dirty="0"/>
              <a:t>Life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157543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Different</a:t>
            </a:r>
            <a:r>
              <a:rPr sz="1400" spc="12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rules</a:t>
            </a:r>
            <a:r>
              <a:rPr sz="1400" spc="10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69666F"/>
                </a:solidFill>
                <a:latin typeface="Calibri"/>
                <a:cs typeface="Calibri"/>
              </a:rPr>
              <a:t>apply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684276" y="1392948"/>
            <a:ext cx="3477895" cy="2152015"/>
            <a:chOff x="684276" y="1392948"/>
            <a:chExt cx="3477895" cy="2152015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276" y="1392948"/>
              <a:ext cx="3477755" cy="215187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31519" y="1417316"/>
              <a:ext cx="3383279" cy="2057400"/>
            </a:xfrm>
            <a:custGeom>
              <a:avLst/>
              <a:gdLst/>
              <a:ahLst/>
              <a:cxnLst/>
              <a:rect l="l" t="t" r="r" b="b"/>
              <a:pathLst>
                <a:path w="3383279" h="2057400">
                  <a:moveTo>
                    <a:pt x="3040367" y="0"/>
                  </a:moveTo>
                  <a:lnTo>
                    <a:pt x="342912" y="0"/>
                  </a:lnTo>
                  <a:lnTo>
                    <a:pt x="296382" y="3130"/>
                  </a:lnTo>
                  <a:lnTo>
                    <a:pt x="251753" y="12249"/>
                  </a:lnTo>
                  <a:lnTo>
                    <a:pt x="209436" y="26948"/>
                  </a:lnTo>
                  <a:lnTo>
                    <a:pt x="169839" y="46818"/>
                  </a:lnTo>
                  <a:lnTo>
                    <a:pt x="133370" y="71451"/>
                  </a:lnTo>
                  <a:lnTo>
                    <a:pt x="100437" y="100437"/>
                  </a:lnTo>
                  <a:lnTo>
                    <a:pt x="71451" y="133370"/>
                  </a:lnTo>
                  <a:lnTo>
                    <a:pt x="46818" y="169839"/>
                  </a:lnTo>
                  <a:lnTo>
                    <a:pt x="26948" y="209436"/>
                  </a:lnTo>
                  <a:lnTo>
                    <a:pt x="12249" y="251753"/>
                  </a:lnTo>
                  <a:lnTo>
                    <a:pt x="3130" y="296382"/>
                  </a:lnTo>
                  <a:lnTo>
                    <a:pt x="0" y="342912"/>
                  </a:lnTo>
                  <a:lnTo>
                    <a:pt x="0" y="1714499"/>
                  </a:lnTo>
                  <a:lnTo>
                    <a:pt x="3130" y="1761030"/>
                  </a:lnTo>
                  <a:lnTo>
                    <a:pt x="12249" y="1805657"/>
                  </a:lnTo>
                  <a:lnTo>
                    <a:pt x="26948" y="1847973"/>
                  </a:lnTo>
                  <a:lnTo>
                    <a:pt x="46818" y="1887569"/>
                  </a:lnTo>
                  <a:lnTo>
                    <a:pt x="71451" y="1924037"/>
                  </a:lnTo>
                  <a:lnTo>
                    <a:pt x="100437" y="1956968"/>
                  </a:lnTo>
                  <a:lnTo>
                    <a:pt x="133370" y="1985953"/>
                  </a:lnTo>
                  <a:lnTo>
                    <a:pt x="169839" y="2010584"/>
                  </a:lnTo>
                  <a:lnTo>
                    <a:pt x="209436" y="2030453"/>
                  </a:lnTo>
                  <a:lnTo>
                    <a:pt x="251753" y="2045151"/>
                  </a:lnTo>
                  <a:lnTo>
                    <a:pt x="296382" y="2054269"/>
                  </a:lnTo>
                  <a:lnTo>
                    <a:pt x="342912" y="2057399"/>
                  </a:lnTo>
                  <a:lnTo>
                    <a:pt x="3040367" y="2057399"/>
                  </a:lnTo>
                  <a:lnTo>
                    <a:pt x="3086897" y="2054269"/>
                  </a:lnTo>
                  <a:lnTo>
                    <a:pt x="3131526" y="2045151"/>
                  </a:lnTo>
                  <a:lnTo>
                    <a:pt x="3173843" y="2030453"/>
                  </a:lnTo>
                  <a:lnTo>
                    <a:pt x="3213440" y="2010584"/>
                  </a:lnTo>
                  <a:lnTo>
                    <a:pt x="3249909" y="1985953"/>
                  </a:lnTo>
                  <a:lnTo>
                    <a:pt x="3282842" y="1956968"/>
                  </a:lnTo>
                  <a:lnTo>
                    <a:pt x="3311828" y="1924037"/>
                  </a:lnTo>
                  <a:lnTo>
                    <a:pt x="3336461" y="1887569"/>
                  </a:lnTo>
                  <a:lnTo>
                    <a:pt x="3356331" y="1847973"/>
                  </a:lnTo>
                  <a:lnTo>
                    <a:pt x="3371030" y="1805657"/>
                  </a:lnTo>
                  <a:lnTo>
                    <a:pt x="3380149" y="1761030"/>
                  </a:lnTo>
                  <a:lnTo>
                    <a:pt x="3383279" y="1714499"/>
                  </a:lnTo>
                  <a:lnTo>
                    <a:pt x="3383279" y="342912"/>
                  </a:lnTo>
                  <a:lnTo>
                    <a:pt x="3380149" y="296382"/>
                  </a:lnTo>
                  <a:lnTo>
                    <a:pt x="3371030" y="251753"/>
                  </a:lnTo>
                  <a:lnTo>
                    <a:pt x="3356331" y="209436"/>
                  </a:lnTo>
                  <a:lnTo>
                    <a:pt x="3336461" y="169839"/>
                  </a:lnTo>
                  <a:lnTo>
                    <a:pt x="3311828" y="133370"/>
                  </a:lnTo>
                  <a:lnTo>
                    <a:pt x="3282842" y="100437"/>
                  </a:lnTo>
                  <a:lnTo>
                    <a:pt x="3249909" y="71451"/>
                  </a:lnTo>
                  <a:lnTo>
                    <a:pt x="3213440" y="46818"/>
                  </a:lnTo>
                  <a:lnTo>
                    <a:pt x="3173843" y="26948"/>
                  </a:lnTo>
                  <a:lnTo>
                    <a:pt x="3131526" y="12249"/>
                  </a:lnTo>
                  <a:lnTo>
                    <a:pt x="3086897" y="3130"/>
                  </a:lnTo>
                  <a:lnTo>
                    <a:pt x="3040367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1519" y="1417316"/>
              <a:ext cx="3383279" cy="2057400"/>
            </a:xfrm>
            <a:custGeom>
              <a:avLst/>
              <a:gdLst/>
              <a:ahLst/>
              <a:cxnLst/>
              <a:rect l="l" t="t" r="r" b="b"/>
              <a:pathLst>
                <a:path w="3383279" h="2057400">
                  <a:moveTo>
                    <a:pt x="0" y="342912"/>
                  </a:moveTo>
                  <a:lnTo>
                    <a:pt x="3130" y="296382"/>
                  </a:lnTo>
                  <a:lnTo>
                    <a:pt x="12249" y="251753"/>
                  </a:lnTo>
                  <a:lnTo>
                    <a:pt x="26948" y="209436"/>
                  </a:lnTo>
                  <a:lnTo>
                    <a:pt x="46818" y="169839"/>
                  </a:lnTo>
                  <a:lnTo>
                    <a:pt x="71451" y="133370"/>
                  </a:lnTo>
                  <a:lnTo>
                    <a:pt x="100437" y="100437"/>
                  </a:lnTo>
                  <a:lnTo>
                    <a:pt x="133370" y="71451"/>
                  </a:lnTo>
                  <a:lnTo>
                    <a:pt x="169839" y="46818"/>
                  </a:lnTo>
                  <a:lnTo>
                    <a:pt x="209436" y="26948"/>
                  </a:lnTo>
                  <a:lnTo>
                    <a:pt x="251753" y="12249"/>
                  </a:lnTo>
                  <a:lnTo>
                    <a:pt x="296382" y="3130"/>
                  </a:lnTo>
                  <a:lnTo>
                    <a:pt x="342912" y="0"/>
                  </a:lnTo>
                  <a:lnTo>
                    <a:pt x="3040367" y="0"/>
                  </a:lnTo>
                  <a:lnTo>
                    <a:pt x="3086897" y="3130"/>
                  </a:lnTo>
                  <a:lnTo>
                    <a:pt x="3131526" y="12249"/>
                  </a:lnTo>
                  <a:lnTo>
                    <a:pt x="3173843" y="26948"/>
                  </a:lnTo>
                  <a:lnTo>
                    <a:pt x="3213440" y="46818"/>
                  </a:lnTo>
                  <a:lnTo>
                    <a:pt x="3249909" y="71451"/>
                  </a:lnTo>
                  <a:lnTo>
                    <a:pt x="3282842" y="100437"/>
                  </a:lnTo>
                  <a:lnTo>
                    <a:pt x="3311828" y="133370"/>
                  </a:lnTo>
                  <a:lnTo>
                    <a:pt x="3336461" y="169839"/>
                  </a:lnTo>
                  <a:lnTo>
                    <a:pt x="3356331" y="209436"/>
                  </a:lnTo>
                  <a:lnTo>
                    <a:pt x="3371030" y="251753"/>
                  </a:lnTo>
                  <a:lnTo>
                    <a:pt x="3380149" y="296382"/>
                  </a:lnTo>
                  <a:lnTo>
                    <a:pt x="3383279" y="342912"/>
                  </a:lnTo>
                  <a:lnTo>
                    <a:pt x="3383279" y="1714499"/>
                  </a:lnTo>
                  <a:lnTo>
                    <a:pt x="3380149" y="1761030"/>
                  </a:lnTo>
                  <a:lnTo>
                    <a:pt x="3371030" y="1805657"/>
                  </a:lnTo>
                  <a:lnTo>
                    <a:pt x="3356331" y="1847973"/>
                  </a:lnTo>
                  <a:lnTo>
                    <a:pt x="3336461" y="1887569"/>
                  </a:lnTo>
                  <a:lnTo>
                    <a:pt x="3311828" y="1924037"/>
                  </a:lnTo>
                  <a:lnTo>
                    <a:pt x="3282842" y="1956968"/>
                  </a:lnTo>
                  <a:lnTo>
                    <a:pt x="3249909" y="1985953"/>
                  </a:lnTo>
                  <a:lnTo>
                    <a:pt x="3213440" y="2010584"/>
                  </a:lnTo>
                  <a:lnTo>
                    <a:pt x="3173843" y="2030453"/>
                  </a:lnTo>
                  <a:lnTo>
                    <a:pt x="3131526" y="2045151"/>
                  </a:lnTo>
                  <a:lnTo>
                    <a:pt x="3086897" y="2054269"/>
                  </a:lnTo>
                  <a:lnTo>
                    <a:pt x="3040367" y="2057399"/>
                  </a:lnTo>
                  <a:lnTo>
                    <a:pt x="342912" y="2057399"/>
                  </a:lnTo>
                  <a:lnTo>
                    <a:pt x="296382" y="2054269"/>
                  </a:lnTo>
                  <a:lnTo>
                    <a:pt x="251753" y="2045151"/>
                  </a:lnTo>
                  <a:lnTo>
                    <a:pt x="209436" y="2030453"/>
                  </a:lnTo>
                  <a:lnTo>
                    <a:pt x="169839" y="2010584"/>
                  </a:lnTo>
                  <a:lnTo>
                    <a:pt x="133370" y="1985953"/>
                  </a:lnTo>
                  <a:lnTo>
                    <a:pt x="100437" y="1956968"/>
                  </a:lnTo>
                  <a:lnTo>
                    <a:pt x="71451" y="1924037"/>
                  </a:lnTo>
                  <a:lnTo>
                    <a:pt x="46818" y="1887569"/>
                  </a:lnTo>
                  <a:lnTo>
                    <a:pt x="26948" y="1847973"/>
                  </a:lnTo>
                  <a:lnTo>
                    <a:pt x="12249" y="1805657"/>
                  </a:lnTo>
                  <a:lnTo>
                    <a:pt x="3130" y="1761030"/>
                  </a:lnTo>
                  <a:lnTo>
                    <a:pt x="0" y="1714499"/>
                  </a:lnTo>
                  <a:lnTo>
                    <a:pt x="0" y="342912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66291" y="1642364"/>
            <a:ext cx="2547620" cy="1573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30" dirty="0">
                <a:solidFill>
                  <a:srgbClr val="4D367C"/>
                </a:solidFill>
                <a:latin typeface="Calibri"/>
                <a:cs typeface="Calibri"/>
              </a:rPr>
              <a:t>LTD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Employees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may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apply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for</a:t>
            </a:r>
            <a:r>
              <a:rPr sz="14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2C34"/>
                </a:solidFill>
                <a:latin typeface="Calibri"/>
                <a:cs typeface="Calibri"/>
              </a:rPr>
              <a:t>Long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Term</a:t>
            </a:r>
            <a:r>
              <a:rPr sz="1400" spc="1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Disability</a:t>
            </a:r>
            <a:r>
              <a:rPr sz="1400" spc="1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throughout</a:t>
            </a:r>
            <a:r>
              <a:rPr sz="1400" spc="1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the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year;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coverage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is</a:t>
            </a:r>
            <a:r>
              <a:rPr sz="14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not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guaranteed. 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Evidence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Insurability</a:t>
            </a:r>
            <a:r>
              <a:rPr lang="en-US" sz="14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(EOI)</a:t>
            </a:r>
            <a:r>
              <a:rPr sz="14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is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required.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9" name="object 9" descr="þÿ"/>
          <p:cNvGrpSpPr/>
          <p:nvPr/>
        </p:nvGrpSpPr>
        <p:grpSpPr>
          <a:xfrm>
            <a:off x="4360164" y="1392948"/>
            <a:ext cx="3477895" cy="2152015"/>
            <a:chOff x="4360164" y="1392948"/>
            <a:chExt cx="3477895" cy="2152015"/>
          </a:xfrm>
        </p:grpSpPr>
        <p:pic>
          <p:nvPicPr>
            <p:cNvPr id="10" name="object 1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60164" y="1392948"/>
              <a:ext cx="3477755" cy="215187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407407" y="1417316"/>
              <a:ext cx="3383279" cy="2057400"/>
            </a:xfrm>
            <a:custGeom>
              <a:avLst/>
              <a:gdLst/>
              <a:ahLst/>
              <a:cxnLst/>
              <a:rect l="l" t="t" r="r" b="b"/>
              <a:pathLst>
                <a:path w="3383279" h="2057400">
                  <a:moveTo>
                    <a:pt x="3040367" y="0"/>
                  </a:moveTo>
                  <a:lnTo>
                    <a:pt x="342912" y="0"/>
                  </a:lnTo>
                  <a:lnTo>
                    <a:pt x="296382" y="3130"/>
                  </a:lnTo>
                  <a:lnTo>
                    <a:pt x="251753" y="12249"/>
                  </a:lnTo>
                  <a:lnTo>
                    <a:pt x="209436" y="26948"/>
                  </a:lnTo>
                  <a:lnTo>
                    <a:pt x="169839" y="46818"/>
                  </a:lnTo>
                  <a:lnTo>
                    <a:pt x="133370" y="71451"/>
                  </a:lnTo>
                  <a:lnTo>
                    <a:pt x="100437" y="100437"/>
                  </a:lnTo>
                  <a:lnTo>
                    <a:pt x="71451" y="133370"/>
                  </a:lnTo>
                  <a:lnTo>
                    <a:pt x="46818" y="169839"/>
                  </a:lnTo>
                  <a:lnTo>
                    <a:pt x="26948" y="209436"/>
                  </a:lnTo>
                  <a:lnTo>
                    <a:pt x="12249" y="251753"/>
                  </a:lnTo>
                  <a:lnTo>
                    <a:pt x="3130" y="296382"/>
                  </a:lnTo>
                  <a:lnTo>
                    <a:pt x="0" y="342912"/>
                  </a:lnTo>
                  <a:lnTo>
                    <a:pt x="0" y="1714499"/>
                  </a:lnTo>
                  <a:lnTo>
                    <a:pt x="3130" y="1761030"/>
                  </a:lnTo>
                  <a:lnTo>
                    <a:pt x="12249" y="1805657"/>
                  </a:lnTo>
                  <a:lnTo>
                    <a:pt x="26948" y="1847973"/>
                  </a:lnTo>
                  <a:lnTo>
                    <a:pt x="46818" y="1887569"/>
                  </a:lnTo>
                  <a:lnTo>
                    <a:pt x="71451" y="1924037"/>
                  </a:lnTo>
                  <a:lnTo>
                    <a:pt x="100437" y="1956968"/>
                  </a:lnTo>
                  <a:lnTo>
                    <a:pt x="133370" y="1985953"/>
                  </a:lnTo>
                  <a:lnTo>
                    <a:pt x="169839" y="2010584"/>
                  </a:lnTo>
                  <a:lnTo>
                    <a:pt x="209436" y="2030453"/>
                  </a:lnTo>
                  <a:lnTo>
                    <a:pt x="251753" y="2045151"/>
                  </a:lnTo>
                  <a:lnTo>
                    <a:pt x="296382" y="2054269"/>
                  </a:lnTo>
                  <a:lnTo>
                    <a:pt x="342912" y="2057399"/>
                  </a:lnTo>
                  <a:lnTo>
                    <a:pt x="3040367" y="2057399"/>
                  </a:lnTo>
                  <a:lnTo>
                    <a:pt x="3086897" y="2054269"/>
                  </a:lnTo>
                  <a:lnTo>
                    <a:pt x="3131526" y="2045151"/>
                  </a:lnTo>
                  <a:lnTo>
                    <a:pt x="3173843" y="2030453"/>
                  </a:lnTo>
                  <a:lnTo>
                    <a:pt x="3213440" y="2010584"/>
                  </a:lnTo>
                  <a:lnTo>
                    <a:pt x="3249909" y="1985953"/>
                  </a:lnTo>
                  <a:lnTo>
                    <a:pt x="3282842" y="1956968"/>
                  </a:lnTo>
                  <a:lnTo>
                    <a:pt x="3311828" y="1924037"/>
                  </a:lnTo>
                  <a:lnTo>
                    <a:pt x="3336461" y="1887569"/>
                  </a:lnTo>
                  <a:lnTo>
                    <a:pt x="3356331" y="1847973"/>
                  </a:lnTo>
                  <a:lnTo>
                    <a:pt x="3371030" y="1805657"/>
                  </a:lnTo>
                  <a:lnTo>
                    <a:pt x="3380149" y="1761030"/>
                  </a:lnTo>
                  <a:lnTo>
                    <a:pt x="3383279" y="1714499"/>
                  </a:lnTo>
                  <a:lnTo>
                    <a:pt x="3383279" y="342912"/>
                  </a:lnTo>
                  <a:lnTo>
                    <a:pt x="3380149" y="296382"/>
                  </a:lnTo>
                  <a:lnTo>
                    <a:pt x="3371030" y="251753"/>
                  </a:lnTo>
                  <a:lnTo>
                    <a:pt x="3356331" y="209436"/>
                  </a:lnTo>
                  <a:lnTo>
                    <a:pt x="3336461" y="169839"/>
                  </a:lnTo>
                  <a:lnTo>
                    <a:pt x="3311828" y="133370"/>
                  </a:lnTo>
                  <a:lnTo>
                    <a:pt x="3282842" y="100437"/>
                  </a:lnTo>
                  <a:lnTo>
                    <a:pt x="3249909" y="71451"/>
                  </a:lnTo>
                  <a:lnTo>
                    <a:pt x="3213440" y="46818"/>
                  </a:lnTo>
                  <a:lnTo>
                    <a:pt x="3173843" y="26948"/>
                  </a:lnTo>
                  <a:lnTo>
                    <a:pt x="3131526" y="12249"/>
                  </a:lnTo>
                  <a:lnTo>
                    <a:pt x="3086897" y="3130"/>
                  </a:lnTo>
                  <a:lnTo>
                    <a:pt x="3040367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407407" y="1417316"/>
              <a:ext cx="3383279" cy="2057400"/>
            </a:xfrm>
            <a:custGeom>
              <a:avLst/>
              <a:gdLst/>
              <a:ahLst/>
              <a:cxnLst/>
              <a:rect l="l" t="t" r="r" b="b"/>
              <a:pathLst>
                <a:path w="3383279" h="2057400">
                  <a:moveTo>
                    <a:pt x="0" y="342912"/>
                  </a:moveTo>
                  <a:lnTo>
                    <a:pt x="3130" y="296382"/>
                  </a:lnTo>
                  <a:lnTo>
                    <a:pt x="12249" y="251753"/>
                  </a:lnTo>
                  <a:lnTo>
                    <a:pt x="26948" y="209436"/>
                  </a:lnTo>
                  <a:lnTo>
                    <a:pt x="46818" y="169839"/>
                  </a:lnTo>
                  <a:lnTo>
                    <a:pt x="71451" y="133370"/>
                  </a:lnTo>
                  <a:lnTo>
                    <a:pt x="100437" y="100437"/>
                  </a:lnTo>
                  <a:lnTo>
                    <a:pt x="133370" y="71451"/>
                  </a:lnTo>
                  <a:lnTo>
                    <a:pt x="169839" y="46818"/>
                  </a:lnTo>
                  <a:lnTo>
                    <a:pt x="209436" y="26948"/>
                  </a:lnTo>
                  <a:lnTo>
                    <a:pt x="251753" y="12249"/>
                  </a:lnTo>
                  <a:lnTo>
                    <a:pt x="296382" y="3130"/>
                  </a:lnTo>
                  <a:lnTo>
                    <a:pt x="342912" y="0"/>
                  </a:lnTo>
                  <a:lnTo>
                    <a:pt x="3040367" y="0"/>
                  </a:lnTo>
                  <a:lnTo>
                    <a:pt x="3086897" y="3130"/>
                  </a:lnTo>
                  <a:lnTo>
                    <a:pt x="3131526" y="12249"/>
                  </a:lnTo>
                  <a:lnTo>
                    <a:pt x="3173843" y="26948"/>
                  </a:lnTo>
                  <a:lnTo>
                    <a:pt x="3213440" y="46818"/>
                  </a:lnTo>
                  <a:lnTo>
                    <a:pt x="3249909" y="71451"/>
                  </a:lnTo>
                  <a:lnTo>
                    <a:pt x="3282842" y="100437"/>
                  </a:lnTo>
                  <a:lnTo>
                    <a:pt x="3311828" y="133370"/>
                  </a:lnTo>
                  <a:lnTo>
                    <a:pt x="3336461" y="169839"/>
                  </a:lnTo>
                  <a:lnTo>
                    <a:pt x="3356331" y="209436"/>
                  </a:lnTo>
                  <a:lnTo>
                    <a:pt x="3371030" y="251753"/>
                  </a:lnTo>
                  <a:lnTo>
                    <a:pt x="3380149" y="296382"/>
                  </a:lnTo>
                  <a:lnTo>
                    <a:pt x="3383279" y="342912"/>
                  </a:lnTo>
                  <a:lnTo>
                    <a:pt x="3383279" y="1714499"/>
                  </a:lnTo>
                  <a:lnTo>
                    <a:pt x="3380149" y="1761030"/>
                  </a:lnTo>
                  <a:lnTo>
                    <a:pt x="3371030" y="1805657"/>
                  </a:lnTo>
                  <a:lnTo>
                    <a:pt x="3356331" y="1847973"/>
                  </a:lnTo>
                  <a:lnTo>
                    <a:pt x="3336461" y="1887569"/>
                  </a:lnTo>
                  <a:lnTo>
                    <a:pt x="3311828" y="1924037"/>
                  </a:lnTo>
                  <a:lnTo>
                    <a:pt x="3282842" y="1956968"/>
                  </a:lnTo>
                  <a:lnTo>
                    <a:pt x="3249909" y="1985953"/>
                  </a:lnTo>
                  <a:lnTo>
                    <a:pt x="3213440" y="2010584"/>
                  </a:lnTo>
                  <a:lnTo>
                    <a:pt x="3173843" y="2030453"/>
                  </a:lnTo>
                  <a:lnTo>
                    <a:pt x="3131526" y="2045151"/>
                  </a:lnTo>
                  <a:lnTo>
                    <a:pt x="3086897" y="2054269"/>
                  </a:lnTo>
                  <a:lnTo>
                    <a:pt x="3040367" y="2057399"/>
                  </a:lnTo>
                  <a:lnTo>
                    <a:pt x="342912" y="2057399"/>
                  </a:lnTo>
                  <a:lnTo>
                    <a:pt x="296382" y="2054269"/>
                  </a:lnTo>
                  <a:lnTo>
                    <a:pt x="251753" y="2045151"/>
                  </a:lnTo>
                  <a:lnTo>
                    <a:pt x="209436" y="2030453"/>
                  </a:lnTo>
                  <a:lnTo>
                    <a:pt x="169839" y="2010584"/>
                  </a:lnTo>
                  <a:lnTo>
                    <a:pt x="133370" y="1985953"/>
                  </a:lnTo>
                  <a:lnTo>
                    <a:pt x="100437" y="1956968"/>
                  </a:lnTo>
                  <a:lnTo>
                    <a:pt x="71451" y="1924037"/>
                  </a:lnTo>
                  <a:lnTo>
                    <a:pt x="46818" y="1887569"/>
                  </a:lnTo>
                  <a:lnTo>
                    <a:pt x="26948" y="1847973"/>
                  </a:lnTo>
                  <a:lnTo>
                    <a:pt x="12249" y="1805657"/>
                  </a:lnTo>
                  <a:lnTo>
                    <a:pt x="3130" y="1761030"/>
                  </a:lnTo>
                  <a:lnTo>
                    <a:pt x="0" y="1714499"/>
                  </a:lnTo>
                  <a:lnTo>
                    <a:pt x="0" y="342912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42179" y="1642364"/>
            <a:ext cx="2655570" cy="1573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0" dirty="0">
                <a:solidFill>
                  <a:srgbClr val="C5467D"/>
                </a:solidFill>
                <a:latin typeface="Calibri"/>
                <a:cs typeface="Calibri"/>
              </a:rPr>
              <a:t>Additional</a:t>
            </a:r>
            <a:r>
              <a:rPr sz="1800" b="1" spc="-5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55" dirty="0">
                <a:solidFill>
                  <a:srgbClr val="C5467D"/>
                </a:solidFill>
                <a:latin typeface="Calibri"/>
                <a:cs typeface="Calibri"/>
              </a:rPr>
              <a:t>Life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Employees</a:t>
            </a:r>
            <a:r>
              <a:rPr sz="14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may</a:t>
            </a:r>
            <a:r>
              <a:rPr sz="14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apply</a:t>
            </a:r>
            <a:r>
              <a:rPr sz="1400" spc="1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throughout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year;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coverage</a:t>
            </a:r>
            <a:r>
              <a:rPr sz="14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is</a:t>
            </a:r>
            <a:r>
              <a:rPr sz="14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not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guaranteed.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Evidence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of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Insurability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(EOI)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is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required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to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25" dirty="0">
                <a:solidFill>
                  <a:srgbClr val="2D2C34"/>
                </a:solidFill>
                <a:latin typeface="Calibri"/>
                <a:cs typeface="Calibri"/>
              </a:rPr>
              <a:t>add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increase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coverage.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4" name="object 14" descr="þÿ"/>
          <p:cNvGrpSpPr/>
          <p:nvPr/>
        </p:nvGrpSpPr>
        <p:grpSpPr>
          <a:xfrm>
            <a:off x="8036052" y="1392948"/>
            <a:ext cx="3477895" cy="2152015"/>
            <a:chOff x="8036052" y="1392948"/>
            <a:chExt cx="3477895" cy="2152015"/>
          </a:xfrm>
        </p:grpSpPr>
        <p:pic>
          <p:nvPicPr>
            <p:cNvPr id="15" name="object 1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36052" y="1392948"/>
              <a:ext cx="3477755" cy="215187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083296" y="1417316"/>
              <a:ext cx="3383279" cy="2057400"/>
            </a:xfrm>
            <a:custGeom>
              <a:avLst/>
              <a:gdLst/>
              <a:ahLst/>
              <a:cxnLst/>
              <a:rect l="l" t="t" r="r" b="b"/>
              <a:pathLst>
                <a:path w="3383279" h="2057400">
                  <a:moveTo>
                    <a:pt x="3040367" y="0"/>
                  </a:moveTo>
                  <a:lnTo>
                    <a:pt x="342912" y="0"/>
                  </a:lnTo>
                  <a:lnTo>
                    <a:pt x="296382" y="3130"/>
                  </a:lnTo>
                  <a:lnTo>
                    <a:pt x="251753" y="12249"/>
                  </a:lnTo>
                  <a:lnTo>
                    <a:pt x="209436" y="26948"/>
                  </a:lnTo>
                  <a:lnTo>
                    <a:pt x="169839" y="46818"/>
                  </a:lnTo>
                  <a:lnTo>
                    <a:pt x="133370" y="71451"/>
                  </a:lnTo>
                  <a:lnTo>
                    <a:pt x="100437" y="100437"/>
                  </a:lnTo>
                  <a:lnTo>
                    <a:pt x="71451" y="133370"/>
                  </a:lnTo>
                  <a:lnTo>
                    <a:pt x="46818" y="169839"/>
                  </a:lnTo>
                  <a:lnTo>
                    <a:pt x="26948" y="209436"/>
                  </a:lnTo>
                  <a:lnTo>
                    <a:pt x="12249" y="251753"/>
                  </a:lnTo>
                  <a:lnTo>
                    <a:pt x="3130" y="296382"/>
                  </a:lnTo>
                  <a:lnTo>
                    <a:pt x="0" y="342912"/>
                  </a:lnTo>
                  <a:lnTo>
                    <a:pt x="0" y="1714499"/>
                  </a:lnTo>
                  <a:lnTo>
                    <a:pt x="3130" y="1761030"/>
                  </a:lnTo>
                  <a:lnTo>
                    <a:pt x="12249" y="1805657"/>
                  </a:lnTo>
                  <a:lnTo>
                    <a:pt x="26948" y="1847973"/>
                  </a:lnTo>
                  <a:lnTo>
                    <a:pt x="46818" y="1887569"/>
                  </a:lnTo>
                  <a:lnTo>
                    <a:pt x="71451" y="1924037"/>
                  </a:lnTo>
                  <a:lnTo>
                    <a:pt x="100437" y="1956968"/>
                  </a:lnTo>
                  <a:lnTo>
                    <a:pt x="133370" y="1985953"/>
                  </a:lnTo>
                  <a:lnTo>
                    <a:pt x="169839" y="2010584"/>
                  </a:lnTo>
                  <a:lnTo>
                    <a:pt x="209436" y="2030453"/>
                  </a:lnTo>
                  <a:lnTo>
                    <a:pt x="251753" y="2045151"/>
                  </a:lnTo>
                  <a:lnTo>
                    <a:pt x="296382" y="2054269"/>
                  </a:lnTo>
                  <a:lnTo>
                    <a:pt x="342912" y="2057399"/>
                  </a:lnTo>
                  <a:lnTo>
                    <a:pt x="3040367" y="2057399"/>
                  </a:lnTo>
                  <a:lnTo>
                    <a:pt x="3086897" y="2054269"/>
                  </a:lnTo>
                  <a:lnTo>
                    <a:pt x="3131526" y="2045151"/>
                  </a:lnTo>
                  <a:lnTo>
                    <a:pt x="3173843" y="2030453"/>
                  </a:lnTo>
                  <a:lnTo>
                    <a:pt x="3213440" y="2010584"/>
                  </a:lnTo>
                  <a:lnTo>
                    <a:pt x="3249909" y="1985953"/>
                  </a:lnTo>
                  <a:lnTo>
                    <a:pt x="3282842" y="1956968"/>
                  </a:lnTo>
                  <a:lnTo>
                    <a:pt x="3311828" y="1924037"/>
                  </a:lnTo>
                  <a:lnTo>
                    <a:pt x="3336461" y="1887569"/>
                  </a:lnTo>
                  <a:lnTo>
                    <a:pt x="3356331" y="1847973"/>
                  </a:lnTo>
                  <a:lnTo>
                    <a:pt x="3371030" y="1805657"/>
                  </a:lnTo>
                  <a:lnTo>
                    <a:pt x="3380149" y="1761030"/>
                  </a:lnTo>
                  <a:lnTo>
                    <a:pt x="3383279" y="1714499"/>
                  </a:lnTo>
                  <a:lnTo>
                    <a:pt x="3383279" y="342912"/>
                  </a:lnTo>
                  <a:lnTo>
                    <a:pt x="3380149" y="296382"/>
                  </a:lnTo>
                  <a:lnTo>
                    <a:pt x="3371030" y="251753"/>
                  </a:lnTo>
                  <a:lnTo>
                    <a:pt x="3356331" y="209436"/>
                  </a:lnTo>
                  <a:lnTo>
                    <a:pt x="3336461" y="169839"/>
                  </a:lnTo>
                  <a:lnTo>
                    <a:pt x="3311828" y="133370"/>
                  </a:lnTo>
                  <a:lnTo>
                    <a:pt x="3282842" y="100437"/>
                  </a:lnTo>
                  <a:lnTo>
                    <a:pt x="3249909" y="71451"/>
                  </a:lnTo>
                  <a:lnTo>
                    <a:pt x="3213440" y="46818"/>
                  </a:lnTo>
                  <a:lnTo>
                    <a:pt x="3173843" y="26948"/>
                  </a:lnTo>
                  <a:lnTo>
                    <a:pt x="3131526" y="12249"/>
                  </a:lnTo>
                  <a:lnTo>
                    <a:pt x="3086897" y="3130"/>
                  </a:lnTo>
                  <a:lnTo>
                    <a:pt x="3040367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083296" y="1417316"/>
              <a:ext cx="3383279" cy="2057400"/>
            </a:xfrm>
            <a:custGeom>
              <a:avLst/>
              <a:gdLst/>
              <a:ahLst/>
              <a:cxnLst/>
              <a:rect l="l" t="t" r="r" b="b"/>
              <a:pathLst>
                <a:path w="3383279" h="2057400">
                  <a:moveTo>
                    <a:pt x="0" y="342912"/>
                  </a:moveTo>
                  <a:lnTo>
                    <a:pt x="3130" y="296382"/>
                  </a:lnTo>
                  <a:lnTo>
                    <a:pt x="12249" y="251753"/>
                  </a:lnTo>
                  <a:lnTo>
                    <a:pt x="26948" y="209436"/>
                  </a:lnTo>
                  <a:lnTo>
                    <a:pt x="46818" y="169839"/>
                  </a:lnTo>
                  <a:lnTo>
                    <a:pt x="71451" y="133370"/>
                  </a:lnTo>
                  <a:lnTo>
                    <a:pt x="100437" y="100437"/>
                  </a:lnTo>
                  <a:lnTo>
                    <a:pt x="133370" y="71451"/>
                  </a:lnTo>
                  <a:lnTo>
                    <a:pt x="169839" y="46818"/>
                  </a:lnTo>
                  <a:lnTo>
                    <a:pt x="209436" y="26948"/>
                  </a:lnTo>
                  <a:lnTo>
                    <a:pt x="251753" y="12249"/>
                  </a:lnTo>
                  <a:lnTo>
                    <a:pt x="296382" y="3130"/>
                  </a:lnTo>
                  <a:lnTo>
                    <a:pt x="342912" y="0"/>
                  </a:lnTo>
                  <a:lnTo>
                    <a:pt x="3040367" y="0"/>
                  </a:lnTo>
                  <a:lnTo>
                    <a:pt x="3086897" y="3130"/>
                  </a:lnTo>
                  <a:lnTo>
                    <a:pt x="3131526" y="12249"/>
                  </a:lnTo>
                  <a:lnTo>
                    <a:pt x="3173843" y="26948"/>
                  </a:lnTo>
                  <a:lnTo>
                    <a:pt x="3213440" y="46818"/>
                  </a:lnTo>
                  <a:lnTo>
                    <a:pt x="3249909" y="71451"/>
                  </a:lnTo>
                  <a:lnTo>
                    <a:pt x="3282842" y="100437"/>
                  </a:lnTo>
                  <a:lnTo>
                    <a:pt x="3311828" y="133370"/>
                  </a:lnTo>
                  <a:lnTo>
                    <a:pt x="3336461" y="169839"/>
                  </a:lnTo>
                  <a:lnTo>
                    <a:pt x="3356331" y="209436"/>
                  </a:lnTo>
                  <a:lnTo>
                    <a:pt x="3371030" y="251753"/>
                  </a:lnTo>
                  <a:lnTo>
                    <a:pt x="3380149" y="296382"/>
                  </a:lnTo>
                  <a:lnTo>
                    <a:pt x="3383279" y="342912"/>
                  </a:lnTo>
                  <a:lnTo>
                    <a:pt x="3383279" y="1714499"/>
                  </a:lnTo>
                  <a:lnTo>
                    <a:pt x="3380149" y="1761030"/>
                  </a:lnTo>
                  <a:lnTo>
                    <a:pt x="3371030" y="1805657"/>
                  </a:lnTo>
                  <a:lnTo>
                    <a:pt x="3356331" y="1847973"/>
                  </a:lnTo>
                  <a:lnTo>
                    <a:pt x="3336461" y="1887569"/>
                  </a:lnTo>
                  <a:lnTo>
                    <a:pt x="3311828" y="1924037"/>
                  </a:lnTo>
                  <a:lnTo>
                    <a:pt x="3282842" y="1956968"/>
                  </a:lnTo>
                  <a:lnTo>
                    <a:pt x="3249909" y="1985953"/>
                  </a:lnTo>
                  <a:lnTo>
                    <a:pt x="3213440" y="2010584"/>
                  </a:lnTo>
                  <a:lnTo>
                    <a:pt x="3173843" y="2030453"/>
                  </a:lnTo>
                  <a:lnTo>
                    <a:pt x="3131526" y="2045151"/>
                  </a:lnTo>
                  <a:lnTo>
                    <a:pt x="3086897" y="2054269"/>
                  </a:lnTo>
                  <a:lnTo>
                    <a:pt x="3040367" y="2057399"/>
                  </a:lnTo>
                  <a:lnTo>
                    <a:pt x="342912" y="2057399"/>
                  </a:lnTo>
                  <a:lnTo>
                    <a:pt x="296382" y="2054269"/>
                  </a:lnTo>
                  <a:lnTo>
                    <a:pt x="251753" y="2045151"/>
                  </a:lnTo>
                  <a:lnTo>
                    <a:pt x="209436" y="2030453"/>
                  </a:lnTo>
                  <a:lnTo>
                    <a:pt x="169839" y="2010584"/>
                  </a:lnTo>
                  <a:lnTo>
                    <a:pt x="133370" y="1985953"/>
                  </a:lnTo>
                  <a:lnTo>
                    <a:pt x="100437" y="1956968"/>
                  </a:lnTo>
                  <a:lnTo>
                    <a:pt x="71451" y="1924037"/>
                  </a:lnTo>
                  <a:lnTo>
                    <a:pt x="46818" y="1887569"/>
                  </a:lnTo>
                  <a:lnTo>
                    <a:pt x="26948" y="1847973"/>
                  </a:lnTo>
                  <a:lnTo>
                    <a:pt x="12249" y="1805657"/>
                  </a:lnTo>
                  <a:lnTo>
                    <a:pt x="3130" y="1761030"/>
                  </a:lnTo>
                  <a:lnTo>
                    <a:pt x="0" y="1714499"/>
                  </a:lnTo>
                  <a:lnTo>
                    <a:pt x="0" y="342912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418066" y="1642364"/>
            <a:ext cx="2430780" cy="1360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25" dirty="0">
                <a:solidFill>
                  <a:srgbClr val="2A7D52"/>
                </a:solidFill>
                <a:latin typeface="Calibri"/>
                <a:cs typeface="Calibri"/>
              </a:rPr>
              <a:t>Spouse</a:t>
            </a:r>
            <a:r>
              <a:rPr sz="1800" b="1" spc="-4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55" dirty="0">
                <a:solidFill>
                  <a:srgbClr val="2A7D52"/>
                </a:solidFill>
                <a:latin typeface="Calibri"/>
                <a:cs typeface="Calibri"/>
              </a:rPr>
              <a:t>Life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Evidence</a:t>
            </a:r>
            <a:r>
              <a:rPr sz="14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Insurability</a:t>
            </a:r>
            <a:r>
              <a:rPr sz="14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may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be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required;</a:t>
            </a:r>
            <a:r>
              <a:rPr sz="1400" spc="1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approved</a:t>
            </a:r>
            <a:r>
              <a:rPr sz="1400" spc="1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coverage 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becomes</a:t>
            </a:r>
            <a:r>
              <a:rPr sz="14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effective</a:t>
            </a:r>
            <a:r>
              <a:rPr sz="14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according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to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carrier</a:t>
            </a:r>
            <a:r>
              <a:rPr sz="1400" spc="1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approval</a:t>
            </a:r>
            <a:r>
              <a:rPr sz="1400" spc="1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rules.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16736" y="4266692"/>
            <a:ext cx="95269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20" dirty="0">
                <a:solidFill>
                  <a:srgbClr val="4D367C"/>
                </a:solidFill>
                <a:latin typeface="Calibri"/>
                <a:cs typeface="Calibri"/>
              </a:rPr>
              <a:t>Use</a:t>
            </a:r>
            <a:r>
              <a:rPr sz="1800" b="1" spc="-3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55" dirty="0">
                <a:solidFill>
                  <a:srgbClr val="4D367C"/>
                </a:solidFill>
                <a:latin typeface="Calibri"/>
                <a:cs typeface="Calibri"/>
              </a:rPr>
              <a:t>the</a:t>
            </a:r>
            <a:r>
              <a:rPr sz="1800" b="1" spc="-3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70" dirty="0">
                <a:solidFill>
                  <a:srgbClr val="4D367C"/>
                </a:solidFill>
                <a:latin typeface="Calibri"/>
                <a:cs typeface="Calibri"/>
              </a:rPr>
              <a:t>current</a:t>
            </a:r>
            <a:r>
              <a:rPr sz="1800" b="1" spc="-1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45" dirty="0">
                <a:solidFill>
                  <a:srgbClr val="4D367C"/>
                </a:solidFill>
                <a:latin typeface="Calibri"/>
                <a:cs typeface="Calibri"/>
              </a:rPr>
              <a:t>LTD/Life</a:t>
            </a:r>
            <a:r>
              <a:rPr sz="1800" b="1" spc="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95" dirty="0">
                <a:solidFill>
                  <a:srgbClr val="4D367C"/>
                </a:solidFill>
                <a:latin typeface="Calibri"/>
                <a:cs typeface="Calibri"/>
              </a:rPr>
              <a:t>guidance</a:t>
            </a:r>
            <a:r>
              <a:rPr sz="1800" b="1" spc="-3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85" dirty="0">
                <a:solidFill>
                  <a:srgbClr val="4D367C"/>
                </a:solidFill>
                <a:latin typeface="Calibri"/>
                <a:cs typeface="Calibri"/>
              </a:rPr>
              <a:t>and</a:t>
            </a:r>
            <a:r>
              <a:rPr sz="1800" b="1" spc="-5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70" dirty="0">
                <a:solidFill>
                  <a:srgbClr val="4D367C"/>
                </a:solidFill>
                <a:latin typeface="Calibri"/>
                <a:cs typeface="Calibri"/>
              </a:rPr>
              <a:t>carrier</a:t>
            </a:r>
            <a:r>
              <a:rPr sz="1800" b="1" spc="-2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80" dirty="0">
                <a:solidFill>
                  <a:srgbClr val="4D367C"/>
                </a:solidFill>
                <a:latin typeface="Calibri"/>
                <a:cs typeface="Calibri"/>
              </a:rPr>
              <a:t>materials</a:t>
            </a:r>
            <a:r>
              <a:rPr sz="1800" b="1" spc="-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D367C"/>
                </a:solidFill>
                <a:latin typeface="Calibri"/>
                <a:cs typeface="Calibri"/>
              </a:rPr>
              <a:t>for</a:t>
            </a:r>
            <a:r>
              <a:rPr sz="1800" b="1" spc="-2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70" dirty="0">
                <a:solidFill>
                  <a:srgbClr val="4D367C"/>
                </a:solidFill>
                <a:latin typeface="Calibri"/>
                <a:cs typeface="Calibri"/>
              </a:rPr>
              <a:t>detailed</a:t>
            </a:r>
            <a:r>
              <a:rPr sz="1800" b="1" spc="-3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105" dirty="0">
                <a:solidFill>
                  <a:srgbClr val="4D367C"/>
                </a:solidFill>
                <a:latin typeface="Calibri"/>
                <a:cs typeface="Calibri"/>
              </a:rPr>
              <a:t>processing</a:t>
            </a:r>
            <a:r>
              <a:rPr sz="1800" b="1" spc="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70" dirty="0">
                <a:solidFill>
                  <a:srgbClr val="4D367C"/>
                </a:solidFill>
                <a:latin typeface="Calibri"/>
                <a:cs typeface="Calibri"/>
              </a:rPr>
              <a:t>instructions.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695" y="0"/>
                </a:moveTo>
                <a:lnTo>
                  <a:pt x="0" y="0"/>
                </a:lnTo>
                <a:lnTo>
                  <a:pt x="0" y="6858000"/>
                </a:lnTo>
                <a:lnTo>
                  <a:pt x="12191695" y="6858000"/>
                </a:lnTo>
                <a:lnTo>
                  <a:pt x="12191695" y="0"/>
                </a:lnTo>
                <a:close/>
              </a:path>
            </a:pathLst>
          </a:custGeom>
          <a:solidFill>
            <a:srgbClr val="4D36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855980" y="1966975"/>
            <a:ext cx="2484120" cy="1061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400" spc="150" dirty="0">
                <a:solidFill>
                  <a:srgbClr val="FFFFFF"/>
                </a:solidFill>
              </a:rPr>
              <a:t>QUALIFYING </a:t>
            </a:r>
            <a:r>
              <a:rPr sz="3400" spc="190" dirty="0">
                <a:solidFill>
                  <a:srgbClr val="FFFFFF"/>
                </a:solidFill>
              </a:rPr>
              <a:t>EVENTS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4970779" y="2061463"/>
            <a:ext cx="5556885" cy="909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479"/>
              </a:lnSpc>
              <a:spcBef>
                <a:spcPts val="105"/>
              </a:spcBef>
            </a:pPr>
            <a:r>
              <a:rPr sz="2900" b="1" spc="120" dirty="0">
                <a:solidFill>
                  <a:srgbClr val="FFFFFF"/>
                </a:solidFill>
                <a:latin typeface="Calibri"/>
                <a:cs typeface="Calibri"/>
              </a:rPr>
              <a:t>Life</a:t>
            </a:r>
            <a:r>
              <a:rPr sz="29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spc="160" dirty="0">
                <a:solidFill>
                  <a:srgbClr val="FFFFFF"/>
                </a:solidFill>
                <a:latin typeface="Calibri"/>
                <a:cs typeface="Calibri"/>
              </a:rPr>
              <a:t>changes.</a:t>
            </a:r>
            <a:endParaRPr sz="2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900" b="1" spc="125" dirty="0">
                <a:solidFill>
                  <a:srgbClr val="FFFFFF"/>
                </a:solidFill>
                <a:latin typeface="Calibri"/>
                <a:cs typeface="Calibri"/>
              </a:rPr>
              <a:t>Benefits</a:t>
            </a:r>
            <a:r>
              <a:rPr sz="2900" b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spc="135" dirty="0">
                <a:solidFill>
                  <a:srgbClr val="FFFFFF"/>
                </a:solidFill>
                <a:latin typeface="Calibri"/>
                <a:cs typeface="Calibri"/>
              </a:rPr>
              <a:t>may</a:t>
            </a:r>
            <a:r>
              <a:rPr sz="29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spc="135" dirty="0">
                <a:solidFill>
                  <a:srgbClr val="FFFFFF"/>
                </a:solidFill>
                <a:latin typeface="Calibri"/>
                <a:cs typeface="Calibri"/>
              </a:rPr>
              <a:t>need</a:t>
            </a:r>
            <a:r>
              <a:rPr sz="29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spc="5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9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spc="160" dirty="0">
                <a:solidFill>
                  <a:srgbClr val="FFFFFF"/>
                </a:solidFill>
                <a:latin typeface="Calibri"/>
                <a:cs typeface="Calibri"/>
              </a:rPr>
              <a:t>change</a:t>
            </a:r>
            <a:r>
              <a:rPr sz="29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spc="35" dirty="0">
                <a:solidFill>
                  <a:srgbClr val="FFFFFF"/>
                </a:solidFill>
                <a:latin typeface="Calibri"/>
                <a:cs typeface="Calibri"/>
              </a:rPr>
              <a:t>too.</a:t>
            </a:r>
            <a:endParaRPr sz="29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89067" y="3675379"/>
            <a:ext cx="53536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Know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event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60" dirty="0">
                <a:solidFill>
                  <a:srgbClr val="FFFFFF"/>
                </a:solidFill>
                <a:latin typeface="Calibri"/>
                <a:cs typeface="Calibri"/>
              </a:rPr>
              <a:t>•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Know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deadline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60" dirty="0">
                <a:solidFill>
                  <a:srgbClr val="FFFFFF"/>
                </a:solidFill>
                <a:latin typeface="Calibri"/>
                <a:cs typeface="Calibri"/>
              </a:rPr>
              <a:t>•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Get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documentation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53323" y="5883109"/>
            <a:ext cx="2077821" cy="70971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89127" y="5883122"/>
            <a:ext cx="1945078" cy="81028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5" dirty="0"/>
              <a:t>Qualifying</a:t>
            </a:r>
            <a:r>
              <a:rPr spc="-45" dirty="0"/>
              <a:t> </a:t>
            </a:r>
            <a:r>
              <a:rPr spc="95" dirty="0"/>
              <a:t>Event</a:t>
            </a:r>
            <a:r>
              <a:rPr spc="-45" dirty="0"/>
              <a:t> </a:t>
            </a:r>
            <a:r>
              <a:rPr spc="145" dirty="0"/>
              <a:t>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28727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55" dirty="0">
                <a:solidFill>
                  <a:srgbClr val="69666F"/>
                </a:solidFill>
                <a:latin typeface="Calibri"/>
                <a:cs typeface="Calibri"/>
              </a:rPr>
              <a:t>Examples</a:t>
            </a:r>
            <a:r>
              <a:rPr sz="1400" spc="1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lang="en-US" sz="1400" dirty="0">
                <a:solidFill>
                  <a:srgbClr val="69666F"/>
                </a:solidFill>
                <a:latin typeface="Calibri"/>
                <a:cs typeface="Calibri"/>
              </a:rPr>
              <a:t>of NMPSIA recognized QEs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592836" y="1301508"/>
            <a:ext cx="3569335" cy="1694814"/>
            <a:chOff x="592836" y="1301508"/>
            <a:chExt cx="3569335" cy="1694814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2836" y="1301508"/>
              <a:ext cx="3569195" cy="16946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40080" y="1325873"/>
              <a:ext cx="3474720" cy="1600200"/>
            </a:xfrm>
            <a:custGeom>
              <a:avLst/>
              <a:gdLst/>
              <a:ahLst/>
              <a:cxnLst/>
              <a:rect l="l" t="t" r="r" b="b"/>
              <a:pathLst>
                <a:path w="3474720" h="1600200">
                  <a:moveTo>
                    <a:pt x="3208007" y="0"/>
                  </a:moveTo>
                  <a:lnTo>
                    <a:pt x="266712" y="0"/>
                  </a:lnTo>
                  <a:lnTo>
                    <a:pt x="218769" y="4297"/>
                  </a:lnTo>
                  <a:lnTo>
                    <a:pt x="173645" y="16686"/>
                  </a:lnTo>
                  <a:lnTo>
                    <a:pt x="132095" y="36415"/>
                  </a:lnTo>
                  <a:lnTo>
                    <a:pt x="94870" y="62729"/>
                  </a:lnTo>
                  <a:lnTo>
                    <a:pt x="62725" y="94875"/>
                  </a:lnTo>
                  <a:lnTo>
                    <a:pt x="36412" y="132100"/>
                  </a:lnTo>
                  <a:lnTo>
                    <a:pt x="16685" y="173650"/>
                  </a:lnTo>
                  <a:lnTo>
                    <a:pt x="4296" y="218772"/>
                  </a:lnTo>
                  <a:lnTo>
                    <a:pt x="0" y="266712"/>
                  </a:lnTo>
                  <a:lnTo>
                    <a:pt x="0" y="1333499"/>
                  </a:lnTo>
                  <a:lnTo>
                    <a:pt x="4296" y="1381439"/>
                  </a:lnTo>
                  <a:lnTo>
                    <a:pt x="16685" y="1426560"/>
                  </a:lnTo>
                  <a:lnTo>
                    <a:pt x="36412" y="1468108"/>
                  </a:lnTo>
                  <a:lnTo>
                    <a:pt x="62725" y="1505331"/>
                  </a:lnTo>
                  <a:lnTo>
                    <a:pt x="94870" y="1537475"/>
                  </a:lnTo>
                  <a:lnTo>
                    <a:pt x="132095" y="1563787"/>
                  </a:lnTo>
                  <a:lnTo>
                    <a:pt x="173645" y="1583514"/>
                  </a:lnTo>
                  <a:lnTo>
                    <a:pt x="218769" y="1595903"/>
                  </a:lnTo>
                  <a:lnTo>
                    <a:pt x="266712" y="1600199"/>
                  </a:lnTo>
                  <a:lnTo>
                    <a:pt x="3208007" y="1600199"/>
                  </a:lnTo>
                  <a:lnTo>
                    <a:pt x="3255950" y="1595903"/>
                  </a:lnTo>
                  <a:lnTo>
                    <a:pt x="3301074" y="1583514"/>
                  </a:lnTo>
                  <a:lnTo>
                    <a:pt x="3342624" y="1563787"/>
                  </a:lnTo>
                  <a:lnTo>
                    <a:pt x="3379849" y="1537475"/>
                  </a:lnTo>
                  <a:lnTo>
                    <a:pt x="3411994" y="1505331"/>
                  </a:lnTo>
                  <a:lnTo>
                    <a:pt x="3438307" y="1468108"/>
                  </a:lnTo>
                  <a:lnTo>
                    <a:pt x="3458034" y="1426560"/>
                  </a:lnTo>
                  <a:lnTo>
                    <a:pt x="3470423" y="1381439"/>
                  </a:lnTo>
                  <a:lnTo>
                    <a:pt x="3474720" y="1333499"/>
                  </a:lnTo>
                  <a:lnTo>
                    <a:pt x="3474720" y="266712"/>
                  </a:lnTo>
                  <a:lnTo>
                    <a:pt x="3470423" y="218772"/>
                  </a:lnTo>
                  <a:lnTo>
                    <a:pt x="3458034" y="173650"/>
                  </a:lnTo>
                  <a:lnTo>
                    <a:pt x="3438307" y="132100"/>
                  </a:lnTo>
                  <a:lnTo>
                    <a:pt x="3411994" y="94875"/>
                  </a:lnTo>
                  <a:lnTo>
                    <a:pt x="3379849" y="62729"/>
                  </a:lnTo>
                  <a:lnTo>
                    <a:pt x="3342624" y="36415"/>
                  </a:lnTo>
                  <a:lnTo>
                    <a:pt x="3301074" y="16686"/>
                  </a:lnTo>
                  <a:lnTo>
                    <a:pt x="3255950" y="4297"/>
                  </a:lnTo>
                  <a:lnTo>
                    <a:pt x="3208007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40080" y="1325873"/>
              <a:ext cx="3474720" cy="1600200"/>
            </a:xfrm>
            <a:custGeom>
              <a:avLst/>
              <a:gdLst/>
              <a:ahLst/>
              <a:cxnLst/>
              <a:rect l="l" t="t" r="r" b="b"/>
              <a:pathLst>
                <a:path w="3474720" h="1600200">
                  <a:moveTo>
                    <a:pt x="0" y="266712"/>
                  </a:moveTo>
                  <a:lnTo>
                    <a:pt x="4296" y="218772"/>
                  </a:lnTo>
                  <a:lnTo>
                    <a:pt x="16685" y="173650"/>
                  </a:lnTo>
                  <a:lnTo>
                    <a:pt x="36412" y="132100"/>
                  </a:lnTo>
                  <a:lnTo>
                    <a:pt x="62725" y="94875"/>
                  </a:lnTo>
                  <a:lnTo>
                    <a:pt x="94870" y="62729"/>
                  </a:lnTo>
                  <a:lnTo>
                    <a:pt x="132095" y="36415"/>
                  </a:lnTo>
                  <a:lnTo>
                    <a:pt x="173645" y="16686"/>
                  </a:lnTo>
                  <a:lnTo>
                    <a:pt x="218769" y="4297"/>
                  </a:lnTo>
                  <a:lnTo>
                    <a:pt x="266712" y="0"/>
                  </a:lnTo>
                  <a:lnTo>
                    <a:pt x="3208007" y="0"/>
                  </a:lnTo>
                  <a:lnTo>
                    <a:pt x="3255950" y="4297"/>
                  </a:lnTo>
                  <a:lnTo>
                    <a:pt x="3301074" y="16686"/>
                  </a:lnTo>
                  <a:lnTo>
                    <a:pt x="3342624" y="36415"/>
                  </a:lnTo>
                  <a:lnTo>
                    <a:pt x="3379849" y="62729"/>
                  </a:lnTo>
                  <a:lnTo>
                    <a:pt x="3411994" y="94875"/>
                  </a:lnTo>
                  <a:lnTo>
                    <a:pt x="3438307" y="132100"/>
                  </a:lnTo>
                  <a:lnTo>
                    <a:pt x="3458034" y="173650"/>
                  </a:lnTo>
                  <a:lnTo>
                    <a:pt x="3470423" y="218772"/>
                  </a:lnTo>
                  <a:lnTo>
                    <a:pt x="3474720" y="266712"/>
                  </a:lnTo>
                  <a:lnTo>
                    <a:pt x="3474720" y="1333499"/>
                  </a:lnTo>
                  <a:lnTo>
                    <a:pt x="3470423" y="1381439"/>
                  </a:lnTo>
                  <a:lnTo>
                    <a:pt x="3458034" y="1426560"/>
                  </a:lnTo>
                  <a:lnTo>
                    <a:pt x="3438307" y="1468108"/>
                  </a:lnTo>
                  <a:lnTo>
                    <a:pt x="3411994" y="1505331"/>
                  </a:lnTo>
                  <a:lnTo>
                    <a:pt x="3379849" y="1537475"/>
                  </a:lnTo>
                  <a:lnTo>
                    <a:pt x="3342624" y="1563787"/>
                  </a:lnTo>
                  <a:lnTo>
                    <a:pt x="3301074" y="1583514"/>
                  </a:lnTo>
                  <a:lnTo>
                    <a:pt x="3255950" y="1595903"/>
                  </a:lnTo>
                  <a:lnTo>
                    <a:pt x="3208007" y="1600199"/>
                  </a:lnTo>
                  <a:lnTo>
                    <a:pt x="266712" y="1600199"/>
                  </a:lnTo>
                  <a:lnTo>
                    <a:pt x="218769" y="1595903"/>
                  </a:lnTo>
                  <a:lnTo>
                    <a:pt x="173645" y="1583514"/>
                  </a:lnTo>
                  <a:lnTo>
                    <a:pt x="132095" y="1563787"/>
                  </a:lnTo>
                  <a:lnTo>
                    <a:pt x="94870" y="1537475"/>
                  </a:lnTo>
                  <a:lnTo>
                    <a:pt x="62725" y="1505331"/>
                  </a:lnTo>
                  <a:lnTo>
                    <a:pt x="36412" y="1468108"/>
                  </a:lnTo>
                  <a:lnTo>
                    <a:pt x="16685" y="1426560"/>
                  </a:lnTo>
                  <a:lnTo>
                    <a:pt x="4296" y="1381439"/>
                  </a:lnTo>
                  <a:lnTo>
                    <a:pt x="0" y="1333499"/>
                  </a:lnTo>
                  <a:lnTo>
                    <a:pt x="0" y="266712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74852" y="1552447"/>
            <a:ext cx="1073785" cy="7035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spc="-10" dirty="0">
                <a:solidFill>
                  <a:srgbClr val="C5467D"/>
                </a:solidFill>
                <a:latin typeface="Calibri"/>
                <a:cs typeface="Calibri"/>
              </a:rPr>
              <a:t>Birth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30"/>
              </a:spcBef>
            </a:pP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A</a:t>
            </a:r>
            <a:r>
              <a:rPr sz="13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child</a:t>
            </a:r>
            <a:r>
              <a:rPr sz="13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60" dirty="0">
                <a:solidFill>
                  <a:srgbClr val="2D2C34"/>
                </a:solidFill>
                <a:latin typeface="Calibri"/>
                <a:cs typeface="Calibri"/>
              </a:rPr>
              <a:t>is</a:t>
            </a:r>
            <a:r>
              <a:rPr sz="13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2D2C34"/>
                </a:solidFill>
                <a:latin typeface="Calibri"/>
                <a:cs typeface="Calibri"/>
              </a:rPr>
              <a:t>born.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9" name="object 9" descr="þÿ"/>
          <p:cNvGrpSpPr/>
          <p:nvPr/>
        </p:nvGrpSpPr>
        <p:grpSpPr>
          <a:xfrm>
            <a:off x="4296156" y="1301508"/>
            <a:ext cx="3569335" cy="1694814"/>
            <a:chOff x="4296156" y="1301508"/>
            <a:chExt cx="3569335" cy="1694814"/>
          </a:xfrm>
        </p:grpSpPr>
        <p:pic>
          <p:nvPicPr>
            <p:cNvPr id="10" name="object 1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96156" y="1301508"/>
              <a:ext cx="3569194" cy="169467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343400" y="1325873"/>
              <a:ext cx="3474720" cy="1600200"/>
            </a:xfrm>
            <a:custGeom>
              <a:avLst/>
              <a:gdLst/>
              <a:ahLst/>
              <a:cxnLst/>
              <a:rect l="l" t="t" r="r" b="b"/>
              <a:pathLst>
                <a:path w="3474720" h="1600200">
                  <a:moveTo>
                    <a:pt x="3208007" y="0"/>
                  </a:moveTo>
                  <a:lnTo>
                    <a:pt x="266712" y="0"/>
                  </a:lnTo>
                  <a:lnTo>
                    <a:pt x="218769" y="4297"/>
                  </a:lnTo>
                  <a:lnTo>
                    <a:pt x="173645" y="16686"/>
                  </a:lnTo>
                  <a:lnTo>
                    <a:pt x="132095" y="36415"/>
                  </a:lnTo>
                  <a:lnTo>
                    <a:pt x="94870" y="62729"/>
                  </a:lnTo>
                  <a:lnTo>
                    <a:pt x="62725" y="94875"/>
                  </a:lnTo>
                  <a:lnTo>
                    <a:pt x="36412" y="132100"/>
                  </a:lnTo>
                  <a:lnTo>
                    <a:pt x="16685" y="173650"/>
                  </a:lnTo>
                  <a:lnTo>
                    <a:pt x="4296" y="218772"/>
                  </a:lnTo>
                  <a:lnTo>
                    <a:pt x="0" y="266712"/>
                  </a:lnTo>
                  <a:lnTo>
                    <a:pt x="0" y="1333499"/>
                  </a:lnTo>
                  <a:lnTo>
                    <a:pt x="4296" y="1381439"/>
                  </a:lnTo>
                  <a:lnTo>
                    <a:pt x="16685" y="1426560"/>
                  </a:lnTo>
                  <a:lnTo>
                    <a:pt x="36412" y="1468108"/>
                  </a:lnTo>
                  <a:lnTo>
                    <a:pt x="62725" y="1505331"/>
                  </a:lnTo>
                  <a:lnTo>
                    <a:pt x="94870" y="1537475"/>
                  </a:lnTo>
                  <a:lnTo>
                    <a:pt x="132095" y="1563787"/>
                  </a:lnTo>
                  <a:lnTo>
                    <a:pt x="173645" y="1583514"/>
                  </a:lnTo>
                  <a:lnTo>
                    <a:pt x="218769" y="1595903"/>
                  </a:lnTo>
                  <a:lnTo>
                    <a:pt x="266712" y="1600199"/>
                  </a:lnTo>
                  <a:lnTo>
                    <a:pt x="3208007" y="1600199"/>
                  </a:lnTo>
                  <a:lnTo>
                    <a:pt x="3255950" y="1595903"/>
                  </a:lnTo>
                  <a:lnTo>
                    <a:pt x="3301074" y="1583514"/>
                  </a:lnTo>
                  <a:lnTo>
                    <a:pt x="3342624" y="1563787"/>
                  </a:lnTo>
                  <a:lnTo>
                    <a:pt x="3379849" y="1537475"/>
                  </a:lnTo>
                  <a:lnTo>
                    <a:pt x="3411994" y="1505331"/>
                  </a:lnTo>
                  <a:lnTo>
                    <a:pt x="3438307" y="1468108"/>
                  </a:lnTo>
                  <a:lnTo>
                    <a:pt x="3458034" y="1426560"/>
                  </a:lnTo>
                  <a:lnTo>
                    <a:pt x="3470423" y="1381439"/>
                  </a:lnTo>
                  <a:lnTo>
                    <a:pt x="3474720" y="1333499"/>
                  </a:lnTo>
                  <a:lnTo>
                    <a:pt x="3474720" y="266712"/>
                  </a:lnTo>
                  <a:lnTo>
                    <a:pt x="3470423" y="218772"/>
                  </a:lnTo>
                  <a:lnTo>
                    <a:pt x="3458034" y="173650"/>
                  </a:lnTo>
                  <a:lnTo>
                    <a:pt x="3438307" y="132100"/>
                  </a:lnTo>
                  <a:lnTo>
                    <a:pt x="3411994" y="94875"/>
                  </a:lnTo>
                  <a:lnTo>
                    <a:pt x="3379849" y="62729"/>
                  </a:lnTo>
                  <a:lnTo>
                    <a:pt x="3342624" y="36415"/>
                  </a:lnTo>
                  <a:lnTo>
                    <a:pt x="3301074" y="16686"/>
                  </a:lnTo>
                  <a:lnTo>
                    <a:pt x="3255950" y="4297"/>
                  </a:lnTo>
                  <a:lnTo>
                    <a:pt x="3208007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43400" y="1325873"/>
              <a:ext cx="3474720" cy="1600200"/>
            </a:xfrm>
            <a:custGeom>
              <a:avLst/>
              <a:gdLst/>
              <a:ahLst/>
              <a:cxnLst/>
              <a:rect l="l" t="t" r="r" b="b"/>
              <a:pathLst>
                <a:path w="3474720" h="1600200">
                  <a:moveTo>
                    <a:pt x="0" y="266712"/>
                  </a:moveTo>
                  <a:lnTo>
                    <a:pt x="4296" y="218772"/>
                  </a:lnTo>
                  <a:lnTo>
                    <a:pt x="16685" y="173650"/>
                  </a:lnTo>
                  <a:lnTo>
                    <a:pt x="36412" y="132100"/>
                  </a:lnTo>
                  <a:lnTo>
                    <a:pt x="62725" y="94875"/>
                  </a:lnTo>
                  <a:lnTo>
                    <a:pt x="94870" y="62729"/>
                  </a:lnTo>
                  <a:lnTo>
                    <a:pt x="132095" y="36415"/>
                  </a:lnTo>
                  <a:lnTo>
                    <a:pt x="173645" y="16686"/>
                  </a:lnTo>
                  <a:lnTo>
                    <a:pt x="218769" y="4297"/>
                  </a:lnTo>
                  <a:lnTo>
                    <a:pt x="266712" y="0"/>
                  </a:lnTo>
                  <a:lnTo>
                    <a:pt x="3208007" y="0"/>
                  </a:lnTo>
                  <a:lnTo>
                    <a:pt x="3255950" y="4297"/>
                  </a:lnTo>
                  <a:lnTo>
                    <a:pt x="3301074" y="16686"/>
                  </a:lnTo>
                  <a:lnTo>
                    <a:pt x="3342624" y="36415"/>
                  </a:lnTo>
                  <a:lnTo>
                    <a:pt x="3379849" y="62729"/>
                  </a:lnTo>
                  <a:lnTo>
                    <a:pt x="3411994" y="94875"/>
                  </a:lnTo>
                  <a:lnTo>
                    <a:pt x="3438307" y="132100"/>
                  </a:lnTo>
                  <a:lnTo>
                    <a:pt x="3458034" y="173650"/>
                  </a:lnTo>
                  <a:lnTo>
                    <a:pt x="3470423" y="218772"/>
                  </a:lnTo>
                  <a:lnTo>
                    <a:pt x="3474720" y="266712"/>
                  </a:lnTo>
                  <a:lnTo>
                    <a:pt x="3474720" y="1333499"/>
                  </a:lnTo>
                  <a:lnTo>
                    <a:pt x="3470423" y="1381439"/>
                  </a:lnTo>
                  <a:lnTo>
                    <a:pt x="3458034" y="1426560"/>
                  </a:lnTo>
                  <a:lnTo>
                    <a:pt x="3438307" y="1468108"/>
                  </a:lnTo>
                  <a:lnTo>
                    <a:pt x="3411994" y="1505331"/>
                  </a:lnTo>
                  <a:lnTo>
                    <a:pt x="3379849" y="1537475"/>
                  </a:lnTo>
                  <a:lnTo>
                    <a:pt x="3342624" y="1563787"/>
                  </a:lnTo>
                  <a:lnTo>
                    <a:pt x="3301074" y="1583514"/>
                  </a:lnTo>
                  <a:lnTo>
                    <a:pt x="3255950" y="1595903"/>
                  </a:lnTo>
                  <a:lnTo>
                    <a:pt x="3208007" y="1600199"/>
                  </a:lnTo>
                  <a:lnTo>
                    <a:pt x="266712" y="1600199"/>
                  </a:lnTo>
                  <a:lnTo>
                    <a:pt x="218769" y="1595903"/>
                  </a:lnTo>
                  <a:lnTo>
                    <a:pt x="173645" y="1583514"/>
                  </a:lnTo>
                  <a:lnTo>
                    <a:pt x="132095" y="1563787"/>
                  </a:lnTo>
                  <a:lnTo>
                    <a:pt x="94870" y="1537475"/>
                  </a:lnTo>
                  <a:lnTo>
                    <a:pt x="62725" y="1505331"/>
                  </a:lnTo>
                  <a:lnTo>
                    <a:pt x="36412" y="1468108"/>
                  </a:lnTo>
                  <a:lnTo>
                    <a:pt x="16685" y="1426560"/>
                  </a:lnTo>
                  <a:lnTo>
                    <a:pt x="4296" y="1381439"/>
                  </a:lnTo>
                  <a:lnTo>
                    <a:pt x="0" y="1333499"/>
                  </a:lnTo>
                  <a:lnTo>
                    <a:pt x="0" y="266712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678171" y="1552447"/>
            <a:ext cx="2251710" cy="9017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solidFill>
                  <a:srgbClr val="4D367C"/>
                </a:solidFill>
                <a:latin typeface="Calibri"/>
                <a:cs typeface="Calibri"/>
              </a:rPr>
              <a:t>Marriage</a:t>
            </a:r>
            <a:r>
              <a:rPr sz="1700" b="1" spc="12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700" b="1" spc="-80" dirty="0">
                <a:solidFill>
                  <a:srgbClr val="4D367C"/>
                </a:solidFill>
                <a:latin typeface="Calibri"/>
                <a:cs typeface="Calibri"/>
              </a:rPr>
              <a:t>/</a:t>
            </a:r>
            <a:r>
              <a:rPr sz="1700" b="1" spc="12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700" b="1" spc="55" dirty="0">
                <a:solidFill>
                  <a:srgbClr val="4D367C"/>
                </a:solidFill>
                <a:latin typeface="Calibri"/>
                <a:cs typeface="Calibri"/>
              </a:rPr>
              <a:t>Partnership</a:t>
            </a:r>
            <a:endParaRPr sz="17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730"/>
              </a:spcBef>
            </a:pP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Marriage</a:t>
            </a:r>
            <a:r>
              <a:rPr sz="13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3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qualifying</a:t>
            </a:r>
            <a:r>
              <a:rPr sz="13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35" dirty="0">
                <a:solidFill>
                  <a:srgbClr val="2D2C34"/>
                </a:solidFill>
                <a:latin typeface="Calibri"/>
                <a:cs typeface="Calibri"/>
              </a:rPr>
              <a:t>domestic </a:t>
            </a:r>
            <a:r>
              <a:rPr sz="1300" spc="-10" dirty="0">
                <a:solidFill>
                  <a:srgbClr val="2D2C34"/>
                </a:solidFill>
                <a:latin typeface="Calibri"/>
                <a:cs typeface="Calibri"/>
              </a:rPr>
              <a:t>partnership.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14" name="object 14" descr="þÿ"/>
          <p:cNvGrpSpPr/>
          <p:nvPr/>
        </p:nvGrpSpPr>
        <p:grpSpPr>
          <a:xfrm>
            <a:off x="7999476" y="1301508"/>
            <a:ext cx="3569335" cy="1694814"/>
            <a:chOff x="7999476" y="1301508"/>
            <a:chExt cx="3569335" cy="1694814"/>
          </a:xfrm>
        </p:grpSpPr>
        <p:pic>
          <p:nvPicPr>
            <p:cNvPr id="15" name="object 1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99476" y="1301508"/>
              <a:ext cx="3569194" cy="169467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046719" y="1325873"/>
              <a:ext cx="3474720" cy="1600200"/>
            </a:xfrm>
            <a:custGeom>
              <a:avLst/>
              <a:gdLst/>
              <a:ahLst/>
              <a:cxnLst/>
              <a:rect l="l" t="t" r="r" b="b"/>
              <a:pathLst>
                <a:path w="3474720" h="1600200">
                  <a:moveTo>
                    <a:pt x="3208007" y="0"/>
                  </a:moveTo>
                  <a:lnTo>
                    <a:pt x="266712" y="0"/>
                  </a:lnTo>
                  <a:lnTo>
                    <a:pt x="218769" y="4297"/>
                  </a:lnTo>
                  <a:lnTo>
                    <a:pt x="173645" y="16686"/>
                  </a:lnTo>
                  <a:lnTo>
                    <a:pt x="132095" y="36415"/>
                  </a:lnTo>
                  <a:lnTo>
                    <a:pt x="94870" y="62729"/>
                  </a:lnTo>
                  <a:lnTo>
                    <a:pt x="62725" y="94875"/>
                  </a:lnTo>
                  <a:lnTo>
                    <a:pt x="36412" y="132100"/>
                  </a:lnTo>
                  <a:lnTo>
                    <a:pt x="16685" y="173650"/>
                  </a:lnTo>
                  <a:lnTo>
                    <a:pt x="4296" y="218772"/>
                  </a:lnTo>
                  <a:lnTo>
                    <a:pt x="0" y="266712"/>
                  </a:lnTo>
                  <a:lnTo>
                    <a:pt x="0" y="1333499"/>
                  </a:lnTo>
                  <a:lnTo>
                    <a:pt x="4296" y="1381439"/>
                  </a:lnTo>
                  <a:lnTo>
                    <a:pt x="16685" y="1426560"/>
                  </a:lnTo>
                  <a:lnTo>
                    <a:pt x="36412" y="1468108"/>
                  </a:lnTo>
                  <a:lnTo>
                    <a:pt x="62725" y="1505331"/>
                  </a:lnTo>
                  <a:lnTo>
                    <a:pt x="94870" y="1537475"/>
                  </a:lnTo>
                  <a:lnTo>
                    <a:pt x="132095" y="1563787"/>
                  </a:lnTo>
                  <a:lnTo>
                    <a:pt x="173645" y="1583514"/>
                  </a:lnTo>
                  <a:lnTo>
                    <a:pt x="218769" y="1595903"/>
                  </a:lnTo>
                  <a:lnTo>
                    <a:pt x="266712" y="1600199"/>
                  </a:lnTo>
                  <a:lnTo>
                    <a:pt x="3208007" y="1600199"/>
                  </a:lnTo>
                  <a:lnTo>
                    <a:pt x="3255950" y="1595903"/>
                  </a:lnTo>
                  <a:lnTo>
                    <a:pt x="3301074" y="1583514"/>
                  </a:lnTo>
                  <a:lnTo>
                    <a:pt x="3342624" y="1563787"/>
                  </a:lnTo>
                  <a:lnTo>
                    <a:pt x="3379849" y="1537475"/>
                  </a:lnTo>
                  <a:lnTo>
                    <a:pt x="3411994" y="1505331"/>
                  </a:lnTo>
                  <a:lnTo>
                    <a:pt x="3438307" y="1468108"/>
                  </a:lnTo>
                  <a:lnTo>
                    <a:pt x="3458034" y="1426560"/>
                  </a:lnTo>
                  <a:lnTo>
                    <a:pt x="3470423" y="1381439"/>
                  </a:lnTo>
                  <a:lnTo>
                    <a:pt x="3474720" y="1333499"/>
                  </a:lnTo>
                  <a:lnTo>
                    <a:pt x="3474720" y="266712"/>
                  </a:lnTo>
                  <a:lnTo>
                    <a:pt x="3470423" y="218772"/>
                  </a:lnTo>
                  <a:lnTo>
                    <a:pt x="3458034" y="173650"/>
                  </a:lnTo>
                  <a:lnTo>
                    <a:pt x="3438307" y="132100"/>
                  </a:lnTo>
                  <a:lnTo>
                    <a:pt x="3411994" y="94875"/>
                  </a:lnTo>
                  <a:lnTo>
                    <a:pt x="3379849" y="62729"/>
                  </a:lnTo>
                  <a:lnTo>
                    <a:pt x="3342624" y="36415"/>
                  </a:lnTo>
                  <a:lnTo>
                    <a:pt x="3301074" y="16686"/>
                  </a:lnTo>
                  <a:lnTo>
                    <a:pt x="3255950" y="4297"/>
                  </a:lnTo>
                  <a:lnTo>
                    <a:pt x="3208007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046719" y="1325873"/>
              <a:ext cx="3474720" cy="1600200"/>
            </a:xfrm>
            <a:custGeom>
              <a:avLst/>
              <a:gdLst/>
              <a:ahLst/>
              <a:cxnLst/>
              <a:rect l="l" t="t" r="r" b="b"/>
              <a:pathLst>
                <a:path w="3474720" h="1600200">
                  <a:moveTo>
                    <a:pt x="0" y="266712"/>
                  </a:moveTo>
                  <a:lnTo>
                    <a:pt x="4296" y="218772"/>
                  </a:lnTo>
                  <a:lnTo>
                    <a:pt x="16685" y="173650"/>
                  </a:lnTo>
                  <a:lnTo>
                    <a:pt x="36412" y="132100"/>
                  </a:lnTo>
                  <a:lnTo>
                    <a:pt x="62725" y="94875"/>
                  </a:lnTo>
                  <a:lnTo>
                    <a:pt x="94870" y="62729"/>
                  </a:lnTo>
                  <a:lnTo>
                    <a:pt x="132095" y="36415"/>
                  </a:lnTo>
                  <a:lnTo>
                    <a:pt x="173645" y="16686"/>
                  </a:lnTo>
                  <a:lnTo>
                    <a:pt x="218769" y="4297"/>
                  </a:lnTo>
                  <a:lnTo>
                    <a:pt x="266712" y="0"/>
                  </a:lnTo>
                  <a:lnTo>
                    <a:pt x="3208007" y="0"/>
                  </a:lnTo>
                  <a:lnTo>
                    <a:pt x="3255950" y="4297"/>
                  </a:lnTo>
                  <a:lnTo>
                    <a:pt x="3301074" y="16686"/>
                  </a:lnTo>
                  <a:lnTo>
                    <a:pt x="3342624" y="36415"/>
                  </a:lnTo>
                  <a:lnTo>
                    <a:pt x="3379849" y="62729"/>
                  </a:lnTo>
                  <a:lnTo>
                    <a:pt x="3411994" y="94875"/>
                  </a:lnTo>
                  <a:lnTo>
                    <a:pt x="3438307" y="132100"/>
                  </a:lnTo>
                  <a:lnTo>
                    <a:pt x="3458034" y="173650"/>
                  </a:lnTo>
                  <a:lnTo>
                    <a:pt x="3470423" y="218772"/>
                  </a:lnTo>
                  <a:lnTo>
                    <a:pt x="3474720" y="266712"/>
                  </a:lnTo>
                  <a:lnTo>
                    <a:pt x="3474720" y="1333499"/>
                  </a:lnTo>
                  <a:lnTo>
                    <a:pt x="3470423" y="1381439"/>
                  </a:lnTo>
                  <a:lnTo>
                    <a:pt x="3458034" y="1426560"/>
                  </a:lnTo>
                  <a:lnTo>
                    <a:pt x="3438307" y="1468108"/>
                  </a:lnTo>
                  <a:lnTo>
                    <a:pt x="3411994" y="1505331"/>
                  </a:lnTo>
                  <a:lnTo>
                    <a:pt x="3379849" y="1537475"/>
                  </a:lnTo>
                  <a:lnTo>
                    <a:pt x="3342624" y="1563787"/>
                  </a:lnTo>
                  <a:lnTo>
                    <a:pt x="3301074" y="1583514"/>
                  </a:lnTo>
                  <a:lnTo>
                    <a:pt x="3255950" y="1595903"/>
                  </a:lnTo>
                  <a:lnTo>
                    <a:pt x="3208007" y="1600199"/>
                  </a:lnTo>
                  <a:lnTo>
                    <a:pt x="266712" y="1600199"/>
                  </a:lnTo>
                  <a:lnTo>
                    <a:pt x="218769" y="1595903"/>
                  </a:lnTo>
                  <a:lnTo>
                    <a:pt x="173645" y="1583514"/>
                  </a:lnTo>
                  <a:lnTo>
                    <a:pt x="132095" y="1563787"/>
                  </a:lnTo>
                  <a:lnTo>
                    <a:pt x="94870" y="1537475"/>
                  </a:lnTo>
                  <a:lnTo>
                    <a:pt x="62725" y="1505331"/>
                  </a:lnTo>
                  <a:lnTo>
                    <a:pt x="36412" y="1468108"/>
                  </a:lnTo>
                  <a:lnTo>
                    <a:pt x="16685" y="1426560"/>
                  </a:lnTo>
                  <a:lnTo>
                    <a:pt x="4296" y="1381439"/>
                  </a:lnTo>
                  <a:lnTo>
                    <a:pt x="0" y="1333499"/>
                  </a:lnTo>
                  <a:lnTo>
                    <a:pt x="0" y="266712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381492" y="1552447"/>
            <a:ext cx="2703195" cy="9017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spc="50" dirty="0">
                <a:solidFill>
                  <a:srgbClr val="2A7D52"/>
                </a:solidFill>
                <a:latin typeface="Calibri"/>
                <a:cs typeface="Calibri"/>
              </a:rPr>
              <a:t>Adoption</a:t>
            </a:r>
            <a:r>
              <a:rPr sz="1700" b="1" spc="-15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700" b="1" spc="-80" dirty="0">
                <a:solidFill>
                  <a:srgbClr val="2A7D52"/>
                </a:solidFill>
                <a:latin typeface="Calibri"/>
                <a:cs typeface="Calibri"/>
              </a:rPr>
              <a:t>/</a:t>
            </a:r>
            <a:r>
              <a:rPr sz="1700" b="1" spc="-25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700" b="1" spc="90" dirty="0">
                <a:solidFill>
                  <a:srgbClr val="2A7D52"/>
                </a:solidFill>
                <a:latin typeface="Calibri"/>
                <a:cs typeface="Calibri"/>
              </a:rPr>
              <a:t>Placement</a:t>
            </a:r>
            <a:endParaRPr sz="17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730"/>
              </a:spcBef>
            </a:pPr>
            <a:r>
              <a:rPr sz="1300" spc="10" dirty="0">
                <a:solidFill>
                  <a:srgbClr val="2D2C34"/>
                </a:solidFill>
                <a:latin typeface="Calibri"/>
                <a:cs typeface="Calibri"/>
              </a:rPr>
              <a:t>Adoption</a:t>
            </a:r>
            <a:r>
              <a:rPr sz="1300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2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3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20" dirty="0">
                <a:solidFill>
                  <a:srgbClr val="2D2C34"/>
                </a:solidFill>
                <a:latin typeface="Calibri"/>
                <a:cs typeface="Calibri"/>
              </a:rPr>
              <a:t>placement</a:t>
            </a:r>
            <a:r>
              <a:rPr sz="13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20" dirty="0">
                <a:solidFill>
                  <a:srgbClr val="2D2C34"/>
                </a:solidFill>
                <a:latin typeface="Calibri"/>
                <a:cs typeface="Calibri"/>
              </a:rPr>
              <a:t>in</a:t>
            </a:r>
            <a:r>
              <a:rPr sz="13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D2C34"/>
                </a:solidFill>
                <a:latin typeface="Calibri"/>
                <a:cs typeface="Calibri"/>
              </a:rPr>
              <a:t>anticipation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1300" spc="-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D2C34"/>
                </a:solidFill>
                <a:latin typeface="Calibri"/>
                <a:cs typeface="Calibri"/>
              </a:rPr>
              <a:t>adoption.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19" name="object 19" descr="þÿ"/>
          <p:cNvGrpSpPr/>
          <p:nvPr/>
        </p:nvGrpSpPr>
        <p:grpSpPr>
          <a:xfrm>
            <a:off x="592836" y="3404628"/>
            <a:ext cx="3569335" cy="1694814"/>
            <a:chOff x="592836" y="3404628"/>
            <a:chExt cx="3569335" cy="1694814"/>
          </a:xfrm>
        </p:grpSpPr>
        <p:pic>
          <p:nvPicPr>
            <p:cNvPr id="20" name="object 2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2836" y="3404628"/>
              <a:ext cx="3569195" cy="169467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40080" y="3428993"/>
              <a:ext cx="3474720" cy="1600200"/>
            </a:xfrm>
            <a:custGeom>
              <a:avLst/>
              <a:gdLst/>
              <a:ahLst/>
              <a:cxnLst/>
              <a:rect l="l" t="t" r="r" b="b"/>
              <a:pathLst>
                <a:path w="3474720" h="1600200">
                  <a:moveTo>
                    <a:pt x="3208007" y="0"/>
                  </a:moveTo>
                  <a:lnTo>
                    <a:pt x="266712" y="0"/>
                  </a:lnTo>
                  <a:lnTo>
                    <a:pt x="218769" y="4297"/>
                  </a:lnTo>
                  <a:lnTo>
                    <a:pt x="173645" y="16686"/>
                  </a:lnTo>
                  <a:lnTo>
                    <a:pt x="132095" y="36415"/>
                  </a:lnTo>
                  <a:lnTo>
                    <a:pt x="94870" y="62729"/>
                  </a:lnTo>
                  <a:lnTo>
                    <a:pt x="62725" y="94875"/>
                  </a:lnTo>
                  <a:lnTo>
                    <a:pt x="36412" y="132100"/>
                  </a:lnTo>
                  <a:lnTo>
                    <a:pt x="16685" y="173650"/>
                  </a:lnTo>
                  <a:lnTo>
                    <a:pt x="4296" y="218772"/>
                  </a:lnTo>
                  <a:lnTo>
                    <a:pt x="0" y="266712"/>
                  </a:lnTo>
                  <a:lnTo>
                    <a:pt x="0" y="1333499"/>
                  </a:lnTo>
                  <a:lnTo>
                    <a:pt x="4296" y="1381439"/>
                  </a:lnTo>
                  <a:lnTo>
                    <a:pt x="16685" y="1426560"/>
                  </a:lnTo>
                  <a:lnTo>
                    <a:pt x="36412" y="1468108"/>
                  </a:lnTo>
                  <a:lnTo>
                    <a:pt x="62725" y="1505331"/>
                  </a:lnTo>
                  <a:lnTo>
                    <a:pt x="94870" y="1537475"/>
                  </a:lnTo>
                  <a:lnTo>
                    <a:pt x="132095" y="1563787"/>
                  </a:lnTo>
                  <a:lnTo>
                    <a:pt x="173645" y="1583514"/>
                  </a:lnTo>
                  <a:lnTo>
                    <a:pt x="218769" y="1595903"/>
                  </a:lnTo>
                  <a:lnTo>
                    <a:pt x="266712" y="1600199"/>
                  </a:lnTo>
                  <a:lnTo>
                    <a:pt x="3208007" y="1600199"/>
                  </a:lnTo>
                  <a:lnTo>
                    <a:pt x="3255950" y="1595903"/>
                  </a:lnTo>
                  <a:lnTo>
                    <a:pt x="3301074" y="1583514"/>
                  </a:lnTo>
                  <a:lnTo>
                    <a:pt x="3342624" y="1563787"/>
                  </a:lnTo>
                  <a:lnTo>
                    <a:pt x="3379849" y="1537475"/>
                  </a:lnTo>
                  <a:lnTo>
                    <a:pt x="3411994" y="1505331"/>
                  </a:lnTo>
                  <a:lnTo>
                    <a:pt x="3438307" y="1468108"/>
                  </a:lnTo>
                  <a:lnTo>
                    <a:pt x="3458034" y="1426560"/>
                  </a:lnTo>
                  <a:lnTo>
                    <a:pt x="3470423" y="1381439"/>
                  </a:lnTo>
                  <a:lnTo>
                    <a:pt x="3474720" y="1333499"/>
                  </a:lnTo>
                  <a:lnTo>
                    <a:pt x="3474720" y="266712"/>
                  </a:lnTo>
                  <a:lnTo>
                    <a:pt x="3470423" y="218772"/>
                  </a:lnTo>
                  <a:lnTo>
                    <a:pt x="3458034" y="173650"/>
                  </a:lnTo>
                  <a:lnTo>
                    <a:pt x="3438307" y="132100"/>
                  </a:lnTo>
                  <a:lnTo>
                    <a:pt x="3411994" y="94875"/>
                  </a:lnTo>
                  <a:lnTo>
                    <a:pt x="3379849" y="62729"/>
                  </a:lnTo>
                  <a:lnTo>
                    <a:pt x="3342624" y="36415"/>
                  </a:lnTo>
                  <a:lnTo>
                    <a:pt x="3301074" y="16686"/>
                  </a:lnTo>
                  <a:lnTo>
                    <a:pt x="3255950" y="4297"/>
                  </a:lnTo>
                  <a:lnTo>
                    <a:pt x="3208007" y="0"/>
                  </a:lnTo>
                  <a:close/>
                </a:path>
              </a:pathLst>
            </a:custGeom>
            <a:solidFill>
              <a:srgbClr val="FFF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40080" y="3428993"/>
              <a:ext cx="3474720" cy="1600200"/>
            </a:xfrm>
            <a:custGeom>
              <a:avLst/>
              <a:gdLst/>
              <a:ahLst/>
              <a:cxnLst/>
              <a:rect l="l" t="t" r="r" b="b"/>
              <a:pathLst>
                <a:path w="3474720" h="1600200">
                  <a:moveTo>
                    <a:pt x="0" y="266712"/>
                  </a:moveTo>
                  <a:lnTo>
                    <a:pt x="4296" y="218772"/>
                  </a:lnTo>
                  <a:lnTo>
                    <a:pt x="16685" y="173650"/>
                  </a:lnTo>
                  <a:lnTo>
                    <a:pt x="36412" y="132100"/>
                  </a:lnTo>
                  <a:lnTo>
                    <a:pt x="62725" y="94875"/>
                  </a:lnTo>
                  <a:lnTo>
                    <a:pt x="94870" y="62729"/>
                  </a:lnTo>
                  <a:lnTo>
                    <a:pt x="132095" y="36415"/>
                  </a:lnTo>
                  <a:lnTo>
                    <a:pt x="173645" y="16686"/>
                  </a:lnTo>
                  <a:lnTo>
                    <a:pt x="218769" y="4297"/>
                  </a:lnTo>
                  <a:lnTo>
                    <a:pt x="266712" y="0"/>
                  </a:lnTo>
                  <a:lnTo>
                    <a:pt x="3208007" y="0"/>
                  </a:lnTo>
                  <a:lnTo>
                    <a:pt x="3255950" y="4297"/>
                  </a:lnTo>
                  <a:lnTo>
                    <a:pt x="3301074" y="16686"/>
                  </a:lnTo>
                  <a:lnTo>
                    <a:pt x="3342624" y="36415"/>
                  </a:lnTo>
                  <a:lnTo>
                    <a:pt x="3379849" y="62729"/>
                  </a:lnTo>
                  <a:lnTo>
                    <a:pt x="3411994" y="94875"/>
                  </a:lnTo>
                  <a:lnTo>
                    <a:pt x="3438307" y="132100"/>
                  </a:lnTo>
                  <a:lnTo>
                    <a:pt x="3458034" y="173650"/>
                  </a:lnTo>
                  <a:lnTo>
                    <a:pt x="3470423" y="218772"/>
                  </a:lnTo>
                  <a:lnTo>
                    <a:pt x="3474720" y="266712"/>
                  </a:lnTo>
                  <a:lnTo>
                    <a:pt x="3474720" y="1333499"/>
                  </a:lnTo>
                  <a:lnTo>
                    <a:pt x="3470423" y="1381439"/>
                  </a:lnTo>
                  <a:lnTo>
                    <a:pt x="3458034" y="1426560"/>
                  </a:lnTo>
                  <a:lnTo>
                    <a:pt x="3438307" y="1468108"/>
                  </a:lnTo>
                  <a:lnTo>
                    <a:pt x="3411994" y="1505331"/>
                  </a:lnTo>
                  <a:lnTo>
                    <a:pt x="3379849" y="1537475"/>
                  </a:lnTo>
                  <a:lnTo>
                    <a:pt x="3342624" y="1563787"/>
                  </a:lnTo>
                  <a:lnTo>
                    <a:pt x="3301074" y="1583514"/>
                  </a:lnTo>
                  <a:lnTo>
                    <a:pt x="3255950" y="1595903"/>
                  </a:lnTo>
                  <a:lnTo>
                    <a:pt x="3208007" y="1600199"/>
                  </a:lnTo>
                  <a:lnTo>
                    <a:pt x="266712" y="1600199"/>
                  </a:lnTo>
                  <a:lnTo>
                    <a:pt x="218769" y="1595903"/>
                  </a:lnTo>
                  <a:lnTo>
                    <a:pt x="173645" y="1583514"/>
                  </a:lnTo>
                  <a:lnTo>
                    <a:pt x="132095" y="1563787"/>
                  </a:lnTo>
                  <a:lnTo>
                    <a:pt x="94870" y="1537475"/>
                  </a:lnTo>
                  <a:lnTo>
                    <a:pt x="62725" y="1505331"/>
                  </a:lnTo>
                  <a:lnTo>
                    <a:pt x="36412" y="1468108"/>
                  </a:lnTo>
                  <a:lnTo>
                    <a:pt x="16685" y="1426560"/>
                  </a:lnTo>
                  <a:lnTo>
                    <a:pt x="4296" y="1381439"/>
                  </a:lnTo>
                  <a:lnTo>
                    <a:pt x="0" y="1333499"/>
                  </a:lnTo>
                  <a:lnTo>
                    <a:pt x="0" y="266712"/>
                  </a:lnTo>
                  <a:close/>
                </a:path>
              </a:pathLst>
            </a:custGeom>
            <a:ln w="9525">
              <a:solidFill>
                <a:srgbClr val="BD8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974852" y="3655567"/>
            <a:ext cx="2684780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75" dirty="0">
                <a:solidFill>
                  <a:srgbClr val="BD8A00"/>
                </a:solidFill>
                <a:latin typeface="Calibri"/>
                <a:cs typeface="Calibri"/>
              </a:rPr>
              <a:t>Divorce</a:t>
            </a:r>
            <a:r>
              <a:rPr sz="1700" b="1" spc="-30" dirty="0">
                <a:solidFill>
                  <a:srgbClr val="BD8A00"/>
                </a:solidFill>
                <a:latin typeface="Calibri"/>
                <a:cs typeface="Calibri"/>
              </a:rPr>
              <a:t> </a:t>
            </a:r>
            <a:r>
              <a:rPr sz="1700" b="1" spc="-80" dirty="0">
                <a:solidFill>
                  <a:srgbClr val="BD8A00"/>
                </a:solidFill>
                <a:latin typeface="Calibri"/>
                <a:cs typeface="Calibri"/>
              </a:rPr>
              <a:t>/</a:t>
            </a:r>
            <a:r>
              <a:rPr sz="1700" b="1" spc="-30" dirty="0">
                <a:solidFill>
                  <a:srgbClr val="BD8A00"/>
                </a:solidFill>
                <a:latin typeface="Calibri"/>
                <a:cs typeface="Calibri"/>
              </a:rPr>
              <a:t> </a:t>
            </a:r>
            <a:r>
              <a:rPr sz="1700" b="1" spc="-10" dirty="0">
                <a:solidFill>
                  <a:srgbClr val="BD8A00"/>
                </a:solidFill>
                <a:latin typeface="Calibri"/>
                <a:cs typeface="Calibri"/>
              </a:rPr>
              <a:t>Termination</a:t>
            </a:r>
            <a:endParaRPr sz="17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735"/>
              </a:spcBef>
            </a:pPr>
            <a:r>
              <a:rPr sz="1300" spc="10" dirty="0">
                <a:solidFill>
                  <a:srgbClr val="2D2C34"/>
                </a:solidFill>
                <a:latin typeface="Calibri"/>
                <a:cs typeface="Calibri"/>
              </a:rPr>
              <a:t>Divorce,</a:t>
            </a:r>
            <a:r>
              <a:rPr sz="13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10" dirty="0">
                <a:solidFill>
                  <a:srgbClr val="2D2C34"/>
                </a:solidFill>
                <a:latin typeface="Calibri"/>
                <a:cs typeface="Calibri"/>
              </a:rPr>
              <a:t>annulment,</a:t>
            </a:r>
            <a:r>
              <a:rPr sz="13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1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3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10" dirty="0">
                <a:solidFill>
                  <a:srgbClr val="2D2C34"/>
                </a:solidFill>
                <a:latin typeface="Calibri"/>
                <a:cs typeface="Calibri"/>
              </a:rPr>
              <a:t>termination</a:t>
            </a:r>
            <a:r>
              <a:rPr sz="13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2D2C34"/>
                </a:solidFill>
                <a:latin typeface="Calibri"/>
                <a:cs typeface="Calibri"/>
              </a:rPr>
              <a:t>of </a:t>
            </a:r>
            <a:r>
              <a:rPr sz="1300" spc="45" dirty="0">
                <a:solidFill>
                  <a:srgbClr val="2D2C34"/>
                </a:solidFill>
                <a:latin typeface="Calibri"/>
                <a:cs typeface="Calibri"/>
              </a:rPr>
              <a:t>domestic</a:t>
            </a:r>
            <a:r>
              <a:rPr sz="13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D2C34"/>
                </a:solidFill>
                <a:latin typeface="Calibri"/>
                <a:cs typeface="Calibri"/>
              </a:rPr>
              <a:t>partnership.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24" name="object 24" descr="þÿ"/>
          <p:cNvGrpSpPr/>
          <p:nvPr/>
        </p:nvGrpSpPr>
        <p:grpSpPr>
          <a:xfrm>
            <a:off x="4296156" y="3404628"/>
            <a:ext cx="3569335" cy="1694814"/>
            <a:chOff x="4296156" y="3404628"/>
            <a:chExt cx="3569335" cy="1694814"/>
          </a:xfrm>
        </p:grpSpPr>
        <p:pic>
          <p:nvPicPr>
            <p:cNvPr id="25" name="object 2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96156" y="3404628"/>
              <a:ext cx="3569194" cy="169467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343400" y="3428993"/>
              <a:ext cx="3474720" cy="1600200"/>
            </a:xfrm>
            <a:custGeom>
              <a:avLst/>
              <a:gdLst/>
              <a:ahLst/>
              <a:cxnLst/>
              <a:rect l="l" t="t" r="r" b="b"/>
              <a:pathLst>
                <a:path w="3474720" h="1600200">
                  <a:moveTo>
                    <a:pt x="3208007" y="0"/>
                  </a:moveTo>
                  <a:lnTo>
                    <a:pt x="266712" y="0"/>
                  </a:lnTo>
                  <a:lnTo>
                    <a:pt x="218769" y="4297"/>
                  </a:lnTo>
                  <a:lnTo>
                    <a:pt x="173645" y="16686"/>
                  </a:lnTo>
                  <a:lnTo>
                    <a:pt x="132095" y="36415"/>
                  </a:lnTo>
                  <a:lnTo>
                    <a:pt x="94870" y="62729"/>
                  </a:lnTo>
                  <a:lnTo>
                    <a:pt x="62725" y="94875"/>
                  </a:lnTo>
                  <a:lnTo>
                    <a:pt x="36412" y="132100"/>
                  </a:lnTo>
                  <a:lnTo>
                    <a:pt x="16685" y="173650"/>
                  </a:lnTo>
                  <a:lnTo>
                    <a:pt x="4296" y="218772"/>
                  </a:lnTo>
                  <a:lnTo>
                    <a:pt x="0" y="266712"/>
                  </a:lnTo>
                  <a:lnTo>
                    <a:pt x="0" y="1333499"/>
                  </a:lnTo>
                  <a:lnTo>
                    <a:pt x="4296" y="1381439"/>
                  </a:lnTo>
                  <a:lnTo>
                    <a:pt x="16685" y="1426560"/>
                  </a:lnTo>
                  <a:lnTo>
                    <a:pt x="36412" y="1468108"/>
                  </a:lnTo>
                  <a:lnTo>
                    <a:pt x="62725" y="1505331"/>
                  </a:lnTo>
                  <a:lnTo>
                    <a:pt x="94870" y="1537475"/>
                  </a:lnTo>
                  <a:lnTo>
                    <a:pt x="132095" y="1563787"/>
                  </a:lnTo>
                  <a:lnTo>
                    <a:pt x="173645" y="1583514"/>
                  </a:lnTo>
                  <a:lnTo>
                    <a:pt x="218769" y="1595903"/>
                  </a:lnTo>
                  <a:lnTo>
                    <a:pt x="266712" y="1600199"/>
                  </a:lnTo>
                  <a:lnTo>
                    <a:pt x="3208007" y="1600199"/>
                  </a:lnTo>
                  <a:lnTo>
                    <a:pt x="3255950" y="1595903"/>
                  </a:lnTo>
                  <a:lnTo>
                    <a:pt x="3301074" y="1583514"/>
                  </a:lnTo>
                  <a:lnTo>
                    <a:pt x="3342624" y="1563787"/>
                  </a:lnTo>
                  <a:lnTo>
                    <a:pt x="3379849" y="1537475"/>
                  </a:lnTo>
                  <a:lnTo>
                    <a:pt x="3411994" y="1505331"/>
                  </a:lnTo>
                  <a:lnTo>
                    <a:pt x="3438307" y="1468108"/>
                  </a:lnTo>
                  <a:lnTo>
                    <a:pt x="3458034" y="1426560"/>
                  </a:lnTo>
                  <a:lnTo>
                    <a:pt x="3470423" y="1381439"/>
                  </a:lnTo>
                  <a:lnTo>
                    <a:pt x="3474720" y="1333499"/>
                  </a:lnTo>
                  <a:lnTo>
                    <a:pt x="3474720" y="266712"/>
                  </a:lnTo>
                  <a:lnTo>
                    <a:pt x="3470423" y="218772"/>
                  </a:lnTo>
                  <a:lnTo>
                    <a:pt x="3458034" y="173650"/>
                  </a:lnTo>
                  <a:lnTo>
                    <a:pt x="3438307" y="132100"/>
                  </a:lnTo>
                  <a:lnTo>
                    <a:pt x="3411994" y="94875"/>
                  </a:lnTo>
                  <a:lnTo>
                    <a:pt x="3379849" y="62729"/>
                  </a:lnTo>
                  <a:lnTo>
                    <a:pt x="3342624" y="36415"/>
                  </a:lnTo>
                  <a:lnTo>
                    <a:pt x="3301074" y="16686"/>
                  </a:lnTo>
                  <a:lnTo>
                    <a:pt x="3255950" y="4297"/>
                  </a:lnTo>
                  <a:lnTo>
                    <a:pt x="3208007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343400" y="3428993"/>
              <a:ext cx="3474720" cy="1600200"/>
            </a:xfrm>
            <a:custGeom>
              <a:avLst/>
              <a:gdLst/>
              <a:ahLst/>
              <a:cxnLst/>
              <a:rect l="l" t="t" r="r" b="b"/>
              <a:pathLst>
                <a:path w="3474720" h="1600200">
                  <a:moveTo>
                    <a:pt x="0" y="266712"/>
                  </a:moveTo>
                  <a:lnTo>
                    <a:pt x="4296" y="218772"/>
                  </a:lnTo>
                  <a:lnTo>
                    <a:pt x="16685" y="173650"/>
                  </a:lnTo>
                  <a:lnTo>
                    <a:pt x="36412" y="132100"/>
                  </a:lnTo>
                  <a:lnTo>
                    <a:pt x="62725" y="94875"/>
                  </a:lnTo>
                  <a:lnTo>
                    <a:pt x="94870" y="62729"/>
                  </a:lnTo>
                  <a:lnTo>
                    <a:pt x="132095" y="36415"/>
                  </a:lnTo>
                  <a:lnTo>
                    <a:pt x="173645" y="16686"/>
                  </a:lnTo>
                  <a:lnTo>
                    <a:pt x="218769" y="4297"/>
                  </a:lnTo>
                  <a:lnTo>
                    <a:pt x="266712" y="0"/>
                  </a:lnTo>
                  <a:lnTo>
                    <a:pt x="3208007" y="0"/>
                  </a:lnTo>
                  <a:lnTo>
                    <a:pt x="3255950" y="4297"/>
                  </a:lnTo>
                  <a:lnTo>
                    <a:pt x="3301074" y="16686"/>
                  </a:lnTo>
                  <a:lnTo>
                    <a:pt x="3342624" y="36415"/>
                  </a:lnTo>
                  <a:lnTo>
                    <a:pt x="3379849" y="62729"/>
                  </a:lnTo>
                  <a:lnTo>
                    <a:pt x="3411994" y="94875"/>
                  </a:lnTo>
                  <a:lnTo>
                    <a:pt x="3438307" y="132100"/>
                  </a:lnTo>
                  <a:lnTo>
                    <a:pt x="3458034" y="173650"/>
                  </a:lnTo>
                  <a:lnTo>
                    <a:pt x="3470423" y="218772"/>
                  </a:lnTo>
                  <a:lnTo>
                    <a:pt x="3474720" y="266712"/>
                  </a:lnTo>
                  <a:lnTo>
                    <a:pt x="3474720" y="1333499"/>
                  </a:lnTo>
                  <a:lnTo>
                    <a:pt x="3470423" y="1381439"/>
                  </a:lnTo>
                  <a:lnTo>
                    <a:pt x="3458034" y="1426560"/>
                  </a:lnTo>
                  <a:lnTo>
                    <a:pt x="3438307" y="1468108"/>
                  </a:lnTo>
                  <a:lnTo>
                    <a:pt x="3411994" y="1505331"/>
                  </a:lnTo>
                  <a:lnTo>
                    <a:pt x="3379849" y="1537475"/>
                  </a:lnTo>
                  <a:lnTo>
                    <a:pt x="3342624" y="1563787"/>
                  </a:lnTo>
                  <a:lnTo>
                    <a:pt x="3301074" y="1583514"/>
                  </a:lnTo>
                  <a:lnTo>
                    <a:pt x="3255950" y="1595903"/>
                  </a:lnTo>
                  <a:lnTo>
                    <a:pt x="3208007" y="1600199"/>
                  </a:lnTo>
                  <a:lnTo>
                    <a:pt x="266712" y="1600199"/>
                  </a:lnTo>
                  <a:lnTo>
                    <a:pt x="218769" y="1595903"/>
                  </a:lnTo>
                  <a:lnTo>
                    <a:pt x="173645" y="1583514"/>
                  </a:lnTo>
                  <a:lnTo>
                    <a:pt x="132095" y="1563787"/>
                  </a:lnTo>
                  <a:lnTo>
                    <a:pt x="94870" y="1537475"/>
                  </a:lnTo>
                  <a:lnTo>
                    <a:pt x="62725" y="1505331"/>
                  </a:lnTo>
                  <a:lnTo>
                    <a:pt x="36412" y="1468108"/>
                  </a:lnTo>
                  <a:lnTo>
                    <a:pt x="16685" y="1426560"/>
                  </a:lnTo>
                  <a:lnTo>
                    <a:pt x="4296" y="1381439"/>
                  </a:lnTo>
                  <a:lnTo>
                    <a:pt x="0" y="1333499"/>
                  </a:lnTo>
                  <a:lnTo>
                    <a:pt x="0" y="266712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678171" y="3655567"/>
            <a:ext cx="2467610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150" dirty="0">
                <a:solidFill>
                  <a:srgbClr val="C5467D"/>
                </a:solidFill>
                <a:latin typeface="Calibri"/>
                <a:cs typeface="Calibri"/>
              </a:rPr>
              <a:t>Loss</a:t>
            </a:r>
            <a:r>
              <a:rPr sz="1700" b="1" dirty="0">
                <a:solidFill>
                  <a:srgbClr val="C5467D"/>
                </a:solidFill>
                <a:latin typeface="Calibri"/>
                <a:cs typeface="Calibri"/>
              </a:rPr>
              <a:t> of</a:t>
            </a:r>
            <a:r>
              <a:rPr sz="1700" b="1" spc="1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700" b="1" spc="70" dirty="0">
                <a:solidFill>
                  <a:srgbClr val="C5467D"/>
                </a:solidFill>
                <a:latin typeface="Calibri"/>
                <a:cs typeface="Calibri"/>
              </a:rPr>
              <a:t>Coverage</a:t>
            </a:r>
            <a:endParaRPr sz="17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735"/>
              </a:spcBef>
            </a:pPr>
            <a:r>
              <a:rPr sz="1300" spc="10" dirty="0">
                <a:solidFill>
                  <a:srgbClr val="2D2C34"/>
                </a:solidFill>
                <a:latin typeface="Calibri"/>
                <a:cs typeface="Calibri"/>
              </a:rPr>
              <a:t>Exhaustion</a:t>
            </a:r>
            <a:r>
              <a:rPr sz="13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1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13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10" dirty="0">
                <a:solidFill>
                  <a:srgbClr val="2D2C34"/>
                </a:solidFill>
                <a:latin typeface="Calibri"/>
                <a:cs typeface="Calibri"/>
              </a:rPr>
              <a:t>Medicaid,</a:t>
            </a:r>
            <a:r>
              <a:rPr sz="13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80" dirty="0">
                <a:solidFill>
                  <a:srgbClr val="2D2C34"/>
                </a:solidFill>
                <a:latin typeface="Calibri"/>
                <a:cs typeface="Calibri"/>
              </a:rPr>
              <a:t>COBRA</a:t>
            </a:r>
            <a:r>
              <a:rPr sz="13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2D2C34"/>
                </a:solidFill>
                <a:latin typeface="Calibri"/>
                <a:cs typeface="Calibri"/>
              </a:rPr>
              <a:t>or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other</a:t>
            </a:r>
            <a:r>
              <a:rPr sz="1300" spc="1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qualifying</a:t>
            </a:r>
            <a:r>
              <a:rPr sz="13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status</a:t>
            </a:r>
            <a:r>
              <a:rPr sz="1300" spc="1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35" dirty="0">
                <a:solidFill>
                  <a:srgbClr val="2D2C34"/>
                </a:solidFill>
                <a:latin typeface="Calibri"/>
                <a:cs typeface="Calibri"/>
              </a:rPr>
              <a:t>changes.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29" name="object 29" descr="þÿ"/>
          <p:cNvGrpSpPr/>
          <p:nvPr/>
        </p:nvGrpSpPr>
        <p:grpSpPr>
          <a:xfrm>
            <a:off x="7999476" y="3404628"/>
            <a:ext cx="3569335" cy="1694814"/>
            <a:chOff x="7999476" y="3404628"/>
            <a:chExt cx="3569335" cy="1694814"/>
          </a:xfrm>
        </p:grpSpPr>
        <p:pic>
          <p:nvPicPr>
            <p:cNvPr id="30" name="object 3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99476" y="3404628"/>
              <a:ext cx="3569194" cy="169467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046719" y="3428993"/>
              <a:ext cx="3474720" cy="1600200"/>
            </a:xfrm>
            <a:custGeom>
              <a:avLst/>
              <a:gdLst/>
              <a:ahLst/>
              <a:cxnLst/>
              <a:rect l="l" t="t" r="r" b="b"/>
              <a:pathLst>
                <a:path w="3474720" h="1600200">
                  <a:moveTo>
                    <a:pt x="3208007" y="0"/>
                  </a:moveTo>
                  <a:lnTo>
                    <a:pt x="266712" y="0"/>
                  </a:lnTo>
                  <a:lnTo>
                    <a:pt x="218769" y="4297"/>
                  </a:lnTo>
                  <a:lnTo>
                    <a:pt x="173645" y="16686"/>
                  </a:lnTo>
                  <a:lnTo>
                    <a:pt x="132095" y="36415"/>
                  </a:lnTo>
                  <a:lnTo>
                    <a:pt x="94870" y="62729"/>
                  </a:lnTo>
                  <a:lnTo>
                    <a:pt x="62725" y="94875"/>
                  </a:lnTo>
                  <a:lnTo>
                    <a:pt x="36412" y="132100"/>
                  </a:lnTo>
                  <a:lnTo>
                    <a:pt x="16685" y="173650"/>
                  </a:lnTo>
                  <a:lnTo>
                    <a:pt x="4296" y="218772"/>
                  </a:lnTo>
                  <a:lnTo>
                    <a:pt x="0" y="266712"/>
                  </a:lnTo>
                  <a:lnTo>
                    <a:pt x="0" y="1333499"/>
                  </a:lnTo>
                  <a:lnTo>
                    <a:pt x="4296" y="1381439"/>
                  </a:lnTo>
                  <a:lnTo>
                    <a:pt x="16685" y="1426560"/>
                  </a:lnTo>
                  <a:lnTo>
                    <a:pt x="36412" y="1468108"/>
                  </a:lnTo>
                  <a:lnTo>
                    <a:pt x="62725" y="1505331"/>
                  </a:lnTo>
                  <a:lnTo>
                    <a:pt x="94870" y="1537475"/>
                  </a:lnTo>
                  <a:lnTo>
                    <a:pt x="132095" y="1563787"/>
                  </a:lnTo>
                  <a:lnTo>
                    <a:pt x="173645" y="1583514"/>
                  </a:lnTo>
                  <a:lnTo>
                    <a:pt x="218769" y="1595903"/>
                  </a:lnTo>
                  <a:lnTo>
                    <a:pt x="266712" y="1600199"/>
                  </a:lnTo>
                  <a:lnTo>
                    <a:pt x="3208007" y="1600199"/>
                  </a:lnTo>
                  <a:lnTo>
                    <a:pt x="3255950" y="1595903"/>
                  </a:lnTo>
                  <a:lnTo>
                    <a:pt x="3301074" y="1583514"/>
                  </a:lnTo>
                  <a:lnTo>
                    <a:pt x="3342624" y="1563787"/>
                  </a:lnTo>
                  <a:lnTo>
                    <a:pt x="3379849" y="1537475"/>
                  </a:lnTo>
                  <a:lnTo>
                    <a:pt x="3411994" y="1505331"/>
                  </a:lnTo>
                  <a:lnTo>
                    <a:pt x="3438307" y="1468108"/>
                  </a:lnTo>
                  <a:lnTo>
                    <a:pt x="3458034" y="1426560"/>
                  </a:lnTo>
                  <a:lnTo>
                    <a:pt x="3470423" y="1381439"/>
                  </a:lnTo>
                  <a:lnTo>
                    <a:pt x="3474720" y="1333499"/>
                  </a:lnTo>
                  <a:lnTo>
                    <a:pt x="3474720" y="266712"/>
                  </a:lnTo>
                  <a:lnTo>
                    <a:pt x="3470423" y="218772"/>
                  </a:lnTo>
                  <a:lnTo>
                    <a:pt x="3458034" y="173650"/>
                  </a:lnTo>
                  <a:lnTo>
                    <a:pt x="3438307" y="132100"/>
                  </a:lnTo>
                  <a:lnTo>
                    <a:pt x="3411994" y="94875"/>
                  </a:lnTo>
                  <a:lnTo>
                    <a:pt x="3379849" y="62729"/>
                  </a:lnTo>
                  <a:lnTo>
                    <a:pt x="3342624" y="36415"/>
                  </a:lnTo>
                  <a:lnTo>
                    <a:pt x="3301074" y="16686"/>
                  </a:lnTo>
                  <a:lnTo>
                    <a:pt x="3255950" y="4297"/>
                  </a:lnTo>
                  <a:lnTo>
                    <a:pt x="3208007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046719" y="3428993"/>
              <a:ext cx="3474720" cy="1600200"/>
            </a:xfrm>
            <a:custGeom>
              <a:avLst/>
              <a:gdLst/>
              <a:ahLst/>
              <a:cxnLst/>
              <a:rect l="l" t="t" r="r" b="b"/>
              <a:pathLst>
                <a:path w="3474720" h="1600200">
                  <a:moveTo>
                    <a:pt x="0" y="266712"/>
                  </a:moveTo>
                  <a:lnTo>
                    <a:pt x="4296" y="218772"/>
                  </a:lnTo>
                  <a:lnTo>
                    <a:pt x="16685" y="173650"/>
                  </a:lnTo>
                  <a:lnTo>
                    <a:pt x="36412" y="132100"/>
                  </a:lnTo>
                  <a:lnTo>
                    <a:pt x="62725" y="94875"/>
                  </a:lnTo>
                  <a:lnTo>
                    <a:pt x="94870" y="62729"/>
                  </a:lnTo>
                  <a:lnTo>
                    <a:pt x="132095" y="36415"/>
                  </a:lnTo>
                  <a:lnTo>
                    <a:pt x="173645" y="16686"/>
                  </a:lnTo>
                  <a:lnTo>
                    <a:pt x="218769" y="4297"/>
                  </a:lnTo>
                  <a:lnTo>
                    <a:pt x="266712" y="0"/>
                  </a:lnTo>
                  <a:lnTo>
                    <a:pt x="3208007" y="0"/>
                  </a:lnTo>
                  <a:lnTo>
                    <a:pt x="3255950" y="4297"/>
                  </a:lnTo>
                  <a:lnTo>
                    <a:pt x="3301074" y="16686"/>
                  </a:lnTo>
                  <a:lnTo>
                    <a:pt x="3342624" y="36415"/>
                  </a:lnTo>
                  <a:lnTo>
                    <a:pt x="3379849" y="62729"/>
                  </a:lnTo>
                  <a:lnTo>
                    <a:pt x="3411994" y="94875"/>
                  </a:lnTo>
                  <a:lnTo>
                    <a:pt x="3438307" y="132100"/>
                  </a:lnTo>
                  <a:lnTo>
                    <a:pt x="3458034" y="173650"/>
                  </a:lnTo>
                  <a:lnTo>
                    <a:pt x="3470423" y="218772"/>
                  </a:lnTo>
                  <a:lnTo>
                    <a:pt x="3474720" y="266712"/>
                  </a:lnTo>
                  <a:lnTo>
                    <a:pt x="3474720" y="1333499"/>
                  </a:lnTo>
                  <a:lnTo>
                    <a:pt x="3470423" y="1381439"/>
                  </a:lnTo>
                  <a:lnTo>
                    <a:pt x="3458034" y="1426560"/>
                  </a:lnTo>
                  <a:lnTo>
                    <a:pt x="3438307" y="1468108"/>
                  </a:lnTo>
                  <a:lnTo>
                    <a:pt x="3411994" y="1505331"/>
                  </a:lnTo>
                  <a:lnTo>
                    <a:pt x="3379849" y="1537475"/>
                  </a:lnTo>
                  <a:lnTo>
                    <a:pt x="3342624" y="1563787"/>
                  </a:lnTo>
                  <a:lnTo>
                    <a:pt x="3301074" y="1583514"/>
                  </a:lnTo>
                  <a:lnTo>
                    <a:pt x="3255950" y="1595903"/>
                  </a:lnTo>
                  <a:lnTo>
                    <a:pt x="3208007" y="1600199"/>
                  </a:lnTo>
                  <a:lnTo>
                    <a:pt x="266712" y="1600199"/>
                  </a:lnTo>
                  <a:lnTo>
                    <a:pt x="218769" y="1595903"/>
                  </a:lnTo>
                  <a:lnTo>
                    <a:pt x="173645" y="1583514"/>
                  </a:lnTo>
                  <a:lnTo>
                    <a:pt x="132095" y="1563787"/>
                  </a:lnTo>
                  <a:lnTo>
                    <a:pt x="94870" y="1537475"/>
                  </a:lnTo>
                  <a:lnTo>
                    <a:pt x="62725" y="1505331"/>
                  </a:lnTo>
                  <a:lnTo>
                    <a:pt x="36412" y="1468108"/>
                  </a:lnTo>
                  <a:lnTo>
                    <a:pt x="16685" y="1426560"/>
                  </a:lnTo>
                  <a:lnTo>
                    <a:pt x="4296" y="1381439"/>
                  </a:lnTo>
                  <a:lnTo>
                    <a:pt x="0" y="1333499"/>
                  </a:lnTo>
                  <a:lnTo>
                    <a:pt x="0" y="266712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8381492" y="3655567"/>
            <a:ext cx="2667635" cy="1099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b="1" spc="55" dirty="0">
                <a:solidFill>
                  <a:srgbClr val="4D367C"/>
                </a:solidFill>
                <a:latin typeface="Calibri"/>
                <a:cs typeface="Calibri"/>
              </a:rPr>
              <a:t>Other</a:t>
            </a:r>
            <a:r>
              <a:rPr sz="1700" b="1" spc="-2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700" b="1" spc="80" dirty="0">
                <a:solidFill>
                  <a:srgbClr val="4D367C"/>
                </a:solidFill>
                <a:latin typeface="Calibri"/>
                <a:cs typeface="Calibri"/>
              </a:rPr>
              <a:t>Events</a:t>
            </a:r>
            <a:endParaRPr sz="17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735"/>
              </a:spcBef>
            </a:pPr>
            <a:r>
              <a:rPr sz="1300" spc="10" dirty="0">
                <a:solidFill>
                  <a:srgbClr val="2D2C34"/>
                </a:solidFill>
                <a:latin typeface="Calibri"/>
                <a:cs typeface="Calibri"/>
              </a:rPr>
              <a:t>Death,</a:t>
            </a:r>
            <a:r>
              <a:rPr sz="1300" spc="114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10" dirty="0">
                <a:solidFill>
                  <a:srgbClr val="2D2C34"/>
                </a:solidFill>
                <a:latin typeface="Calibri"/>
                <a:cs typeface="Calibri"/>
              </a:rPr>
              <a:t>legal</a:t>
            </a:r>
            <a:r>
              <a:rPr sz="1300" spc="1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10" dirty="0">
                <a:solidFill>
                  <a:srgbClr val="2D2C34"/>
                </a:solidFill>
                <a:latin typeface="Calibri"/>
                <a:cs typeface="Calibri"/>
              </a:rPr>
              <a:t>guardianship,</a:t>
            </a:r>
            <a:r>
              <a:rPr sz="1300" spc="114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10" dirty="0">
                <a:solidFill>
                  <a:srgbClr val="2D2C34"/>
                </a:solidFill>
                <a:latin typeface="Calibri"/>
                <a:cs typeface="Calibri"/>
              </a:rPr>
              <a:t>certain</a:t>
            </a:r>
            <a:r>
              <a:rPr sz="1300" spc="1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2D2C34"/>
                </a:solidFill>
                <a:latin typeface="Calibri"/>
                <a:cs typeface="Calibri"/>
              </a:rPr>
              <a:t>job </a:t>
            </a:r>
            <a:r>
              <a:rPr sz="1300" spc="30" dirty="0">
                <a:solidFill>
                  <a:srgbClr val="2D2C34"/>
                </a:solidFill>
                <a:latin typeface="Calibri"/>
                <a:cs typeface="Calibri"/>
              </a:rPr>
              <a:t>classification</a:t>
            </a:r>
            <a:r>
              <a:rPr sz="13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45" dirty="0">
                <a:solidFill>
                  <a:srgbClr val="2D2C34"/>
                </a:solidFill>
                <a:latin typeface="Calibri"/>
                <a:cs typeface="Calibri"/>
              </a:rPr>
              <a:t>changes,</a:t>
            </a:r>
            <a:r>
              <a:rPr sz="13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2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3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D2C34"/>
                </a:solidFill>
                <a:latin typeface="Calibri"/>
                <a:cs typeface="Calibri"/>
              </a:rPr>
              <a:t>qualifying incapa</a:t>
            </a:r>
            <a:r>
              <a:rPr lang="en-US" sz="1300" spc="-10" dirty="0">
                <a:solidFill>
                  <a:srgbClr val="2D2C34"/>
                </a:solidFill>
                <a:latin typeface="Calibri"/>
                <a:cs typeface="Calibri"/>
              </a:rPr>
              <a:t>citation</a:t>
            </a:r>
            <a:r>
              <a:rPr sz="1300" spc="-10" dirty="0">
                <a:solidFill>
                  <a:srgbClr val="2D2C34"/>
                </a:solidFill>
                <a:latin typeface="Calibri"/>
                <a:cs typeface="Calibri"/>
              </a:rPr>
              <a:t>.</a:t>
            </a:r>
            <a:endParaRPr sz="1300" dirty="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</a:t>
            </a:r>
            <a:r>
              <a:rPr spc="-60" dirty="0"/>
              <a:t> </a:t>
            </a:r>
            <a:r>
              <a:rPr spc="105" dirty="0"/>
              <a:t>Life</a:t>
            </a:r>
            <a:r>
              <a:rPr spc="-40" dirty="0"/>
              <a:t> </a:t>
            </a:r>
            <a:r>
              <a:rPr spc="100" dirty="0"/>
              <a:t>Event</a:t>
            </a:r>
            <a:r>
              <a:rPr spc="-60" dirty="0"/>
              <a:t> </a:t>
            </a:r>
            <a:r>
              <a:rPr spc="140" dirty="0"/>
              <a:t>Happened</a:t>
            </a:r>
            <a:r>
              <a:rPr spc="-65" dirty="0"/>
              <a:t> </a:t>
            </a:r>
            <a:r>
              <a:rPr dirty="0"/>
              <a:t>—</a:t>
            </a:r>
            <a:r>
              <a:rPr spc="-70" dirty="0"/>
              <a:t> </a:t>
            </a:r>
            <a:r>
              <a:rPr spc="80" dirty="0"/>
              <a:t>Now</a:t>
            </a:r>
            <a:r>
              <a:rPr spc="-70" dirty="0"/>
              <a:t> </a:t>
            </a:r>
            <a:r>
              <a:rPr spc="70" dirty="0"/>
              <a:t>What?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19551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Prompt</a:t>
            </a:r>
            <a:r>
              <a:rPr sz="1400" spc="6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reporting</a:t>
            </a:r>
            <a:r>
              <a:rPr sz="1400" spc="6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69666F"/>
                </a:solidFill>
                <a:latin typeface="Calibri"/>
                <a:cs typeface="Calibri"/>
              </a:rPr>
              <a:t>matters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592836" y="1438668"/>
            <a:ext cx="2654935" cy="2371332"/>
            <a:chOff x="592836" y="1438668"/>
            <a:chExt cx="2654935" cy="2060575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2836" y="1438668"/>
              <a:ext cx="2654795" cy="206043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40080" y="1463034"/>
              <a:ext cx="2560320" cy="1965960"/>
            </a:xfrm>
            <a:custGeom>
              <a:avLst/>
              <a:gdLst/>
              <a:ahLst/>
              <a:cxnLst/>
              <a:rect l="l" t="t" r="r" b="b"/>
              <a:pathLst>
                <a:path w="2560320" h="1965960">
                  <a:moveTo>
                    <a:pt x="2232647" y="0"/>
                  </a:moveTo>
                  <a:lnTo>
                    <a:pt x="327672" y="0"/>
                  </a:lnTo>
                  <a:lnTo>
                    <a:pt x="279250" y="3552"/>
                  </a:lnTo>
                  <a:lnTo>
                    <a:pt x="233034" y="13873"/>
                  </a:lnTo>
                  <a:lnTo>
                    <a:pt x="189531" y="30455"/>
                  </a:lnTo>
                  <a:lnTo>
                    <a:pt x="149248" y="52791"/>
                  </a:lnTo>
                  <a:lnTo>
                    <a:pt x="112692" y="80374"/>
                  </a:lnTo>
                  <a:lnTo>
                    <a:pt x="80370" y="112697"/>
                  </a:lnTo>
                  <a:lnTo>
                    <a:pt x="52788" y="149254"/>
                  </a:lnTo>
                  <a:lnTo>
                    <a:pt x="30453" y="189536"/>
                  </a:lnTo>
                  <a:lnTo>
                    <a:pt x="13872" y="233038"/>
                  </a:lnTo>
                  <a:lnTo>
                    <a:pt x="3552" y="279253"/>
                  </a:lnTo>
                  <a:lnTo>
                    <a:pt x="0" y="327672"/>
                  </a:lnTo>
                  <a:lnTo>
                    <a:pt x="0" y="1638300"/>
                  </a:lnTo>
                  <a:lnTo>
                    <a:pt x="3552" y="1686719"/>
                  </a:lnTo>
                  <a:lnTo>
                    <a:pt x="13872" y="1732932"/>
                  </a:lnTo>
                  <a:lnTo>
                    <a:pt x="30453" y="1776433"/>
                  </a:lnTo>
                  <a:lnTo>
                    <a:pt x="52788" y="1816714"/>
                  </a:lnTo>
                  <a:lnTo>
                    <a:pt x="80370" y="1853269"/>
                  </a:lnTo>
                  <a:lnTo>
                    <a:pt x="112692" y="1885590"/>
                  </a:lnTo>
                  <a:lnTo>
                    <a:pt x="149248" y="1913172"/>
                  </a:lnTo>
                  <a:lnTo>
                    <a:pt x="189531" y="1935506"/>
                  </a:lnTo>
                  <a:lnTo>
                    <a:pt x="233034" y="1952087"/>
                  </a:lnTo>
                  <a:lnTo>
                    <a:pt x="279250" y="1962407"/>
                  </a:lnTo>
                  <a:lnTo>
                    <a:pt x="327672" y="1965959"/>
                  </a:lnTo>
                  <a:lnTo>
                    <a:pt x="2232647" y="1965959"/>
                  </a:lnTo>
                  <a:lnTo>
                    <a:pt x="2281069" y="1962407"/>
                  </a:lnTo>
                  <a:lnTo>
                    <a:pt x="2327285" y="1952087"/>
                  </a:lnTo>
                  <a:lnTo>
                    <a:pt x="2370788" y="1935506"/>
                  </a:lnTo>
                  <a:lnTo>
                    <a:pt x="2411071" y="1913172"/>
                  </a:lnTo>
                  <a:lnTo>
                    <a:pt x="2447627" y="1885590"/>
                  </a:lnTo>
                  <a:lnTo>
                    <a:pt x="2479949" y="1853269"/>
                  </a:lnTo>
                  <a:lnTo>
                    <a:pt x="2507531" y="1816714"/>
                  </a:lnTo>
                  <a:lnTo>
                    <a:pt x="2529866" y="1776433"/>
                  </a:lnTo>
                  <a:lnTo>
                    <a:pt x="2546447" y="1732932"/>
                  </a:lnTo>
                  <a:lnTo>
                    <a:pt x="2556767" y="1686719"/>
                  </a:lnTo>
                  <a:lnTo>
                    <a:pt x="2560320" y="1638300"/>
                  </a:lnTo>
                  <a:lnTo>
                    <a:pt x="2560320" y="327672"/>
                  </a:lnTo>
                  <a:lnTo>
                    <a:pt x="2556767" y="279253"/>
                  </a:lnTo>
                  <a:lnTo>
                    <a:pt x="2546447" y="233038"/>
                  </a:lnTo>
                  <a:lnTo>
                    <a:pt x="2529866" y="189536"/>
                  </a:lnTo>
                  <a:lnTo>
                    <a:pt x="2507531" y="149254"/>
                  </a:lnTo>
                  <a:lnTo>
                    <a:pt x="2479949" y="112697"/>
                  </a:lnTo>
                  <a:lnTo>
                    <a:pt x="2447627" y="80374"/>
                  </a:lnTo>
                  <a:lnTo>
                    <a:pt x="2411071" y="52791"/>
                  </a:lnTo>
                  <a:lnTo>
                    <a:pt x="2370788" y="30455"/>
                  </a:lnTo>
                  <a:lnTo>
                    <a:pt x="2327285" y="13873"/>
                  </a:lnTo>
                  <a:lnTo>
                    <a:pt x="2281069" y="3552"/>
                  </a:lnTo>
                  <a:lnTo>
                    <a:pt x="2232647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40080" y="1463034"/>
              <a:ext cx="2560320" cy="1965960"/>
            </a:xfrm>
            <a:custGeom>
              <a:avLst/>
              <a:gdLst/>
              <a:ahLst/>
              <a:cxnLst/>
              <a:rect l="l" t="t" r="r" b="b"/>
              <a:pathLst>
                <a:path w="2560320" h="1965960">
                  <a:moveTo>
                    <a:pt x="0" y="327672"/>
                  </a:moveTo>
                  <a:lnTo>
                    <a:pt x="3552" y="279253"/>
                  </a:lnTo>
                  <a:lnTo>
                    <a:pt x="13872" y="233038"/>
                  </a:lnTo>
                  <a:lnTo>
                    <a:pt x="30453" y="189536"/>
                  </a:lnTo>
                  <a:lnTo>
                    <a:pt x="52788" y="149254"/>
                  </a:lnTo>
                  <a:lnTo>
                    <a:pt x="80370" y="112697"/>
                  </a:lnTo>
                  <a:lnTo>
                    <a:pt x="112692" y="80374"/>
                  </a:lnTo>
                  <a:lnTo>
                    <a:pt x="149248" y="52791"/>
                  </a:lnTo>
                  <a:lnTo>
                    <a:pt x="189531" y="30455"/>
                  </a:lnTo>
                  <a:lnTo>
                    <a:pt x="233034" y="13873"/>
                  </a:lnTo>
                  <a:lnTo>
                    <a:pt x="279250" y="3552"/>
                  </a:lnTo>
                  <a:lnTo>
                    <a:pt x="327672" y="0"/>
                  </a:lnTo>
                  <a:lnTo>
                    <a:pt x="2232647" y="0"/>
                  </a:lnTo>
                  <a:lnTo>
                    <a:pt x="2281069" y="3552"/>
                  </a:lnTo>
                  <a:lnTo>
                    <a:pt x="2327285" y="13873"/>
                  </a:lnTo>
                  <a:lnTo>
                    <a:pt x="2370788" y="30455"/>
                  </a:lnTo>
                  <a:lnTo>
                    <a:pt x="2411071" y="52791"/>
                  </a:lnTo>
                  <a:lnTo>
                    <a:pt x="2447627" y="80374"/>
                  </a:lnTo>
                  <a:lnTo>
                    <a:pt x="2479949" y="112697"/>
                  </a:lnTo>
                  <a:lnTo>
                    <a:pt x="2507531" y="149254"/>
                  </a:lnTo>
                  <a:lnTo>
                    <a:pt x="2529866" y="189536"/>
                  </a:lnTo>
                  <a:lnTo>
                    <a:pt x="2546447" y="233038"/>
                  </a:lnTo>
                  <a:lnTo>
                    <a:pt x="2556767" y="279253"/>
                  </a:lnTo>
                  <a:lnTo>
                    <a:pt x="2560320" y="327672"/>
                  </a:lnTo>
                  <a:lnTo>
                    <a:pt x="2560320" y="1638300"/>
                  </a:lnTo>
                  <a:lnTo>
                    <a:pt x="2556767" y="1686719"/>
                  </a:lnTo>
                  <a:lnTo>
                    <a:pt x="2546447" y="1732932"/>
                  </a:lnTo>
                  <a:lnTo>
                    <a:pt x="2529866" y="1776433"/>
                  </a:lnTo>
                  <a:lnTo>
                    <a:pt x="2507531" y="1816714"/>
                  </a:lnTo>
                  <a:lnTo>
                    <a:pt x="2479949" y="1853269"/>
                  </a:lnTo>
                  <a:lnTo>
                    <a:pt x="2447627" y="1885590"/>
                  </a:lnTo>
                  <a:lnTo>
                    <a:pt x="2411071" y="1913172"/>
                  </a:lnTo>
                  <a:lnTo>
                    <a:pt x="2370788" y="1935506"/>
                  </a:lnTo>
                  <a:lnTo>
                    <a:pt x="2327285" y="1952087"/>
                  </a:lnTo>
                  <a:lnTo>
                    <a:pt x="2281069" y="1962407"/>
                  </a:lnTo>
                  <a:lnTo>
                    <a:pt x="2232647" y="1965959"/>
                  </a:lnTo>
                  <a:lnTo>
                    <a:pt x="327672" y="1965959"/>
                  </a:lnTo>
                  <a:lnTo>
                    <a:pt x="279250" y="1962407"/>
                  </a:lnTo>
                  <a:lnTo>
                    <a:pt x="233034" y="1952087"/>
                  </a:lnTo>
                  <a:lnTo>
                    <a:pt x="189531" y="1935506"/>
                  </a:lnTo>
                  <a:lnTo>
                    <a:pt x="149248" y="1913172"/>
                  </a:lnTo>
                  <a:lnTo>
                    <a:pt x="112692" y="1885590"/>
                  </a:lnTo>
                  <a:lnTo>
                    <a:pt x="80370" y="1853269"/>
                  </a:lnTo>
                  <a:lnTo>
                    <a:pt x="52788" y="1816714"/>
                  </a:lnTo>
                  <a:lnTo>
                    <a:pt x="30453" y="1776433"/>
                  </a:lnTo>
                  <a:lnTo>
                    <a:pt x="13872" y="1732932"/>
                  </a:lnTo>
                  <a:lnTo>
                    <a:pt x="3552" y="1686719"/>
                  </a:lnTo>
                  <a:lnTo>
                    <a:pt x="0" y="1638300"/>
                  </a:lnTo>
                  <a:lnTo>
                    <a:pt x="0" y="327672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74852" y="1688084"/>
            <a:ext cx="1736725" cy="1360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5467D"/>
                </a:solidFill>
                <a:latin typeface="Calibri"/>
                <a:cs typeface="Calibri"/>
              </a:rPr>
              <a:t>1</a:t>
            </a:r>
            <a:r>
              <a:rPr sz="1800" b="1" spc="37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55" dirty="0">
                <a:solidFill>
                  <a:srgbClr val="C5467D"/>
                </a:solidFill>
                <a:latin typeface="Calibri"/>
                <a:cs typeface="Calibri"/>
              </a:rPr>
              <a:t>Report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Employee</a:t>
            </a:r>
            <a:r>
              <a:rPr sz="1400" spc="1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reports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the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qualifying</a:t>
            </a:r>
            <a:r>
              <a:rPr sz="1400" spc="1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event</a:t>
            </a:r>
            <a:r>
              <a:rPr sz="1400" spc="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within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35" dirty="0">
                <a:solidFill>
                  <a:srgbClr val="2D2C34"/>
                </a:solidFill>
                <a:latin typeface="Calibri"/>
                <a:cs typeface="Calibri"/>
              </a:rPr>
              <a:t>applicable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timeframe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(31</a:t>
            </a:r>
            <a:r>
              <a:rPr sz="1400" spc="1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days).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9" name="object 9" descr="þÿ"/>
          <p:cNvGrpSpPr/>
          <p:nvPr/>
        </p:nvGrpSpPr>
        <p:grpSpPr>
          <a:xfrm>
            <a:off x="3381755" y="1438668"/>
            <a:ext cx="2654935" cy="2371332"/>
            <a:chOff x="3381755" y="1438668"/>
            <a:chExt cx="2654935" cy="2060575"/>
          </a:xfrm>
        </p:grpSpPr>
        <p:pic>
          <p:nvPicPr>
            <p:cNvPr id="10" name="object 10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81755" y="1438668"/>
              <a:ext cx="2654795" cy="206043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428999" y="1463034"/>
              <a:ext cx="2560320" cy="1965960"/>
            </a:xfrm>
            <a:custGeom>
              <a:avLst/>
              <a:gdLst/>
              <a:ahLst/>
              <a:cxnLst/>
              <a:rect l="l" t="t" r="r" b="b"/>
              <a:pathLst>
                <a:path w="2560320" h="1965960">
                  <a:moveTo>
                    <a:pt x="2232647" y="0"/>
                  </a:moveTo>
                  <a:lnTo>
                    <a:pt x="327672" y="0"/>
                  </a:lnTo>
                  <a:lnTo>
                    <a:pt x="279250" y="3552"/>
                  </a:lnTo>
                  <a:lnTo>
                    <a:pt x="233034" y="13873"/>
                  </a:lnTo>
                  <a:lnTo>
                    <a:pt x="189531" y="30455"/>
                  </a:lnTo>
                  <a:lnTo>
                    <a:pt x="149248" y="52791"/>
                  </a:lnTo>
                  <a:lnTo>
                    <a:pt x="112692" y="80374"/>
                  </a:lnTo>
                  <a:lnTo>
                    <a:pt x="80370" y="112697"/>
                  </a:lnTo>
                  <a:lnTo>
                    <a:pt x="52788" y="149254"/>
                  </a:lnTo>
                  <a:lnTo>
                    <a:pt x="30453" y="189536"/>
                  </a:lnTo>
                  <a:lnTo>
                    <a:pt x="13872" y="233038"/>
                  </a:lnTo>
                  <a:lnTo>
                    <a:pt x="3552" y="279253"/>
                  </a:lnTo>
                  <a:lnTo>
                    <a:pt x="0" y="327672"/>
                  </a:lnTo>
                  <a:lnTo>
                    <a:pt x="0" y="1638300"/>
                  </a:lnTo>
                  <a:lnTo>
                    <a:pt x="3552" y="1686719"/>
                  </a:lnTo>
                  <a:lnTo>
                    <a:pt x="13872" y="1732932"/>
                  </a:lnTo>
                  <a:lnTo>
                    <a:pt x="30453" y="1776433"/>
                  </a:lnTo>
                  <a:lnTo>
                    <a:pt x="52788" y="1816714"/>
                  </a:lnTo>
                  <a:lnTo>
                    <a:pt x="80370" y="1853269"/>
                  </a:lnTo>
                  <a:lnTo>
                    <a:pt x="112692" y="1885590"/>
                  </a:lnTo>
                  <a:lnTo>
                    <a:pt x="149248" y="1913172"/>
                  </a:lnTo>
                  <a:lnTo>
                    <a:pt x="189531" y="1935506"/>
                  </a:lnTo>
                  <a:lnTo>
                    <a:pt x="233034" y="1952087"/>
                  </a:lnTo>
                  <a:lnTo>
                    <a:pt x="279250" y="1962407"/>
                  </a:lnTo>
                  <a:lnTo>
                    <a:pt x="327672" y="1965959"/>
                  </a:lnTo>
                  <a:lnTo>
                    <a:pt x="2232647" y="1965959"/>
                  </a:lnTo>
                  <a:lnTo>
                    <a:pt x="2281069" y="1962407"/>
                  </a:lnTo>
                  <a:lnTo>
                    <a:pt x="2327285" y="1952087"/>
                  </a:lnTo>
                  <a:lnTo>
                    <a:pt x="2370788" y="1935506"/>
                  </a:lnTo>
                  <a:lnTo>
                    <a:pt x="2411071" y="1913172"/>
                  </a:lnTo>
                  <a:lnTo>
                    <a:pt x="2447627" y="1885590"/>
                  </a:lnTo>
                  <a:lnTo>
                    <a:pt x="2479949" y="1853269"/>
                  </a:lnTo>
                  <a:lnTo>
                    <a:pt x="2507531" y="1816714"/>
                  </a:lnTo>
                  <a:lnTo>
                    <a:pt x="2529866" y="1776433"/>
                  </a:lnTo>
                  <a:lnTo>
                    <a:pt x="2546447" y="1732932"/>
                  </a:lnTo>
                  <a:lnTo>
                    <a:pt x="2556767" y="1686719"/>
                  </a:lnTo>
                  <a:lnTo>
                    <a:pt x="2560320" y="1638300"/>
                  </a:lnTo>
                  <a:lnTo>
                    <a:pt x="2560320" y="327672"/>
                  </a:lnTo>
                  <a:lnTo>
                    <a:pt x="2556767" y="279253"/>
                  </a:lnTo>
                  <a:lnTo>
                    <a:pt x="2546447" y="233038"/>
                  </a:lnTo>
                  <a:lnTo>
                    <a:pt x="2529866" y="189536"/>
                  </a:lnTo>
                  <a:lnTo>
                    <a:pt x="2507531" y="149254"/>
                  </a:lnTo>
                  <a:lnTo>
                    <a:pt x="2479949" y="112697"/>
                  </a:lnTo>
                  <a:lnTo>
                    <a:pt x="2447627" y="80374"/>
                  </a:lnTo>
                  <a:lnTo>
                    <a:pt x="2411071" y="52791"/>
                  </a:lnTo>
                  <a:lnTo>
                    <a:pt x="2370788" y="30455"/>
                  </a:lnTo>
                  <a:lnTo>
                    <a:pt x="2327285" y="13873"/>
                  </a:lnTo>
                  <a:lnTo>
                    <a:pt x="2281069" y="3552"/>
                  </a:lnTo>
                  <a:lnTo>
                    <a:pt x="2232647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428999" y="1463034"/>
              <a:ext cx="2560320" cy="1965960"/>
            </a:xfrm>
            <a:custGeom>
              <a:avLst/>
              <a:gdLst/>
              <a:ahLst/>
              <a:cxnLst/>
              <a:rect l="l" t="t" r="r" b="b"/>
              <a:pathLst>
                <a:path w="2560320" h="1965960">
                  <a:moveTo>
                    <a:pt x="0" y="327672"/>
                  </a:moveTo>
                  <a:lnTo>
                    <a:pt x="3552" y="279253"/>
                  </a:lnTo>
                  <a:lnTo>
                    <a:pt x="13872" y="233038"/>
                  </a:lnTo>
                  <a:lnTo>
                    <a:pt x="30453" y="189536"/>
                  </a:lnTo>
                  <a:lnTo>
                    <a:pt x="52788" y="149254"/>
                  </a:lnTo>
                  <a:lnTo>
                    <a:pt x="80370" y="112697"/>
                  </a:lnTo>
                  <a:lnTo>
                    <a:pt x="112692" y="80374"/>
                  </a:lnTo>
                  <a:lnTo>
                    <a:pt x="149248" y="52791"/>
                  </a:lnTo>
                  <a:lnTo>
                    <a:pt x="189531" y="30455"/>
                  </a:lnTo>
                  <a:lnTo>
                    <a:pt x="233034" y="13873"/>
                  </a:lnTo>
                  <a:lnTo>
                    <a:pt x="279250" y="3552"/>
                  </a:lnTo>
                  <a:lnTo>
                    <a:pt x="327672" y="0"/>
                  </a:lnTo>
                  <a:lnTo>
                    <a:pt x="2232647" y="0"/>
                  </a:lnTo>
                  <a:lnTo>
                    <a:pt x="2281069" y="3552"/>
                  </a:lnTo>
                  <a:lnTo>
                    <a:pt x="2327285" y="13873"/>
                  </a:lnTo>
                  <a:lnTo>
                    <a:pt x="2370788" y="30455"/>
                  </a:lnTo>
                  <a:lnTo>
                    <a:pt x="2411071" y="52791"/>
                  </a:lnTo>
                  <a:lnTo>
                    <a:pt x="2447627" y="80374"/>
                  </a:lnTo>
                  <a:lnTo>
                    <a:pt x="2479949" y="112697"/>
                  </a:lnTo>
                  <a:lnTo>
                    <a:pt x="2507531" y="149254"/>
                  </a:lnTo>
                  <a:lnTo>
                    <a:pt x="2529866" y="189536"/>
                  </a:lnTo>
                  <a:lnTo>
                    <a:pt x="2546447" y="233038"/>
                  </a:lnTo>
                  <a:lnTo>
                    <a:pt x="2556767" y="279253"/>
                  </a:lnTo>
                  <a:lnTo>
                    <a:pt x="2560320" y="327672"/>
                  </a:lnTo>
                  <a:lnTo>
                    <a:pt x="2560320" y="1638300"/>
                  </a:lnTo>
                  <a:lnTo>
                    <a:pt x="2556767" y="1686719"/>
                  </a:lnTo>
                  <a:lnTo>
                    <a:pt x="2546447" y="1732932"/>
                  </a:lnTo>
                  <a:lnTo>
                    <a:pt x="2529866" y="1776433"/>
                  </a:lnTo>
                  <a:lnTo>
                    <a:pt x="2507531" y="1816714"/>
                  </a:lnTo>
                  <a:lnTo>
                    <a:pt x="2479949" y="1853269"/>
                  </a:lnTo>
                  <a:lnTo>
                    <a:pt x="2447627" y="1885590"/>
                  </a:lnTo>
                  <a:lnTo>
                    <a:pt x="2411071" y="1913172"/>
                  </a:lnTo>
                  <a:lnTo>
                    <a:pt x="2370788" y="1935506"/>
                  </a:lnTo>
                  <a:lnTo>
                    <a:pt x="2327285" y="1952087"/>
                  </a:lnTo>
                  <a:lnTo>
                    <a:pt x="2281069" y="1962407"/>
                  </a:lnTo>
                  <a:lnTo>
                    <a:pt x="2232647" y="1965959"/>
                  </a:lnTo>
                  <a:lnTo>
                    <a:pt x="327672" y="1965959"/>
                  </a:lnTo>
                  <a:lnTo>
                    <a:pt x="279250" y="1962407"/>
                  </a:lnTo>
                  <a:lnTo>
                    <a:pt x="233034" y="1952087"/>
                  </a:lnTo>
                  <a:lnTo>
                    <a:pt x="189531" y="1935506"/>
                  </a:lnTo>
                  <a:lnTo>
                    <a:pt x="149248" y="1913172"/>
                  </a:lnTo>
                  <a:lnTo>
                    <a:pt x="112692" y="1885590"/>
                  </a:lnTo>
                  <a:lnTo>
                    <a:pt x="80370" y="1853269"/>
                  </a:lnTo>
                  <a:lnTo>
                    <a:pt x="52788" y="1816714"/>
                  </a:lnTo>
                  <a:lnTo>
                    <a:pt x="30453" y="1776433"/>
                  </a:lnTo>
                  <a:lnTo>
                    <a:pt x="13872" y="1732932"/>
                  </a:lnTo>
                  <a:lnTo>
                    <a:pt x="3552" y="1686719"/>
                  </a:lnTo>
                  <a:lnTo>
                    <a:pt x="0" y="1638300"/>
                  </a:lnTo>
                  <a:lnTo>
                    <a:pt x="0" y="327672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763771" y="1688084"/>
            <a:ext cx="1757045" cy="1360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D367C"/>
                </a:solidFill>
                <a:latin typeface="Calibri"/>
                <a:cs typeface="Calibri"/>
              </a:rPr>
              <a:t>2</a:t>
            </a:r>
            <a:r>
              <a:rPr sz="1800" b="1" spc="37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95" dirty="0">
                <a:solidFill>
                  <a:srgbClr val="4D367C"/>
                </a:solidFill>
                <a:latin typeface="Calibri"/>
                <a:cs typeface="Calibri"/>
              </a:rPr>
              <a:t>Complete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Complete</a:t>
            </a:r>
            <a:r>
              <a:rPr sz="1400" spc="-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 required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change</a:t>
            </a:r>
            <a:r>
              <a:rPr sz="1400" spc="2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request</a:t>
            </a:r>
            <a:r>
              <a:rPr sz="1400" spc="1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2D2C34"/>
                </a:solidFill>
                <a:latin typeface="Calibri"/>
                <a:cs typeface="Calibri"/>
              </a:rPr>
              <a:t>/ 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transaction</a:t>
            </a:r>
            <a:r>
              <a:rPr sz="1400" spc="1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on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MyBenefits</a:t>
            </a:r>
            <a:r>
              <a:rPr sz="1400" spc="1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Portal.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4" name="object 14" descr="þÿ"/>
          <p:cNvGrpSpPr/>
          <p:nvPr/>
        </p:nvGrpSpPr>
        <p:grpSpPr>
          <a:xfrm>
            <a:off x="6170676" y="1438668"/>
            <a:ext cx="2654935" cy="2371332"/>
            <a:chOff x="6170676" y="1438668"/>
            <a:chExt cx="2654935" cy="2060575"/>
          </a:xfrm>
        </p:grpSpPr>
        <p:pic>
          <p:nvPicPr>
            <p:cNvPr id="15" name="object 15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70676" y="1438668"/>
              <a:ext cx="2654795" cy="206043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217919" y="1463034"/>
              <a:ext cx="2560320" cy="1965960"/>
            </a:xfrm>
            <a:custGeom>
              <a:avLst/>
              <a:gdLst/>
              <a:ahLst/>
              <a:cxnLst/>
              <a:rect l="l" t="t" r="r" b="b"/>
              <a:pathLst>
                <a:path w="2560320" h="1965960">
                  <a:moveTo>
                    <a:pt x="2232647" y="0"/>
                  </a:moveTo>
                  <a:lnTo>
                    <a:pt x="327672" y="0"/>
                  </a:lnTo>
                  <a:lnTo>
                    <a:pt x="279250" y="3552"/>
                  </a:lnTo>
                  <a:lnTo>
                    <a:pt x="233034" y="13873"/>
                  </a:lnTo>
                  <a:lnTo>
                    <a:pt x="189531" y="30455"/>
                  </a:lnTo>
                  <a:lnTo>
                    <a:pt x="149248" y="52791"/>
                  </a:lnTo>
                  <a:lnTo>
                    <a:pt x="112692" y="80374"/>
                  </a:lnTo>
                  <a:lnTo>
                    <a:pt x="80370" y="112697"/>
                  </a:lnTo>
                  <a:lnTo>
                    <a:pt x="52788" y="149254"/>
                  </a:lnTo>
                  <a:lnTo>
                    <a:pt x="30453" y="189536"/>
                  </a:lnTo>
                  <a:lnTo>
                    <a:pt x="13872" y="233038"/>
                  </a:lnTo>
                  <a:lnTo>
                    <a:pt x="3552" y="279253"/>
                  </a:lnTo>
                  <a:lnTo>
                    <a:pt x="0" y="327672"/>
                  </a:lnTo>
                  <a:lnTo>
                    <a:pt x="0" y="1638300"/>
                  </a:lnTo>
                  <a:lnTo>
                    <a:pt x="3552" y="1686719"/>
                  </a:lnTo>
                  <a:lnTo>
                    <a:pt x="13872" y="1732932"/>
                  </a:lnTo>
                  <a:lnTo>
                    <a:pt x="30453" y="1776433"/>
                  </a:lnTo>
                  <a:lnTo>
                    <a:pt x="52788" y="1816714"/>
                  </a:lnTo>
                  <a:lnTo>
                    <a:pt x="80370" y="1853269"/>
                  </a:lnTo>
                  <a:lnTo>
                    <a:pt x="112692" y="1885590"/>
                  </a:lnTo>
                  <a:lnTo>
                    <a:pt x="149248" y="1913172"/>
                  </a:lnTo>
                  <a:lnTo>
                    <a:pt x="189531" y="1935506"/>
                  </a:lnTo>
                  <a:lnTo>
                    <a:pt x="233034" y="1952087"/>
                  </a:lnTo>
                  <a:lnTo>
                    <a:pt x="279250" y="1962407"/>
                  </a:lnTo>
                  <a:lnTo>
                    <a:pt x="327672" y="1965959"/>
                  </a:lnTo>
                  <a:lnTo>
                    <a:pt x="2232647" y="1965959"/>
                  </a:lnTo>
                  <a:lnTo>
                    <a:pt x="2281069" y="1962407"/>
                  </a:lnTo>
                  <a:lnTo>
                    <a:pt x="2327285" y="1952087"/>
                  </a:lnTo>
                  <a:lnTo>
                    <a:pt x="2370788" y="1935506"/>
                  </a:lnTo>
                  <a:lnTo>
                    <a:pt x="2411071" y="1913172"/>
                  </a:lnTo>
                  <a:lnTo>
                    <a:pt x="2447627" y="1885590"/>
                  </a:lnTo>
                  <a:lnTo>
                    <a:pt x="2479949" y="1853269"/>
                  </a:lnTo>
                  <a:lnTo>
                    <a:pt x="2507531" y="1816714"/>
                  </a:lnTo>
                  <a:lnTo>
                    <a:pt x="2529866" y="1776433"/>
                  </a:lnTo>
                  <a:lnTo>
                    <a:pt x="2546447" y="1732932"/>
                  </a:lnTo>
                  <a:lnTo>
                    <a:pt x="2556767" y="1686719"/>
                  </a:lnTo>
                  <a:lnTo>
                    <a:pt x="2560320" y="1638300"/>
                  </a:lnTo>
                  <a:lnTo>
                    <a:pt x="2560320" y="327672"/>
                  </a:lnTo>
                  <a:lnTo>
                    <a:pt x="2556767" y="279253"/>
                  </a:lnTo>
                  <a:lnTo>
                    <a:pt x="2546447" y="233038"/>
                  </a:lnTo>
                  <a:lnTo>
                    <a:pt x="2529866" y="189536"/>
                  </a:lnTo>
                  <a:lnTo>
                    <a:pt x="2507531" y="149254"/>
                  </a:lnTo>
                  <a:lnTo>
                    <a:pt x="2479949" y="112697"/>
                  </a:lnTo>
                  <a:lnTo>
                    <a:pt x="2447627" y="80374"/>
                  </a:lnTo>
                  <a:lnTo>
                    <a:pt x="2411071" y="52791"/>
                  </a:lnTo>
                  <a:lnTo>
                    <a:pt x="2370788" y="30455"/>
                  </a:lnTo>
                  <a:lnTo>
                    <a:pt x="2327285" y="13873"/>
                  </a:lnTo>
                  <a:lnTo>
                    <a:pt x="2281069" y="3552"/>
                  </a:lnTo>
                  <a:lnTo>
                    <a:pt x="2232647" y="0"/>
                  </a:lnTo>
                  <a:close/>
                </a:path>
              </a:pathLst>
            </a:custGeom>
            <a:solidFill>
              <a:srgbClr val="FFF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217919" y="1463034"/>
              <a:ext cx="2560320" cy="1965960"/>
            </a:xfrm>
            <a:custGeom>
              <a:avLst/>
              <a:gdLst/>
              <a:ahLst/>
              <a:cxnLst/>
              <a:rect l="l" t="t" r="r" b="b"/>
              <a:pathLst>
                <a:path w="2560320" h="1965960">
                  <a:moveTo>
                    <a:pt x="0" y="327672"/>
                  </a:moveTo>
                  <a:lnTo>
                    <a:pt x="3552" y="279253"/>
                  </a:lnTo>
                  <a:lnTo>
                    <a:pt x="13872" y="233038"/>
                  </a:lnTo>
                  <a:lnTo>
                    <a:pt x="30453" y="189536"/>
                  </a:lnTo>
                  <a:lnTo>
                    <a:pt x="52788" y="149254"/>
                  </a:lnTo>
                  <a:lnTo>
                    <a:pt x="80370" y="112697"/>
                  </a:lnTo>
                  <a:lnTo>
                    <a:pt x="112692" y="80374"/>
                  </a:lnTo>
                  <a:lnTo>
                    <a:pt x="149248" y="52791"/>
                  </a:lnTo>
                  <a:lnTo>
                    <a:pt x="189531" y="30455"/>
                  </a:lnTo>
                  <a:lnTo>
                    <a:pt x="233034" y="13873"/>
                  </a:lnTo>
                  <a:lnTo>
                    <a:pt x="279250" y="3552"/>
                  </a:lnTo>
                  <a:lnTo>
                    <a:pt x="327672" y="0"/>
                  </a:lnTo>
                  <a:lnTo>
                    <a:pt x="2232647" y="0"/>
                  </a:lnTo>
                  <a:lnTo>
                    <a:pt x="2281069" y="3552"/>
                  </a:lnTo>
                  <a:lnTo>
                    <a:pt x="2327285" y="13873"/>
                  </a:lnTo>
                  <a:lnTo>
                    <a:pt x="2370788" y="30455"/>
                  </a:lnTo>
                  <a:lnTo>
                    <a:pt x="2411071" y="52791"/>
                  </a:lnTo>
                  <a:lnTo>
                    <a:pt x="2447627" y="80374"/>
                  </a:lnTo>
                  <a:lnTo>
                    <a:pt x="2479949" y="112697"/>
                  </a:lnTo>
                  <a:lnTo>
                    <a:pt x="2507531" y="149254"/>
                  </a:lnTo>
                  <a:lnTo>
                    <a:pt x="2529866" y="189536"/>
                  </a:lnTo>
                  <a:lnTo>
                    <a:pt x="2546447" y="233038"/>
                  </a:lnTo>
                  <a:lnTo>
                    <a:pt x="2556767" y="279253"/>
                  </a:lnTo>
                  <a:lnTo>
                    <a:pt x="2560320" y="327672"/>
                  </a:lnTo>
                  <a:lnTo>
                    <a:pt x="2560320" y="1638300"/>
                  </a:lnTo>
                  <a:lnTo>
                    <a:pt x="2556767" y="1686719"/>
                  </a:lnTo>
                  <a:lnTo>
                    <a:pt x="2546447" y="1732932"/>
                  </a:lnTo>
                  <a:lnTo>
                    <a:pt x="2529866" y="1776433"/>
                  </a:lnTo>
                  <a:lnTo>
                    <a:pt x="2507531" y="1816714"/>
                  </a:lnTo>
                  <a:lnTo>
                    <a:pt x="2479949" y="1853269"/>
                  </a:lnTo>
                  <a:lnTo>
                    <a:pt x="2447627" y="1885590"/>
                  </a:lnTo>
                  <a:lnTo>
                    <a:pt x="2411071" y="1913172"/>
                  </a:lnTo>
                  <a:lnTo>
                    <a:pt x="2370788" y="1935506"/>
                  </a:lnTo>
                  <a:lnTo>
                    <a:pt x="2327285" y="1952087"/>
                  </a:lnTo>
                  <a:lnTo>
                    <a:pt x="2281069" y="1962407"/>
                  </a:lnTo>
                  <a:lnTo>
                    <a:pt x="2232647" y="1965959"/>
                  </a:lnTo>
                  <a:lnTo>
                    <a:pt x="327672" y="1965959"/>
                  </a:lnTo>
                  <a:lnTo>
                    <a:pt x="279250" y="1962407"/>
                  </a:lnTo>
                  <a:lnTo>
                    <a:pt x="233034" y="1952087"/>
                  </a:lnTo>
                  <a:lnTo>
                    <a:pt x="189531" y="1935506"/>
                  </a:lnTo>
                  <a:lnTo>
                    <a:pt x="149248" y="1913172"/>
                  </a:lnTo>
                  <a:lnTo>
                    <a:pt x="112692" y="1885590"/>
                  </a:lnTo>
                  <a:lnTo>
                    <a:pt x="80370" y="1853269"/>
                  </a:lnTo>
                  <a:lnTo>
                    <a:pt x="52788" y="1816714"/>
                  </a:lnTo>
                  <a:lnTo>
                    <a:pt x="30453" y="1776433"/>
                  </a:lnTo>
                  <a:lnTo>
                    <a:pt x="13872" y="1732932"/>
                  </a:lnTo>
                  <a:lnTo>
                    <a:pt x="3552" y="1686719"/>
                  </a:lnTo>
                  <a:lnTo>
                    <a:pt x="0" y="1638300"/>
                  </a:lnTo>
                  <a:lnTo>
                    <a:pt x="0" y="327672"/>
                  </a:lnTo>
                  <a:close/>
                </a:path>
              </a:pathLst>
            </a:custGeom>
            <a:ln w="9525">
              <a:solidFill>
                <a:srgbClr val="BD8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552692" y="1688084"/>
            <a:ext cx="1565275" cy="1146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BD8A00"/>
                </a:solidFill>
                <a:latin typeface="Calibri"/>
                <a:cs typeface="Calibri"/>
              </a:rPr>
              <a:t>3</a:t>
            </a:r>
            <a:r>
              <a:rPr sz="1800" b="1" spc="370" dirty="0">
                <a:solidFill>
                  <a:srgbClr val="BD8A00"/>
                </a:solidFill>
                <a:latin typeface="Calibri"/>
                <a:cs typeface="Calibri"/>
              </a:rPr>
              <a:t> </a:t>
            </a:r>
            <a:r>
              <a:rPr sz="1800" b="1" spc="85" dirty="0">
                <a:solidFill>
                  <a:srgbClr val="BD8A00"/>
                </a:solidFill>
                <a:latin typeface="Calibri"/>
                <a:cs typeface="Calibri"/>
              </a:rPr>
              <a:t>Document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Provide</a:t>
            </a:r>
            <a:r>
              <a:rPr sz="14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required supporting documentation.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9" name="object 19" descr="þÿ"/>
          <p:cNvGrpSpPr/>
          <p:nvPr/>
        </p:nvGrpSpPr>
        <p:grpSpPr>
          <a:xfrm>
            <a:off x="8959596" y="1438669"/>
            <a:ext cx="2654935" cy="2371170"/>
            <a:chOff x="8959596" y="1438668"/>
            <a:chExt cx="2654935" cy="2165985"/>
          </a:xfrm>
        </p:grpSpPr>
        <p:pic>
          <p:nvPicPr>
            <p:cNvPr id="20" name="object 20" descr="þÿ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59596" y="1438668"/>
              <a:ext cx="2654794" cy="216559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9006840" y="1463043"/>
              <a:ext cx="2560320" cy="2071370"/>
            </a:xfrm>
            <a:custGeom>
              <a:avLst/>
              <a:gdLst/>
              <a:ahLst/>
              <a:cxnLst/>
              <a:rect l="l" t="t" r="r" b="b"/>
              <a:pathLst>
                <a:path w="2560320" h="2071370">
                  <a:moveTo>
                    <a:pt x="2215184" y="0"/>
                  </a:moveTo>
                  <a:lnTo>
                    <a:pt x="345135" y="0"/>
                  </a:lnTo>
                  <a:lnTo>
                    <a:pt x="298302" y="3150"/>
                  </a:lnTo>
                  <a:lnTo>
                    <a:pt x="253384" y="12328"/>
                  </a:lnTo>
                  <a:lnTo>
                    <a:pt x="210792" y="27122"/>
                  </a:lnTo>
                  <a:lnTo>
                    <a:pt x="170938" y="47120"/>
                  </a:lnTo>
                  <a:lnTo>
                    <a:pt x="134232" y="71912"/>
                  </a:lnTo>
                  <a:lnTo>
                    <a:pt x="101087" y="101087"/>
                  </a:lnTo>
                  <a:lnTo>
                    <a:pt x="71912" y="134232"/>
                  </a:lnTo>
                  <a:lnTo>
                    <a:pt x="47120" y="170938"/>
                  </a:lnTo>
                  <a:lnTo>
                    <a:pt x="27122" y="210792"/>
                  </a:lnTo>
                  <a:lnTo>
                    <a:pt x="12328" y="253384"/>
                  </a:lnTo>
                  <a:lnTo>
                    <a:pt x="3150" y="298302"/>
                  </a:lnTo>
                  <a:lnTo>
                    <a:pt x="0" y="345135"/>
                  </a:lnTo>
                  <a:lnTo>
                    <a:pt x="0" y="1725650"/>
                  </a:lnTo>
                  <a:lnTo>
                    <a:pt x="3150" y="1772483"/>
                  </a:lnTo>
                  <a:lnTo>
                    <a:pt x="12328" y="1817401"/>
                  </a:lnTo>
                  <a:lnTo>
                    <a:pt x="27122" y="1859993"/>
                  </a:lnTo>
                  <a:lnTo>
                    <a:pt x="47120" y="1899847"/>
                  </a:lnTo>
                  <a:lnTo>
                    <a:pt x="71912" y="1936553"/>
                  </a:lnTo>
                  <a:lnTo>
                    <a:pt x="101087" y="1969698"/>
                  </a:lnTo>
                  <a:lnTo>
                    <a:pt x="134232" y="1998872"/>
                  </a:lnTo>
                  <a:lnTo>
                    <a:pt x="170938" y="2023665"/>
                  </a:lnTo>
                  <a:lnTo>
                    <a:pt x="210792" y="2043663"/>
                  </a:lnTo>
                  <a:lnTo>
                    <a:pt x="253384" y="2058457"/>
                  </a:lnTo>
                  <a:lnTo>
                    <a:pt x="298302" y="2067635"/>
                  </a:lnTo>
                  <a:lnTo>
                    <a:pt x="345135" y="2070785"/>
                  </a:lnTo>
                  <a:lnTo>
                    <a:pt x="2215184" y="2070785"/>
                  </a:lnTo>
                  <a:lnTo>
                    <a:pt x="2262017" y="2067635"/>
                  </a:lnTo>
                  <a:lnTo>
                    <a:pt x="2306935" y="2058457"/>
                  </a:lnTo>
                  <a:lnTo>
                    <a:pt x="2349527" y="2043663"/>
                  </a:lnTo>
                  <a:lnTo>
                    <a:pt x="2389381" y="2023665"/>
                  </a:lnTo>
                  <a:lnTo>
                    <a:pt x="2426087" y="1998872"/>
                  </a:lnTo>
                  <a:lnTo>
                    <a:pt x="2459232" y="1969698"/>
                  </a:lnTo>
                  <a:lnTo>
                    <a:pt x="2488407" y="1936553"/>
                  </a:lnTo>
                  <a:lnTo>
                    <a:pt x="2513199" y="1899847"/>
                  </a:lnTo>
                  <a:lnTo>
                    <a:pt x="2533197" y="1859993"/>
                  </a:lnTo>
                  <a:lnTo>
                    <a:pt x="2547991" y="1817401"/>
                  </a:lnTo>
                  <a:lnTo>
                    <a:pt x="2557169" y="1772483"/>
                  </a:lnTo>
                  <a:lnTo>
                    <a:pt x="2560320" y="1725650"/>
                  </a:lnTo>
                  <a:lnTo>
                    <a:pt x="2560320" y="345135"/>
                  </a:lnTo>
                  <a:lnTo>
                    <a:pt x="2557169" y="298302"/>
                  </a:lnTo>
                  <a:lnTo>
                    <a:pt x="2547991" y="253384"/>
                  </a:lnTo>
                  <a:lnTo>
                    <a:pt x="2533197" y="210792"/>
                  </a:lnTo>
                  <a:lnTo>
                    <a:pt x="2513199" y="170938"/>
                  </a:lnTo>
                  <a:lnTo>
                    <a:pt x="2488407" y="134232"/>
                  </a:lnTo>
                  <a:lnTo>
                    <a:pt x="2459232" y="101087"/>
                  </a:lnTo>
                  <a:lnTo>
                    <a:pt x="2426087" y="71912"/>
                  </a:lnTo>
                  <a:lnTo>
                    <a:pt x="2389381" y="47120"/>
                  </a:lnTo>
                  <a:lnTo>
                    <a:pt x="2349527" y="27122"/>
                  </a:lnTo>
                  <a:lnTo>
                    <a:pt x="2306935" y="12328"/>
                  </a:lnTo>
                  <a:lnTo>
                    <a:pt x="2262017" y="3150"/>
                  </a:lnTo>
                  <a:lnTo>
                    <a:pt x="2215184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006840" y="1463043"/>
              <a:ext cx="2560320" cy="2071370"/>
            </a:xfrm>
            <a:custGeom>
              <a:avLst/>
              <a:gdLst/>
              <a:ahLst/>
              <a:cxnLst/>
              <a:rect l="l" t="t" r="r" b="b"/>
              <a:pathLst>
                <a:path w="2560320" h="2071370">
                  <a:moveTo>
                    <a:pt x="0" y="345135"/>
                  </a:moveTo>
                  <a:lnTo>
                    <a:pt x="3150" y="298302"/>
                  </a:lnTo>
                  <a:lnTo>
                    <a:pt x="12328" y="253384"/>
                  </a:lnTo>
                  <a:lnTo>
                    <a:pt x="27122" y="210792"/>
                  </a:lnTo>
                  <a:lnTo>
                    <a:pt x="47120" y="170938"/>
                  </a:lnTo>
                  <a:lnTo>
                    <a:pt x="71912" y="134232"/>
                  </a:lnTo>
                  <a:lnTo>
                    <a:pt x="101087" y="101087"/>
                  </a:lnTo>
                  <a:lnTo>
                    <a:pt x="134232" y="71912"/>
                  </a:lnTo>
                  <a:lnTo>
                    <a:pt x="170938" y="47120"/>
                  </a:lnTo>
                  <a:lnTo>
                    <a:pt x="210792" y="27122"/>
                  </a:lnTo>
                  <a:lnTo>
                    <a:pt x="253384" y="12328"/>
                  </a:lnTo>
                  <a:lnTo>
                    <a:pt x="298302" y="3150"/>
                  </a:lnTo>
                  <a:lnTo>
                    <a:pt x="345135" y="0"/>
                  </a:lnTo>
                  <a:lnTo>
                    <a:pt x="2215184" y="0"/>
                  </a:lnTo>
                  <a:lnTo>
                    <a:pt x="2262017" y="3150"/>
                  </a:lnTo>
                  <a:lnTo>
                    <a:pt x="2306935" y="12328"/>
                  </a:lnTo>
                  <a:lnTo>
                    <a:pt x="2349527" y="27122"/>
                  </a:lnTo>
                  <a:lnTo>
                    <a:pt x="2389381" y="47120"/>
                  </a:lnTo>
                  <a:lnTo>
                    <a:pt x="2426087" y="71912"/>
                  </a:lnTo>
                  <a:lnTo>
                    <a:pt x="2459232" y="101087"/>
                  </a:lnTo>
                  <a:lnTo>
                    <a:pt x="2488407" y="134232"/>
                  </a:lnTo>
                  <a:lnTo>
                    <a:pt x="2513199" y="170938"/>
                  </a:lnTo>
                  <a:lnTo>
                    <a:pt x="2533197" y="210792"/>
                  </a:lnTo>
                  <a:lnTo>
                    <a:pt x="2547991" y="253384"/>
                  </a:lnTo>
                  <a:lnTo>
                    <a:pt x="2557169" y="298302"/>
                  </a:lnTo>
                  <a:lnTo>
                    <a:pt x="2560320" y="345135"/>
                  </a:lnTo>
                  <a:lnTo>
                    <a:pt x="2560320" y="1725650"/>
                  </a:lnTo>
                  <a:lnTo>
                    <a:pt x="2557169" y="1772483"/>
                  </a:lnTo>
                  <a:lnTo>
                    <a:pt x="2547991" y="1817401"/>
                  </a:lnTo>
                  <a:lnTo>
                    <a:pt x="2533197" y="1859993"/>
                  </a:lnTo>
                  <a:lnTo>
                    <a:pt x="2513199" y="1899847"/>
                  </a:lnTo>
                  <a:lnTo>
                    <a:pt x="2488407" y="1936553"/>
                  </a:lnTo>
                  <a:lnTo>
                    <a:pt x="2459232" y="1969698"/>
                  </a:lnTo>
                  <a:lnTo>
                    <a:pt x="2426087" y="1998872"/>
                  </a:lnTo>
                  <a:lnTo>
                    <a:pt x="2389381" y="2023665"/>
                  </a:lnTo>
                  <a:lnTo>
                    <a:pt x="2349527" y="2043663"/>
                  </a:lnTo>
                  <a:lnTo>
                    <a:pt x="2306935" y="2058457"/>
                  </a:lnTo>
                  <a:lnTo>
                    <a:pt x="2262017" y="2067635"/>
                  </a:lnTo>
                  <a:lnTo>
                    <a:pt x="2215184" y="2070785"/>
                  </a:lnTo>
                  <a:lnTo>
                    <a:pt x="345135" y="2070785"/>
                  </a:lnTo>
                  <a:lnTo>
                    <a:pt x="298302" y="2067635"/>
                  </a:lnTo>
                  <a:lnTo>
                    <a:pt x="253384" y="2058457"/>
                  </a:lnTo>
                  <a:lnTo>
                    <a:pt x="210792" y="2043663"/>
                  </a:lnTo>
                  <a:lnTo>
                    <a:pt x="170938" y="2023665"/>
                  </a:lnTo>
                  <a:lnTo>
                    <a:pt x="134232" y="1998872"/>
                  </a:lnTo>
                  <a:lnTo>
                    <a:pt x="101087" y="1969698"/>
                  </a:lnTo>
                  <a:lnTo>
                    <a:pt x="71912" y="1936553"/>
                  </a:lnTo>
                  <a:lnTo>
                    <a:pt x="47120" y="1899847"/>
                  </a:lnTo>
                  <a:lnTo>
                    <a:pt x="27122" y="1859993"/>
                  </a:lnTo>
                  <a:lnTo>
                    <a:pt x="12328" y="1817401"/>
                  </a:lnTo>
                  <a:lnTo>
                    <a:pt x="3150" y="1772483"/>
                  </a:lnTo>
                  <a:lnTo>
                    <a:pt x="0" y="1725650"/>
                  </a:lnTo>
                  <a:lnTo>
                    <a:pt x="0" y="345135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9341611" y="1688084"/>
            <a:ext cx="1887220" cy="17868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2A7D52"/>
                </a:solidFill>
                <a:latin typeface="Calibri"/>
                <a:cs typeface="Calibri"/>
              </a:rPr>
              <a:t>4</a:t>
            </a:r>
            <a:r>
              <a:rPr sz="1800" b="1" spc="37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45" dirty="0">
                <a:solidFill>
                  <a:srgbClr val="2A7D52"/>
                </a:solidFill>
                <a:latin typeface="Calibri"/>
                <a:cs typeface="Calibri"/>
              </a:rPr>
              <a:t>Review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Employer</a:t>
            </a:r>
            <a:r>
              <a:rPr sz="1400" spc="1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verifies</a:t>
            </a:r>
            <a:r>
              <a:rPr sz="1400" spc="1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the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event,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date,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request,</a:t>
            </a:r>
            <a:r>
              <a:rPr sz="1400" spc="5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400" spc="1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documentation.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Approve</a:t>
            </a:r>
            <a:r>
              <a:rPr sz="14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in</a:t>
            </a:r>
            <a:r>
              <a:rPr sz="14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MyBenefits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portal</a:t>
            </a:r>
            <a:r>
              <a:rPr sz="14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for</a:t>
            </a:r>
            <a:r>
              <a:rPr sz="14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submission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to 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EASI</a:t>
            </a:r>
            <a:r>
              <a:rPr sz="1400" spc="-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Edu</a:t>
            </a:r>
            <a:r>
              <a:rPr sz="1400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for</a:t>
            </a:r>
            <a:r>
              <a:rPr sz="1400" spc="-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40" dirty="0">
                <a:solidFill>
                  <a:srgbClr val="2D2C34"/>
                </a:solidFill>
                <a:latin typeface="Calibri"/>
                <a:cs typeface="Calibri"/>
              </a:rPr>
              <a:t>processing.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113788" y="4263644"/>
            <a:ext cx="79324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65" dirty="0">
                <a:solidFill>
                  <a:srgbClr val="B73D36"/>
                </a:solidFill>
                <a:latin typeface="Calibri"/>
                <a:cs typeface="Calibri"/>
              </a:rPr>
              <a:t>Important:</a:t>
            </a:r>
            <a:r>
              <a:rPr sz="2200" b="1" spc="-20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lang="en-US" sz="2200" b="1" spc="114" dirty="0">
                <a:solidFill>
                  <a:srgbClr val="B73D36"/>
                </a:solidFill>
                <a:latin typeface="Calibri"/>
                <a:cs typeface="Calibri"/>
              </a:rPr>
              <a:t>A</a:t>
            </a:r>
            <a:r>
              <a:rPr sz="2200" b="1" spc="-40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2200" b="1" spc="65" dirty="0">
                <a:solidFill>
                  <a:srgbClr val="B73D36"/>
                </a:solidFill>
                <a:latin typeface="Calibri"/>
                <a:cs typeface="Calibri"/>
              </a:rPr>
              <a:t>life</a:t>
            </a:r>
            <a:r>
              <a:rPr sz="2200" b="1" spc="-25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B73D36"/>
                </a:solidFill>
                <a:latin typeface="Calibri"/>
                <a:cs typeface="Calibri"/>
              </a:rPr>
              <a:t>event</a:t>
            </a:r>
            <a:r>
              <a:rPr sz="2200" b="1" spc="-5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2200" b="1" spc="130" dirty="0">
                <a:solidFill>
                  <a:srgbClr val="B73D36"/>
                </a:solidFill>
                <a:latin typeface="Calibri"/>
                <a:cs typeface="Calibri"/>
              </a:rPr>
              <a:t>does</a:t>
            </a:r>
            <a:r>
              <a:rPr sz="2200" b="1" spc="-20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2200" b="1" spc="55" dirty="0">
                <a:solidFill>
                  <a:srgbClr val="B73D36"/>
                </a:solidFill>
                <a:latin typeface="Calibri"/>
                <a:cs typeface="Calibri"/>
              </a:rPr>
              <a:t>not</a:t>
            </a:r>
            <a:r>
              <a:rPr sz="2200" b="1" spc="-30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2200" b="1" spc="90" dirty="0">
                <a:solidFill>
                  <a:srgbClr val="B73D36"/>
                </a:solidFill>
                <a:latin typeface="Calibri"/>
                <a:cs typeface="Calibri"/>
              </a:rPr>
              <a:t>automatically</a:t>
            </a:r>
            <a:r>
              <a:rPr sz="2200" b="1" spc="15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2200" b="1" spc="80" dirty="0">
                <a:solidFill>
                  <a:srgbClr val="B73D36"/>
                </a:solidFill>
                <a:latin typeface="Calibri"/>
                <a:cs typeface="Calibri"/>
              </a:rPr>
              <a:t>update</a:t>
            </a:r>
            <a:r>
              <a:rPr sz="2200" b="1" spc="-15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2200" b="1" spc="75" dirty="0">
                <a:solidFill>
                  <a:srgbClr val="B73D36"/>
                </a:solidFill>
                <a:latin typeface="Calibri"/>
                <a:cs typeface="Calibri"/>
              </a:rPr>
              <a:t>benefits.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5" dirty="0"/>
              <a:t>Qualifying</a:t>
            </a:r>
            <a:r>
              <a:rPr spc="-45" dirty="0"/>
              <a:t> </a:t>
            </a:r>
            <a:r>
              <a:rPr spc="95" dirty="0"/>
              <a:t>Event</a:t>
            </a:r>
            <a:r>
              <a:rPr spc="-45" dirty="0"/>
              <a:t> </a:t>
            </a:r>
            <a:r>
              <a:rPr spc="105" dirty="0"/>
              <a:t>Documentation</a:t>
            </a:r>
          </a:p>
        </p:txBody>
      </p:sp>
      <p:grpSp>
        <p:nvGrpSpPr>
          <p:cNvPr id="3" name="object 3" descr="þÿ"/>
          <p:cNvGrpSpPr/>
          <p:nvPr/>
        </p:nvGrpSpPr>
        <p:grpSpPr>
          <a:xfrm>
            <a:off x="638555" y="1749425"/>
            <a:ext cx="3752215" cy="3432175"/>
            <a:chOff x="638555" y="1347228"/>
            <a:chExt cx="3752215" cy="3432175"/>
          </a:xfrm>
        </p:grpSpPr>
        <p:pic>
          <p:nvPicPr>
            <p:cNvPr id="4" name="object 4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8555" y="1347228"/>
              <a:ext cx="3752075" cy="343203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85799" y="1371598"/>
              <a:ext cx="3657600" cy="3337560"/>
            </a:xfrm>
            <a:custGeom>
              <a:avLst/>
              <a:gdLst/>
              <a:ahLst/>
              <a:cxnLst/>
              <a:rect l="l" t="t" r="r" b="b"/>
              <a:pathLst>
                <a:path w="3657600" h="3337560">
                  <a:moveTo>
                    <a:pt x="3101327" y="0"/>
                  </a:moveTo>
                  <a:lnTo>
                    <a:pt x="556272" y="0"/>
                  </a:lnTo>
                  <a:lnTo>
                    <a:pt x="508274" y="2041"/>
                  </a:lnTo>
                  <a:lnTo>
                    <a:pt x="461410" y="8055"/>
                  </a:lnTo>
                  <a:lnTo>
                    <a:pt x="415847" y="17875"/>
                  </a:lnTo>
                  <a:lnTo>
                    <a:pt x="371752" y="31333"/>
                  </a:lnTo>
                  <a:lnTo>
                    <a:pt x="329291" y="48262"/>
                  </a:lnTo>
                  <a:lnTo>
                    <a:pt x="288632" y="68496"/>
                  </a:lnTo>
                  <a:lnTo>
                    <a:pt x="249942" y="91867"/>
                  </a:lnTo>
                  <a:lnTo>
                    <a:pt x="213388" y="118209"/>
                  </a:lnTo>
                  <a:lnTo>
                    <a:pt x="179136" y="147354"/>
                  </a:lnTo>
                  <a:lnTo>
                    <a:pt x="147354" y="179136"/>
                  </a:lnTo>
                  <a:lnTo>
                    <a:pt x="118209" y="213388"/>
                  </a:lnTo>
                  <a:lnTo>
                    <a:pt x="91867" y="249942"/>
                  </a:lnTo>
                  <a:lnTo>
                    <a:pt x="68496" y="288632"/>
                  </a:lnTo>
                  <a:lnTo>
                    <a:pt x="48262" y="329291"/>
                  </a:lnTo>
                  <a:lnTo>
                    <a:pt x="31333" y="371752"/>
                  </a:lnTo>
                  <a:lnTo>
                    <a:pt x="17875" y="415847"/>
                  </a:lnTo>
                  <a:lnTo>
                    <a:pt x="8055" y="461410"/>
                  </a:lnTo>
                  <a:lnTo>
                    <a:pt x="2041" y="508274"/>
                  </a:lnTo>
                  <a:lnTo>
                    <a:pt x="0" y="556272"/>
                  </a:lnTo>
                  <a:lnTo>
                    <a:pt x="0" y="2781287"/>
                  </a:lnTo>
                  <a:lnTo>
                    <a:pt x="2041" y="2829285"/>
                  </a:lnTo>
                  <a:lnTo>
                    <a:pt x="8055" y="2876149"/>
                  </a:lnTo>
                  <a:lnTo>
                    <a:pt x="17875" y="2921712"/>
                  </a:lnTo>
                  <a:lnTo>
                    <a:pt x="31333" y="2965807"/>
                  </a:lnTo>
                  <a:lnTo>
                    <a:pt x="48262" y="3008268"/>
                  </a:lnTo>
                  <a:lnTo>
                    <a:pt x="68496" y="3048927"/>
                  </a:lnTo>
                  <a:lnTo>
                    <a:pt x="91867" y="3087617"/>
                  </a:lnTo>
                  <a:lnTo>
                    <a:pt x="118209" y="3124171"/>
                  </a:lnTo>
                  <a:lnTo>
                    <a:pt x="147354" y="3158423"/>
                  </a:lnTo>
                  <a:lnTo>
                    <a:pt x="179136" y="3190205"/>
                  </a:lnTo>
                  <a:lnTo>
                    <a:pt x="213388" y="3219350"/>
                  </a:lnTo>
                  <a:lnTo>
                    <a:pt x="249942" y="3245692"/>
                  </a:lnTo>
                  <a:lnTo>
                    <a:pt x="288632" y="3269063"/>
                  </a:lnTo>
                  <a:lnTo>
                    <a:pt x="329291" y="3289297"/>
                  </a:lnTo>
                  <a:lnTo>
                    <a:pt x="371752" y="3306226"/>
                  </a:lnTo>
                  <a:lnTo>
                    <a:pt x="415847" y="3319684"/>
                  </a:lnTo>
                  <a:lnTo>
                    <a:pt x="461410" y="3329504"/>
                  </a:lnTo>
                  <a:lnTo>
                    <a:pt x="508274" y="3335518"/>
                  </a:lnTo>
                  <a:lnTo>
                    <a:pt x="556272" y="3337559"/>
                  </a:lnTo>
                  <a:lnTo>
                    <a:pt x="3101327" y="3337559"/>
                  </a:lnTo>
                  <a:lnTo>
                    <a:pt x="3149325" y="3335518"/>
                  </a:lnTo>
                  <a:lnTo>
                    <a:pt x="3196189" y="3329504"/>
                  </a:lnTo>
                  <a:lnTo>
                    <a:pt x="3241752" y="3319684"/>
                  </a:lnTo>
                  <a:lnTo>
                    <a:pt x="3285847" y="3306226"/>
                  </a:lnTo>
                  <a:lnTo>
                    <a:pt x="3328308" y="3289297"/>
                  </a:lnTo>
                  <a:lnTo>
                    <a:pt x="3368967" y="3269063"/>
                  </a:lnTo>
                  <a:lnTo>
                    <a:pt x="3407657" y="3245692"/>
                  </a:lnTo>
                  <a:lnTo>
                    <a:pt x="3444211" y="3219350"/>
                  </a:lnTo>
                  <a:lnTo>
                    <a:pt x="3478463" y="3190205"/>
                  </a:lnTo>
                  <a:lnTo>
                    <a:pt x="3510245" y="3158423"/>
                  </a:lnTo>
                  <a:lnTo>
                    <a:pt x="3539390" y="3124171"/>
                  </a:lnTo>
                  <a:lnTo>
                    <a:pt x="3565732" y="3087617"/>
                  </a:lnTo>
                  <a:lnTo>
                    <a:pt x="3589103" y="3048927"/>
                  </a:lnTo>
                  <a:lnTo>
                    <a:pt x="3609337" y="3008268"/>
                  </a:lnTo>
                  <a:lnTo>
                    <a:pt x="3626266" y="2965807"/>
                  </a:lnTo>
                  <a:lnTo>
                    <a:pt x="3639724" y="2921712"/>
                  </a:lnTo>
                  <a:lnTo>
                    <a:pt x="3649544" y="2876149"/>
                  </a:lnTo>
                  <a:lnTo>
                    <a:pt x="3655558" y="2829285"/>
                  </a:lnTo>
                  <a:lnTo>
                    <a:pt x="3657600" y="2781287"/>
                  </a:lnTo>
                  <a:lnTo>
                    <a:pt x="3657600" y="556272"/>
                  </a:lnTo>
                  <a:lnTo>
                    <a:pt x="3655558" y="508274"/>
                  </a:lnTo>
                  <a:lnTo>
                    <a:pt x="3649544" y="461410"/>
                  </a:lnTo>
                  <a:lnTo>
                    <a:pt x="3639724" y="415847"/>
                  </a:lnTo>
                  <a:lnTo>
                    <a:pt x="3626266" y="371752"/>
                  </a:lnTo>
                  <a:lnTo>
                    <a:pt x="3609337" y="329291"/>
                  </a:lnTo>
                  <a:lnTo>
                    <a:pt x="3589103" y="288632"/>
                  </a:lnTo>
                  <a:lnTo>
                    <a:pt x="3565732" y="249942"/>
                  </a:lnTo>
                  <a:lnTo>
                    <a:pt x="3539390" y="213388"/>
                  </a:lnTo>
                  <a:lnTo>
                    <a:pt x="3510245" y="179136"/>
                  </a:lnTo>
                  <a:lnTo>
                    <a:pt x="3478463" y="147354"/>
                  </a:lnTo>
                  <a:lnTo>
                    <a:pt x="3444211" y="118209"/>
                  </a:lnTo>
                  <a:lnTo>
                    <a:pt x="3407657" y="91867"/>
                  </a:lnTo>
                  <a:lnTo>
                    <a:pt x="3368967" y="68496"/>
                  </a:lnTo>
                  <a:lnTo>
                    <a:pt x="3328308" y="48262"/>
                  </a:lnTo>
                  <a:lnTo>
                    <a:pt x="3285847" y="31333"/>
                  </a:lnTo>
                  <a:lnTo>
                    <a:pt x="3241752" y="17875"/>
                  </a:lnTo>
                  <a:lnTo>
                    <a:pt x="3196189" y="8055"/>
                  </a:lnTo>
                  <a:lnTo>
                    <a:pt x="3149325" y="2041"/>
                  </a:lnTo>
                  <a:lnTo>
                    <a:pt x="3101327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85799" y="1371598"/>
              <a:ext cx="3657600" cy="3337560"/>
            </a:xfrm>
            <a:custGeom>
              <a:avLst/>
              <a:gdLst/>
              <a:ahLst/>
              <a:cxnLst/>
              <a:rect l="l" t="t" r="r" b="b"/>
              <a:pathLst>
                <a:path w="3657600" h="3337560">
                  <a:moveTo>
                    <a:pt x="0" y="556272"/>
                  </a:moveTo>
                  <a:lnTo>
                    <a:pt x="2041" y="508274"/>
                  </a:lnTo>
                  <a:lnTo>
                    <a:pt x="8055" y="461410"/>
                  </a:lnTo>
                  <a:lnTo>
                    <a:pt x="17875" y="415847"/>
                  </a:lnTo>
                  <a:lnTo>
                    <a:pt x="31333" y="371752"/>
                  </a:lnTo>
                  <a:lnTo>
                    <a:pt x="48262" y="329291"/>
                  </a:lnTo>
                  <a:lnTo>
                    <a:pt x="68496" y="288632"/>
                  </a:lnTo>
                  <a:lnTo>
                    <a:pt x="91867" y="249942"/>
                  </a:lnTo>
                  <a:lnTo>
                    <a:pt x="118209" y="213388"/>
                  </a:lnTo>
                  <a:lnTo>
                    <a:pt x="147354" y="179136"/>
                  </a:lnTo>
                  <a:lnTo>
                    <a:pt x="179136" y="147354"/>
                  </a:lnTo>
                  <a:lnTo>
                    <a:pt x="213388" y="118209"/>
                  </a:lnTo>
                  <a:lnTo>
                    <a:pt x="249942" y="91867"/>
                  </a:lnTo>
                  <a:lnTo>
                    <a:pt x="288632" y="68496"/>
                  </a:lnTo>
                  <a:lnTo>
                    <a:pt x="329291" y="48262"/>
                  </a:lnTo>
                  <a:lnTo>
                    <a:pt x="371752" y="31333"/>
                  </a:lnTo>
                  <a:lnTo>
                    <a:pt x="415847" y="17875"/>
                  </a:lnTo>
                  <a:lnTo>
                    <a:pt x="461410" y="8055"/>
                  </a:lnTo>
                  <a:lnTo>
                    <a:pt x="508274" y="2041"/>
                  </a:lnTo>
                  <a:lnTo>
                    <a:pt x="556272" y="0"/>
                  </a:lnTo>
                  <a:lnTo>
                    <a:pt x="3101327" y="0"/>
                  </a:lnTo>
                  <a:lnTo>
                    <a:pt x="3149325" y="2041"/>
                  </a:lnTo>
                  <a:lnTo>
                    <a:pt x="3196189" y="8055"/>
                  </a:lnTo>
                  <a:lnTo>
                    <a:pt x="3241752" y="17875"/>
                  </a:lnTo>
                  <a:lnTo>
                    <a:pt x="3285847" y="31333"/>
                  </a:lnTo>
                  <a:lnTo>
                    <a:pt x="3328308" y="48262"/>
                  </a:lnTo>
                  <a:lnTo>
                    <a:pt x="3368967" y="68496"/>
                  </a:lnTo>
                  <a:lnTo>
                    <a:pt x="3407657" y="91867"/>
                  </a:lnTo>
                  <a:lnTo>
                    <a:pt x="3444211" y="118209"/>
                  </a:lnTo>
                  <a:lnTo>
                    <a:pt x="3478463" y="147354"/>
                  </a:lnTo>
                  <a:lnTo>
                    <a:pt x="3510245" y="179136"/>
                  </a:lnTo>
                  <a:lnTo>
                    <a:pt x="3539390" y="213388"/>
                  </a:lnTo>
                  <a:lnTo>
                    <a:pt x="3565732" y="249942"/>
                  </a:lnTo>
                  <a:lnTo>
                    <a:pt x="3589103" y="288632"/>
                  </a:lnTo>
                  <a:lnTo>
                    <a:pt x="3609337" y="329291"/>
                  </a:lnTo>
                  <a:lnTo>
                    <a:pt x="3626266" y="371752"/>
                  </a:lnTo>
                  <a:lnTo>
                    <a:pt x="3639724" y="415847"/>
                  </a:lnTo>
                  <a:lnTo>
                    <a:pt x="3649544" y="461410"/>
                  </a:lnTo>
                  <a:lnTo>
                    <a:pt x="3655558" y="508274"/>
                  </a:lnTo>
                  <a:lnTo>
                    <a:pt x="3657600" y="556272"/>
                  </a:lnTo>
                  <a:lnTo>
                    <a:pt x="3657600" y="2781287"/>
                  </a:lnTo>
                  <a:lnTo>
                    <a:pt x="3655558" y="2829285"/>
                  </a:lnTo>
                  <a:lnTo>
                    <a:pt x="3649544" y="2876149"/>
                  </a:lnTo>
                  <a:lnTo>
                    <a:pt x="3639724" y="2921712"/>
                  </a:lnTo>
                  <a:lnTo>
                    <a:pt x="3626266" y="2965807"/>
                  </a:lnTo>
                  <a:lnTo>
                    <a:pt x="3609337" y="3008268"/>
                  </a:lnTo>
                  <a:lnTo>
                    <a:pt x="3589103" y="3048927"/>
                  </a:lnTo>
                  <a:lnTo>
                    <a:pt x="3565732" y="3087617"/>
                  </a:lnTo>
                  <a:lnTo>
                    <a:pt x="3539390" y="3124171"/>
                  </a:lnTo>
                  <a:lnTo>
                    <a:pt x="3510245" y="3158423"/>
                  </a:lnTo>
                  <a:lnTo>
                    <a:pt x="3478463" y="3190205"/>
                  </a:lnTo>
                  <a:lnTo>
                    <a:pt x="3444211" y="3219350"/>
                  </a:lnTo>
                  <a:lnTo>
                    <a:pt x="3407657" y="3245692"/>
                  </a:lnTo>
                  <a:lnTo>
                    <a:pt x="3368967" y="3269063"/>
                  </a:lnTo>
                  <a:lnTo>
                    <a:pt x="3328308" y="3289297"/>
                  </a:lnTo>
                  <a:lnTo>
                    <a:pt x="3285847" y="3306226"/>
                  </a:lnTo>
                  <a:lnTo>
                    <a:pt x="3241752" y="3319684"/>
                  </a:lnTo>
                  <a:lnTo>
                    <a:pt x="3196189" y="3329504"/>
                  </a:lnTo>
                  <a:lnTo>
                    <a:pt x="3149325" y="3335518"/>
                  </a:lnTo>
                  <a:lnTo>
                    <a:pt x="3101327" y="3337559"/>
                  </a:lnTo>
                  <a:lnTo>
                    <a:pt x="556272" y="3337559"/>
                  </a:lnTo>
                  <a:lnTo>
                    <a:pt x="508274" y="3335518"/>
                  </a:lnTo>
                  <a:lnTo>
                    <a:pt x="461410" y="3329504"/>
                  </a:lnTo>
                  <a:lnTo>
                    <a:pt x="415847" y="3319684"/>
                  </a:lnTo>
                  <a:lnTo>
                    <a:pt x="371752" y="3306226"/>
                  </a:lnTo>
                  <a:lnTo>
                    <a:pt x="329291" y="3289297"/>
                  </a:lnTo>
                  <a:lnTo>
                    <a:pt x="288632" y="3269063"/>
                  </a:lnTo>
                  <a:lnTo>
                    <a:pt x="249942" y="3245692"/>
                  </a:lnTo>
                  <a:lnTo>
                    <a:pt x="213388" y="3219350"/>
                  </a:lnTo>
                  <a:lnTo>
                    <a:pt x="179136" y="3190205"/>
                  </a:lnTo>
                  <a:lnTo>
                    <a:pt x="147354" y="3158423"/>
                  </a:lnTo>
                  <a:lnTo>
                    <a:pt x="118209" y="3124171"/>
                  </a:lnTo>
                  <a:lnTo>
                    <a:pt x="91867" y="3087617"/>
                  </a:lnTo>
                  <a:lnTo>
                    <a:pt x="68496" y="3048927"/>
                  </a:lnTo>
                  <a:lnTo>
                    <a:pt x="48262" y="3008268"/>
                  </a:lnTo>
                  <a:lnTo>
                    <a:pt x="31333" y="2965807"/>
                  </a:lnTo>
                  <a:lnTo>
                    <a:pt x="17875" y="2921712"/>
                  </a:lnTo>
                  <a:lnTo>
                    <a:pt x="8055" y="2876149"/>
                  </a:lnTo>
                  <a:lnTo>
                    <a:pt x="2041" y="2829285"/>
                  </a:lnTo>
                  <a:lnTo>
                    <a:pt x="0" y="2781287"/>
                  </a:lnTo>
                  <a:lnTo>
                    <a:pt x="0" y="556272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15517" y="1827306"/>
            <a:ext cx="3212605" cy="25628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 dirty="0">
              <a:latin typeface="Calibri"/>
              <a:cs typeface="Calibri"/>
            </a:endParaRPr>
          </a:p>
          <a:p>
            <a:pPr marL="341630">
              <a:lnSpc>
                <a:spcPct val="100000"/>
              </a:lnSpc>
            </a:pPr>
            <a:r>
              <a:rPr sz="2000" b="1" spc="110" dirty="0">
                <a:solidFill>
                  <a:srgbClr val="4D367C"/>
                </a:solidFill>
                <a:latin typeface="Calibri"/>
                <a:cs typeface="Calibri"/>
              </a:rPr>
              <a:t>Examples</a:t>
            </a:r>
            <a:endParaRPr sz="2000" dirty="0">
              <a:latin typeface="Calibri"/>
              <a:cs typeface="Calibri"/>
            </a:endParaRPr>
          </a:p>
          <a:p>
            <a:pPr marL="627379" indent="-285750">
              <a:lnSpc>
                <a:spcPct val="100000"/>
              </a:lnSpc>
              <a:spcBef>
                <a:spcPts val="1380"/>
              </a:spcBef>
              <a:buFont typeface="Arial" panose="020B0604020202020204" pitchFamily="34" charset="0"/>
              <a:buChar char="•"/>
              <a:tabLst>
                <a:tab pos="467359" algn="l"/>
              </a:tabLst>
            </a:pP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Marriage</a:t>
            </a:r>
            <a:r>
              <a:rPr sz="15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certificate</a:t>
            </a:r>
            <a:endParaRPr sz="1500" dirty="0">
              <a:latin typeface="Calibri"/>
              <a:cs typeface="Calibri"/>
            </a:endParaRPr>
          </a:p>
          <a:p>
            <a:pPr marL="627379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467359" algn="l"/>
              </a:tabLst>
            </a:pP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Birth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certificate</a:t>
            </a:r>
            <a:endParaRPr sz="1500" dirty="0">
              <a:latin typeface="Calibri"/>
              <a:cs typeface="Calibri"/>
            </a:endParaRPr>
          </a:p>
          <a:p>
            <a:pPr marL="627379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467359" algn="l"/>
              </a:tabLst>
            </a:pP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Adoption</a:t>
            </a:r>
            <a:r>
              <a:rPr sz="15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70" dirty="0">
                <a:solidFill>
                  <a:srgbClr val="2D2C34"/>
                </a:solidFill>
                <a:latin typeface="Calibri"/>
                <a:cs typeface="Calibri"/>
              </a:rPr>
              <a:t>/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placement</a:t>
            </a:r>
            <a:r>
              <a:rPr sz="15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documents</a:t>
            </a:r>
            <a:endParaRPr sz="1500" dirty="0">
              <a:latin typeface="Calibri"/>
              <a:cs typeface="Calibri"/>
            </a:endParaRPr>
          </a:p>
          <a:p>
            <a:pPr marL="627379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467359" algn="l"/>
              </a:tabLst>
            </a:pP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Divorce</a:t>
            </a:r>
            <a:r>
              <a:rPr sz="1500" spc="1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decree</a:t>
            </a:r>
            <a:endParaRPr sz="1500" dirty="0">
              <a:latin typeface="Calibri"/>
              <a:cs typeface="Calibri"/>
            </a:endParaRPr>
          </a:p>
          <a:p>
            <a:pPr marL="627379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467359" algn="l"/>
              </a:tabLst>
            </a:pPr>
            <a:r>
              <a:rPr sz="1500" spc="95" dirty="0">
                <a:solidFill>
                  <a:srgbClr val="2D2C34"/>
                </a:solidFill>
                <a:latin typeface="Calibri"/>
                <a:cs typeface="Calibri"/>
              </a:rPr>
              <a:t>Loss-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of-coverage</a:t>
            </a:r>
            <a:r>
              <a:rPr sz="1500" spc="2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lang="en-US" sz="1500" spc="-10" dirty="0">
                <a:solidFill>
                  <a:srgbClr val="2D2C34"/>
                </a:solidFill>
                <a:latin typeface="Calibri"/>
                <a:cs typeface="Calibri"/>
              </a:rPr>
              <a:t>letter</a:t>
            </a:r>
            <a:endParaRPr sz="1500" dirty="0">
              <a:latin typeface="Calibri"/>
              <a:cs typeface="Calibri"/>
            </a:endParaRPr>
          </a:p>
          <a:p>
            <a:pPr marL="627379" indent="-2857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467359" algn="l"/>
              </a:tabLst>
            </a:pP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Other</a:t>
            </a:r>
            <a:r>
              <a:rPr sz="1500" spc="1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event-</a:t>
            </a:r>
            <a:r>
              <a:rPr sz="1500" spc="60" dirty="0">
                <a:solidFill>
                  <a:srgbClr val="2D2C34"/>
                </a:solidFill>
                <a:latin typeface="Calibri"/>
                <a:cs typeface="Calibri"/>
              </a:rPr>
              <a:t>specific</a:t>
            </a:r>
            <a:r>
              <a:rPr sz="15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documents</a:t>
            </a:r>
            <a:endParaRPr sz="1500" dirty="0">
              <a:latin typeface="Calibri"/>
              <a:cs typeface="Calibri"/>
            </a:endParaRPr>
          </a:p>
        </p:txBody>
      </p:sp>
      <p:grpSp>
        <p:nvGrpSpPr>
          <p:cNvPr id="8" name="object 8" descr="þÿ"/>
          <p:cNvGrpSpPr/>
          <p:nvPr/>
        </p:nvGrpSpPr>
        <p:grpSpPr>
          <a:xfrm>
            <a:off x="4661915" y="1749425"/>
            <a:ext cx="6906895" cy="1511935"/>
            <a:chOff x="4661915" y="1347228"/>
            <a:chExt cx="6906895" cy="1511935"/>
          </a:xfrm>
        </p:grpSpPr>
        <p:pic>
          <p:nvPicPr>
            <p:cNvPr id="9" name="object 9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61915" y="1347228"/>
              <a:ext cx="6906755" cy="151179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709159" y="1371605"/>
              <a:ext cx="6812280" cy="1417320"/>
            </a:xfrm>
            <a:custGeom>
              <a:avLst/>
              <a:gdLst/>
              <a:ahLst/>
              <a:cxnLst/>
              <a:rect l="l" t="t" r="r" b="b"/>
              <a:pathLst>
                <a:path w="6812280" h="1417320">
                  <a:moveTo>
                    <a:pt x="6576059" y="0"/>
                  </a:moveTo>
                  <a:lnTo>
                    <a:pt x="236220" y="0"/>
                  </a:lnTo>
                  <a:lnTo>
                    <a:pt x="188615" y="4798"/>
                  </a:lnTo>
                  <a:lnTo>
                    <a:pt x="144275" y="18562"/>
                  </a:lnTo>
                  <a:lnTo>
                    <a:pt x="104149" y="40340"/>
                  </a:lnTo>
                  <a:lnTo>
                    <a:pt x="69189" y="69184"/>
                  </a:lnTo>
                  <a:lnTo>
                    <a:pt x="40344" y="104144"/>
                  </a:lnTo>
                  <a:lnTo>
                    <a:pt x="18564" y="144269"/>
                  </a:lnTo>
                  <a:lnTo>
                    <a:pt x="4799" y="188611"/>
                  </a:lnTo>
                  <a:lnTo>
                    <a:pt x="0" y="236220"/>
                  </a:lnTo>
                  <a:lnTo>
                    <a:pt x="0" y="1181087"/>
                  </a:lnTo>
                  <a:lnTo>
                    <a:pt x="4799" y="1228696"/>
                  </a:lnTo>
                  <a:lnTo>
                    <a:pt x="18564" y="1273039"/>
                  </a:lnTo>
                  <a:lnTo>
                    <a:pt x="40344" y="1313166"/>
                  </a:lnTo>
                  <a:lnTo>
                    <a:pt x="69189" y="1348128"/>
                  </a:lnTo>
                  <a:lnTo>
                    <a:pt x="104149" y="1376975"/>
                  </a:lnTo>
                  <a:lnTo>
                    <a:pt x="144275" y="1398755"/>
                  </a:lnTo>
                  <a:lnTo>
                    <a:pt x="188615" y="1412520"/>
                  </a:lnTo>
                  <a:lnTo>
                    <a:pt x="236220" y="1417320"/>
                  </a:lnTo>
                  <a:lnTo>
                    <a:pt x="6576059" y="1417320"/>
                  </a:lnTo>
                  <a:lnTo>
                    <a:pt x="6623664" y="1412520"/>
                  </a:lnTo>
                  <a:lnTo>
                    <a:pt x="6668004" y="1398755"/>
                  </a:lnTo>
                  <a:lnTo>
                    <a:pt x="6708130" y="1376975"/>
                  </a:lnTo>
                  <a:lnTo>
                    <a:pt x="6743090" y="1348128"/>
                  </a:lnTo>
                  <a:lnTo>
                    <a:pt x="6771935" y="1313166"/>
                  </a:lnTo>
                  <a:lnTo>
                    <a:pt x="6793715" y="1273039"/>
                  </a:lnTo>
                  <a:lnTo>
                    <a:pt x="6807480" y="1228696"/>
                  </a:lnTo>
                  <a:lnTo>
                    <a:pt x="6812280" y="1181087"/>
                  </a:lnTo>
                  <a:lnTo>
                    <a:pt x="6812280" y="236220"/>
                  </a:lnTo>
                  <a:lnTo>
                    <a:pt x="6807480" y="188611"/>
                  </a:lnTo>
                  <a:lnTo>
                    <a:pt x="6793715" y="144269"/>
                  </a:lnTo>
                  <a:lnTo>
                    <a:pt x="6771935" y="104144"/>
                  </a:lnTo>
                  <a:lnTo>
                    <a:pt x="6743090" y="69184"/>
                  </a:lnTo>
                  <a:lnTo>
                    <a:pt x="6708130" y="40340"/>
                  </a:lnTo>
                  <a:lnTo>
                    <a:pt x="6668004" y="18562"/>
                  </a:lnTo>
                  <a:lnTo>
                    <a:pt x="6623664" y="4798"/>
                  </a:lnTo>
                  <a:lnTo>
                    <a:pt x="6576059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09159" y="1371605"/>
              <a:ext cx="6812280" cy="1417320"/>
            </a:xfrm>
            <a:custGeom>
              <a:avLst/>
              <a:gdLst/>
              <a:ahLst/>
              <a:cxnLst/>
              <a:rect l="l" t="t" r="r" b="b"/>
              <a:pathLst>
                <a:path w="6812280" h="1417320">
                  <a:moveTo>
                    <a:pt x="0" y="236220"/>
                  </a:moveTo>
                  <a:lnTo>
                    <a:pt x="4799" y="188611"/>
                  </a:lnTo>
                  <a:lnTo>
                    <a:pt x="18564" y="144269"/>
                  </a:lnTo>
                  <a:lnTo>
                    <a:pt x="40344" y="104144"/>
                  </a:lnTo>
                  <a:lnTo>
                    <a:pt x="69189" y="69184"/>
                  </a:lnTo>
                  <a:lnTo>
                    <a:pt x="104149" y="40340"/>
                  </a:lnTo>
                  <a:lnTo>
                    <a:pt x="144275" y="18562"/>
                  </a:lnTo>
                  <a:lnTo>
                    <a:pt x="188615" y="4798"/>
                  </a:lnTo>
                  <a:lnTo>
                    <a:pt x="236220" y="0"/>
                  </a:lnTo>
                  <a:lnTo>
                    <a:pt x="6576059" y="0"/>
                  </a:lnTo>
                  <a:lnTo>
                    <a:pt x="6623664" y="4798"/>
                  </a:lnTo>
                  <a:lnTo>
                    <a:pt x="6668004" y="18562"/>
                  </a:lnTo>
                  <a:lnTo>
                    <a:pt x="6708130" y="40340"/>
                  </a:lnTo>
                  <a:lnTo>
                    <a:pt x="6743090" y="69184"/>
                  </a:lnTo>
                  <a:lnTo>
                    <a:pt x="6771935" y="104144"/>
                  </a:lnTo>
                  <a:lnTo>
                    <a:pt x="6793715" y="144269"/>
                  </a:lnTo>
                  <a:lnTo>
                    <a:pt x="6807480" y="188611"/>
                  </a:lnTo>
                  <a:lnTo>
                    <a:pt x="6812280" y="236220"/>
                  </a:lnTo>
                  <a:lnTo>
                    <a:pt x="6812280" y="1181087"/>
                  </a:lnTo>
                  <a:lnTo>
                    <a:pt x="6807480" y="1228696"/>
                  </a:lnTo>
                  <a:lnTo>
                    <a:pt x="6793715" y="1273039"/>
                  </a:lnTo>
                  <a:lnTo>
                    <a:pt x="6771935" y="1313166"/>
                  </a:lnTo>
                  <a:lnTo>
                    <a:pt x="6743090" y="1348128"/>
                  </a:lnTo>
                  <a:lnTo>
                    <a:pt x="6708130" y="1376975"/>
                  </a:lnTo>
                  <a:lnTo>
                    <a:pt x="6668004" y="1398755"/>
                  </a:lnTo>
                  <a:lnTo>
                    <a:pt x="6623664" y="1412520"/>
                  </a:lnTo>
                  <a:lnTo>
                    <a:pt x="6576059" y="1417320"/>
                  </a:lnTo>
                  <a:lnTo>
                    <a:pt x="236220" y="1417320"/>
                  </a:lnTo>
                  <a:lnTo>
                    <a:pt x="188615" y="1412520"/>
                  </a:lnTo>
                  <a:lnTo>
                    <a:pt x="144275" y="1398755"/>
                  </a:lnTo>
                  <a:lnTo>
                    <a:pt x="104149" y="1376975"/>
                  </a:lnTo>
                  <a:lnTo>
                    <a:pt x="69189" y="1348128"/>
                  </a:lnTo>
                  <a:lnTo>
                    <a:pt x="40344" y="1313166"/>
                  </a:lnTo>
                  <a:lnTo>
                    <a:pt x="18564" y="1273039"/>
                  </a:lnTo>
                  <a:lnTo>
                    <a:pt x="4799" y="1228696"/>
                  </a:lnTo>
                  <a:lnTo>
                    <a:pt x="0" y="1181087"/>
                  </a:lnTo>
                  <a:lnTo>
                    <a:pt x="0" y="236220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043932" y="1827306"/>
            <a:ext cx="4293870" cy="976630"/>
          </a:xfrm>
          <a:prstGeom prst="rect">
            <a:avLst/>
          </a:prstGeom>
        </p:spPr>
        <p:txBody>
          <a:bodyPr vert="horz" wrap="square" lIns="0" tIns="1828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000" b="1" spc="75" dirty="0">
                <a:solidFill>
                  <a:srgbClr val="C5467D"/>
                </a:solidFill>
                <a:latin typeface="Calibri"/>
                <a:cs typeface="Calibri"/>
              </a:rPr>
              <a:t>For</a:t>
            </a:r>
            <a:r>
              <a:rPr sz="2000" b="1" spc="-45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2000" b="1" spc="175" dirty="0">
                <a:solidFill>
                  <a:srgbClr val="C5467D"/>
                </a:solidFill>
                <a:latin typeface="Calibri"/>
                <a:cs typeface="Calibri"/>
              </a:rPr>
              <a:t>Loss</a:t>
            </a:r>
            <a:r>
              <a:rPr sz="2000" b="1" spc="-15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C5467D"/>
                </a:solidFill>
                <a:latin typeface="Calibri"/>
                <a:cs typeface="Calibri"/>
              </a:rPr>
              <a:t>of</a:t>
            </a:r>
            <a:r>
              <a:rPr sz="2000" b="1" spc="-3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2000" b="1" spc="80" dirty="0">
                <a:solidFill>
                  <a:srgbClr val="C5467D"/>
                </a:solidFill>
                <a:latin typeface="Calibri"/>
                <a:cs typeface="Calibri"/>
              </a:rPr>
              <a:t>Coverage,</a:t>
            </a:r>
            <a:r>
              <a:rPr sz="2000" b="1" spc="-35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lang="en-US" sz="2000" b="1" spc="50" dirty="0">
                <a:solidFill>
                  <a:srgbClr val="C5467D"/>
                </a:solidFill>
                <a:latin typeface="Calibri"/>
                <a:cs typeface="Calibri"/>
              </a:rPr>
              <a:t>t</a:t>
            </a:r>
            <a:r>
              <a:rPr sz="2000" b="1" spc="50" dirty="0">
                <a:solidFill>
                  <a:srgbClr val="C5467D"/>
                </a:solidFill>
                <a:latin typeface="Calibri"/>
                <a:cs typeface="Calibri"/>
              </a:rPr>
              <a:t>hink: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45"/>
              </a:spcBef>
            </a:pPr>
            <a:r>
              <a:rPr sz="2000" spc="100" dirty="0">
                <a:solidFill>
                  <a:srgbClr val="2D2C34"/>
                </a:solidFill>
                <a:latin typeface="Calibri"/>
                <a:cs typeface="Calibri"/>
              </a:rPr>
              <a:t>WHERE</a:t>
            </a:r>
            <a:r>
              <a:rPr sz="2000" spc="-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D2C34"/>
                </a:solidFill>
                <a:latin typeface="Calibri"/>
                <a:cs typeface="Calibri"/>
              </a:rPr>
              <a:t>•</a:t>
            </a:r>
            <a:r>
              <a:rPr sz="2000" spc="-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2D2C34"/>
                </a:solidFill>
                <a:latin typeface="Calibri"/>
                <a:cs typeface="Calibri"/>
              </a:rPr>
              <a:t>WHO</a:t>
            </a:r>
            <a:r>
              <a:rPr sz="2000" spc="-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D2C34"/>
                </a:solidFill>
                <a:latin typeface="Calibri"/>
                <a:cs typeface="Calibri"/>
              </a:rPr>
              <a:t>•</a:t>
            </a:r>
            <a:r>
              <a:rPr sz="2000" spc="-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D2C34"/>
                </a:solidFill>
                <a:latin typeface="Calibri"/>
                <a:cs typeface="Calibri"/>
              </a:rPr>
              <a:t>WHAT</a:t>
            </a:r>
            <a:r>
              <a:rPr sz="2000" spc="-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D2C34"/>
                </a:solidFill>
                <a:latin typeface="Calibri"/>
                <a:cs typeface="Calibri"/>
              </a:rPr>
              <a:t>•</a:t>
            </a:r>
            <a:r>
              <a:rPr sz="2000" spc="-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spc="95" dirty="0">
                <a:solidFill>
                  <a:srgbClr val="2D2C34"/>
                </a:solidFill>
                <a:latin typeface="Calibri"/>
                <a:cs typeface="Calibri"/>
              </a:rPr>
              <a:t>WHEN</a:t>
            </a:r>
            <a:r>
              <a:rPr sz="2000" spc="-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D2C34"/>
                </a:solidFill>
                <a:latin typeface="Calibri"/>
                <a:cs typeface="Calibri"/>
              </a:rPr>
              <a:t>•</a:t>
            </a:r>
            <a:r>
              <a:rPr sz="2000" spc="-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spc="65" dirty="0">
                <a:solidFill>
                  <a:srgbClr val="2D2C34"/>
                </a:solidFill>
                <a:latin typeface="Calibri"/>
                <a:cs typeface="Calibri"/>
              </a:rPr>
              <a:t>WHY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3" name="object 13" descr="þÿ"/>
          <p:cNvGrpSpPr/>
          <p:nvPr/>
        </p:nvGrpSpPr>
        <p:grpSpPr>
          <a:xfrm>
            <a:off x="4661915" y="3486785"/>
            <a:ext cx="6906895" cy="1694814"/>
            <a:chOff x="4661915" y="3084588"/>
            <a:chExt cx="6906895" cy="1694814"/>
          </a:xfrm>
        </p:grpSpPr>
        <p:pic>
          <p:nvPicPr>
            <p:cNvPr id="14" name="object 14" descr="þÿ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61915" y="3084588"/>
              <a:ext cx="6906755" cy="169467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709159" y="3108963"/>
              <a:ext cx="6812280" cy="1600200"/>
            </a:xfrm>
            <a:custGeom>
              <a:avLst/>
              <a:gdLst/>
              <a:ahLst/>
              <a:cxnLst/>
              <a:rect l="l" t="t" r="r" b="b"/>
              <a:pathLst>
                <a:path w="6812280" h="1600200">
                  <a:moveTo>
                    <a:pt x="6545580" y="0"/>
                  </a:moveTo>
                  <a:lnTo>
                    <a:pt x="266700" y="0"/>
                  </a:lnTo>
                  <a:lnTo>
                    <a:pt x="218760" y="4296"/>
                  </a:lnTo>
                  <a:lnTo>
                    <a:pt x="173639" y="16685"/>
                  </a:lnTo>
                  <a:lnTo>
                    <a:pt x="132091" y="36412"/>
                  </a:lnTo>
                  <a:lnTo>
                    <a:pt x="94868" y="62724"/>
                  </a:lnTo>
                  <a:lnTo>
                    <a:pt x="62724" y="94868"/>
                  </a:lnTo>
                  <a:lnTo>
                    <a:pt x="36412" y="132091"/>
                  </a:lnTo>
                  <a:lnTo>
                    <a:pt x="16685" y="173639"/>
                  </a:lnTo>
                  <a:lnTo>
                    <a:pt x="4296" y="218760"/>
                  </a:lnTo>
                  <a:lnTo>
                    <a:pt x="0" y="266700"/>
                  </a:lnTo>
                  <a:lnTo>
                    <a:pt x="0" y="1333487"/>
                  </a:lnTo>
                  <a:lnTo>
                    <a:pt x="4296" y="1381430"/>
                  </a:lnTo>
                  <a:lnTo>
                    <a:pt x="16685" y="1426554"/>
                  </a:lnTo>
                  <a:lnTo>
                    <a:pt x="36412" y="1468104"/>
                  </a:lnTo>
                  <a:lnTo>
                    <a:pt x="62724" y="1505329"/>
                  </a:lnTo>
                  <a:lnTo>
                    <a:pt x="94868" y="1537474"/>
                  </a:lnTo>
                  <a:lnTo>
                    <a:pt x="132091" y="1563787"/>
                  </a:lnTo>
                  <a:lnTo>
                    <a:pt x="173639" y="1583514"/>
                  </a:lnTo>
                  <a:lnTo>
                    <a:pt x="218760" y="1595903"/>
                  </a:lnTo>
                  <a:lnTo>
                    <a:pt x="266700" y="1600200"/>
                  </a:lnTo>
                  <a:lnTo>
                    <a:pt x="6545580" y="1600200"/>
                  </a:lnTo>
                  <a:lnTo>
                    <a:pt x="6593519" y="1595903"/>
                  </a:lnTo>
                  <a:lnTo>
                    <a:pt x="6638640" y="1583514"/>
                  </a:lnTo>
                  <a:lnTo>
                    <a:pt x="6680188" y="1563787"/>
                  </a:lnTo>
                  <a:lnTo>
                    <a:pt x="6717411" y="1537474"/>
                  </a:lnTo>
                  <a:lnTo>
                    <a:pt x="6749555" y="1505329"/>
                  </a:lnTo>
                  <a:lnTo>
                    <a:pt x="6775867" y="1468104"/>
                  </a:lnTo>
                  <a:lnTo>
                    <a:pt x="6795594" y="1426554"/>
                  </a:lnTo>
                  <a:lnTo>
                    <a:pt x="6807983" y="1381430"/>
                  </a:lnTo>
                  <a:lnTo>
                    <a:pt x="6812280" y="1333487"/>
                  </a:lnTo>
                  <a:lnTo>
                    <a:pt x="6812280" y="266700"/>
                  </a:lnTo>
                  <a:lnTo>
                    <a:pt x="6807983" y="218760"/>
                  </a:lnTo>
                  <a:lnTo>
                    <a:pt x="6795594" y="173639"/>
                  </a:lnTo>
                  <a:lnTo>
                    <a:pt x="6775867" y="132091"/>
                  </a:lnTo>
                  <a:lnTo>
                    <a:pt x="6749555" y="94868"/>
                  </a:lnTo>
                  <a:lnTo>
                    <a:pt x="6717411" y="62724"/>
                  </a:lnTo>
                  <a:lnTo>
                    <a:pt x="6680188" y="36412"/>
                  </a:lnTo>
                  <a:lnTo>
                    <a:pt x="6638640" y="16685"/>
                  </a:lnTo>
                  <a:lnTo>
                    <a:pt x="6593519" y="4296"/>
                  </a:lnTo>
                  <a:lnTo>
                    <a:pt x="6545580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09159" y="3108963"/>
              <a:ext cx="6812280" cy="1600200"/>
            </a:xfrm>
            <a:custGeom>
              <a:avLst/>
              <a:gdLst/>
              <a:ahLst/>
              <a:cxnLst/>
              <a:rect l="l" t="t" r="r" b="b"/>
              <a:pathLst>
                <a:path w="6812280" h="1600200">
                  <a:moveTo>
                    <a:pt x="0" y="266700"/>
                  </a:moveTo>
                  <a:lnTo>
                    <a:pt x="4296" y="218760"/>
                  </a:lnTo>
                  <a:lnTo>
                    <a:pt x="16685" y="173639"/>
                  </a:lnTo>
                  <a:lnTo>
                    <a:pt x="36412" y="132091"/>
                  </a:lnTo>
                  <a:lnTo>
                    <a:pt x="62724" y="94868"/>
                  </a:lnTo>
                  <a:lnTo>
                    <a:pt x="94868" y="62724"/>
                  </a:lnTo>
                  <a:lnTo>
                    <a:pt x="132091" y="36412"/>
                  </a:lnTo>
                  <a:lnTo>
                    <a:pt x="173639" y="16685"/>
                  </a:lnTo>
                  <a:lnTo>
                    <a:pt x="218760" y="4296"/>
                  </a:lnTo>
                  <a:lnTo>
                    <a:pt x="266700" y="0"/>
                  </a:lnTo>
                  <a:lnTo>
                    <a:pt x="6545580" y="0"/>
                  </a:lnTo>
                  <a:lnTo>
                    <a:pt x="6593519" y="4296"/>
                  </a:lnTo>
                  <a:lnTo>
                    <a:pt x="6638640" y="16685"/>
                  </a:lnTo>
                  <a:lnTo>
                    <a:pt x="6680188" y="36412"/>
                  </a:lnTo>
                  <a:lnTo>
                    <a:pt x="6717411" y="62724"/>
                  </a:lnTo>
                  <a:lnTo>
                    <a:pt x="6749555" y="94868"/>
                  </a:lnTo>
                  <a:lnTo>
                    <a:pt x="6775867" y="132091"/>
                  </a:lnTo>
                  <a:lnTo>
                    <a:pt x="6795594" y="173639"/>
                  </a:lnTo>
                  <a:lnTo>
                    <a:pt x="6807983" y="218760"/>
                  </a:lnTo>
                  <a:lnTo>
                    <a:pt x="6812280" y="266700"/>
                  </a:lnTo>
                  <a:lnTo>
                    <a:pt x="6812280" y="1333487"/>
                  </a:lnTo>
                  <a:lnTo>
                    <a:pt x="6807983" y="1381430"/>
                  </a:lnTo>
                  <a:lnTo>
                    <a:pt x="6795594" y="1426554"/>
                  </a:lnTo>
                  <a:lnTo>
                    <a:pt x="6775867" y="1468104"/>
                  </a:lnTo>
                  <a:lnTo>
                    <a:pt x="6749555" y="1505329"/>
                  </a:lnTo>
                  <a:lnTo>
                    <a:pt x="6717411" y="1537474"/>
                  </a:lnTo>
                  <a:lnTo>
                    <a:pt x="6680188" y="1563787"/>
                  </a:lnTo>
                  <a:lnTo>
                    <a:pt x="6638640" y="1583514"/>
                  </a:lnTo>
                  <a:lnTo>
                    <a:pt x="6593519" y="1595903"/>
                  </a:lnTo>
                  <a:lnTo>
                    <a:pt x="6545580" y="1600200"/>
                  </a:lnTo>
                  <a:lnTo>
                    <a:pt x="266700" y="1600200"/>
                  </a:lnTo>
                  <a:lnTo>
                    <a:pt x="218760" y="1595903"/>
                  </a:lnTo>
                  <a:lnTo>
                    <a:pt x="173639" y="1583514"/>
                  </a:lnTo>
                  <a:lnTo>
                    <a:pt x="132091" y="1563787"/>
                  </a:lnTo>
                  <a:lnTo>
                    <a:pt x="94868" y="1537474"/>
                  </a:lnTo>
                  <a:lnTo>
                    <a:pt x="62724" y="1505329"/>
                  </a:lnTo>
                  <a:lnTo>
                    <a:pt x="36412" y="1468104"/>
                  </a:lnTo>
                  <a:lnTo>
                    <a:pt x="16685" y="1426554"/>
                  </a:lnTo>
                  <a:lnTo>
                    <a:pt x="4296" y="1381430"/>
                  </a:lnTo>
                  <a:lnTo>
                    <a:pt x="0" y="1333487"/>
                  </a:lnTo>
                  <a:lnTo>
                    <a:pt x="0" y="266700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124442" y="3716265"/>
            <a:ext cx="5981700" cy="1189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spc="85" dirty="0">
                <a:solidFill>
                  <a:srgbClr val="2A7D52"/>
                </a:solidFill>
                <a:latin typeface="Calibri"/>
                <a:cs typeface="Calibri"/>
              </a:rPr>
              <a:t>Helpful</a:t>
            </a:r>
            <a:r>
              <a:rPr sz="1800" b="1" spc="-25" dirty="0">
                <a:solidFill>
                  <a:srgbClr val="2A7D52"/>
                </a:solidFill>
                <a:latin typeface="Calibri"/>
                <a:cs typeface="Calibri"/>
              </a:rPr>
              <a:t> Tip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05"/>
              </a:spcBef>
            </a:pP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A</a:t>
            </a:r>
            <a:r>
              <a:rPr sz="15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document</a:t>
            </a:r>
            <a:r>
              <a:rPr sz="15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showing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only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5" dirty="0">
                <a:solidFill>
                  <a:srgbClr val="2D2C34"/>
                </a:solidFill>
                <a:latin typeface="Calibri"/>
                <a:cs typeface="Calibri"/>
              </a:rPr>
              <a:t>an</a:t>
            </a:r>
            <a:r>
              <a:rPr sz="15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end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date</a:t>
            </a:r>
            <a:r>
              <a:rPr sz="15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may</a:t>
            </a:r>
            <a:r>
              <a:rPr sz="15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not</a:t>
            </a:r>
            <a:r>
              <a:rPr sz="15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explain</a:t>
            </a:r>
            <a:r>
              <a:rPr sz="15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enough</a:t>
            </a:r>
            <a:r>
              <a:rPr sz="15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to</a:t>
            </a:r>
            <a:r>
              <a:rPr sz="15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support 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5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request.</a:t>
            </a:r>
            <a:r>
              <a:rPr sz="15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Make</a:t>
            </a:r>
            <a:r>
              <a:rPr sz="15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sure</a:t>
            </a:r>
            <a:r>
              <a:rPr sz="15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5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documentation</a:t>
            </a:r>
            <a:r>
              <a:rPr sz="15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explains</a:t>
            </a:r>
            <a:r>
              <a:rPr sz="15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why</a:t>
            </a:r>
            <a:r>
              <a:rPr sz="15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coverage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ended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when</a:t>
            </a:r>
            <a:r>
              <a:rPr sz="15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that</a:t>
            </a:r>
            <a:r>
              <a:rPr sz="15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information</a:t>
            </a:r>
            <a:r>
              <a:rPr sz="15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70" dirty="0">
                <a:solidFill>
                  <a:srgbClr val="2D2C34"/>
                </a:solidFill>
                <a:latin typeface="Calibri"/>
                <a:cs typeface="Calibri"/>
              </a:rPr>
              <a:t>is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required.</a:t>
            </a:r>
            <a:endParaRPr sz="1500" dirty="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F9A903CD-1920-0BB0-BA4C-DC272502B973}"/>
              </a:ext>
            </a:extLst>
          </p:cNvPr>
          <p:cNvSpPr txBox="1"/>
          <p:nvPr/>
        </p:nvSpPr>
        <p:spPr>
          <a:xfrm>
            <a:off x="691386" y="915415"/>
            <a:ext cx="4261613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1400" spc="10" dirty="0">
                <a:solidFill>
                  <a:srgbClr val="69666F"/>
                </a:solidFill>
                <a:latin typeface="Calibri"/>
                <a:cs typeface="Calibri"/>
              </a:rPr>
              <a:t>The</a:t>
            </a:r>
            <a:r>
              <a:rPr lang="en-US" sz="1400" spc="4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lang="en-US" sz="1400" spc="10" dirty="0">
                <a:solidFill>
                  <a:srgbClr val="69666F"/>
                </a:solidFill>
                <a:latin typeface="Calibri"/>
                <a:cs typeface="Calibri"/>
              </a:rPr>
              <a:t>proof</a:t>
            </a:r>
            <a:r>
              <a:rPr lang="en-US" sz="1400" spc="2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lang="en-US" sz="1400" spc="10" dirty="0">
                <a:solidFill>
                  <a:srgbClr val="69666F"/>
                </a:solidFill>
                <a:latin typeface="Calibri"/>
                <a:cs typeface="Calibri"/>
              </a:rPr>
              <a:t>should</a:t>
            </a:r>
            <a:r>
              <a:rPr lang="en-US" sz="1400" spc="4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lang="en-US" sz="1400" spc="10" dirty="0">
                <a:solidFill>
                  <a:srgbClr val="69666F"/>
                </a:solidFill>
                <a:latin typeface="Calibri"/>
                <a:cs typeface="Calibri"/>
              </a:rPr>
              <a:t>support the</a:t>
            </a:r>
            <a:r>
              <a:rPr lang="en-US" sz="1400" spc="2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lang="en-US" sz="1400" spc="10" dirty="0">
                <a:solidFill>
                  <a:srgbClr val="69666F"/>
                </a:solidFill>
                <a:latin typeface="Calibri"/>
                <a:cs typeface="Calibri"/>
              </a:rPr>
              <a:t>event</a:t>
            </a:r>
            <a:r>
              <a:rPr lang="en-US" sz="1400" spc="2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lang="en-US" sz="1400" spc="10" dirty="0">
                <a:solidFill>
                  <a:srgbClr val="69666F"/>
                </a:solidFill>
                <a:latin typeface="Calibri"/>
                <a:cs typeface="Calibri"/>
              </a:rPr>
              <a:t>and</a:t>
            </a:r>
            <a:r>
              <a:rPr lang="en-US" sz="1400" spc="6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lang="en-US" sz="1400" spc="10" dirty="0">
                <a:solidFill>
                  <a:srgbClr val="69666F"/>
                </a:solidFill>
                <a:latin typeface="Calibri"/>
                <a:cs typeface="Calibri"/>
              </a:rPr>
              <a:t>the</a:t>
            </a:r>
            <a:r>
              <a:rPr lang="en-US" sz="1400" spc="2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lang="en-US" sz="1400" spc="-20" dirty="0">
                <a:solidFill>
                  <a:srgbClr val="69666F"/>
                </a:solidFill>
                <a:latin typeface="Calibri"/>
                <a:cs typeface="Calibri"/>
              </a:rPr>
              <a:t>date</a:t>
            </a:r>
            <a:endParaRPr lang="en-US"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Why</a:t>
            </a:r>
            <a:r>
              <a:rPr spc="-60" dirty="0"/>
              <a:t> </a:t>
            </a:r>
            <a:r>
              <a:rPr spc="140" dirty="0"/>
              <a:t>Deadlines</a:t>
            </a:r>
            <a:r>
              <a:rPr spc="-55" dirty="0"/>
              <a:t> </a:t>
            </a:r>
            <a:r>
              <a:rPr spc="-10" dirty="0"/>
              <a:t>Matter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343598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Late</a:t>
            </a:r>
            <a:r>
              <a:rPr sz="1400" spc="9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reporting</a:t>
            </a:r>
            <a:r>
              <a:rPr sz="1400" spc="2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70" dirty="0">
                <a:solidFill>
                  <a:srgbClr val="69666F"/>
                </a:solidFill>
                <a:latin typeface="Calibri"/>
                <a:cs typeface="Calibri"/>
              </a:rPr>
              <a:t>can</a:t>
            </a:r>
            <a:r>
              <a:rPr sz="1400" spc="10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create</a:t>
            </a:r>
            <a:r>
              <a:rPr sz="1400" spc="8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real</a:t>
            </a:r>
            <a:r>
              <a:rPr sz="1400" spc="7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55" dirty="0">
                <a:solidFill>
                  <a:srgbClr val="69666F"/>
                </a:solidFill>
                <a:latin typeface="Calibri"/>
                <a:cs typeface="Calibri"/>
              </a:rPr>
              <a:t>consequences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9411" y="1504983"/>
            <a:ext cx="5516880" cy="3174586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94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sz="1700" spc="50" dirty="0">
                <a:solidFill>
                  <a:srgbClr val="2D2C34"/>
                </a:solidFill>
                <a:latin typeface="Calibri"/>
                <a:cs typeface="Calibri"/>
              </a:rPr>
              <a:t>Delayed</a:t>
            </a:r>
            <a:r>
              <a:rPr sz="17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effective </a:t>
            </a:r>
            <a:r>
              <a:rPr sz="1700" spc="45" dirty="0">
                <a:solidFill>
                  <a:srgbClr val="2D2C34"/>
                </a:solidFill>
                <a:latin typeface="Calibri"/>
                <a:cs typeface="Calibri"/>
              </a:rPr>
              <a:t>dates.</a:t>
            </a:r>
            <a:endParaRPr sz="1700" dirty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sz="1700" spc="55" dirty="0">
                <a:solidFill>
                  <a:srgbClr val="2D2C34"/>
                </a:solidFill>
                <a:latin typeface="Calibri"/>
                <a:cs typeface="Calibri"/>
              </a:rPr>
              <a:t>Delay</a:t>
            </a:r>
            <a:r>
              <a:rPr sz="1700" spc="-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lang="en-US" sz="1700" spc="100" dirty="0">
                <a:solidFill>
                  <a:srgbClr val="2D2C34"/>
                </a:solidFill>
                <a:latin typeface="Calibri"/>
                <a:cs typeface="Calibri"/>
              </a:rPr>
              <a:t>denial of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requested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benefit</a:t>
            </a:r>
            <a:r>
              <a:rPr sz="1700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coverage.</a:t>
            </a:r>
            <a:endParaRPr sz="1700" dirty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Waiting</a:t>
            </a:r>
            <a:r>
              <a:rPr sz="17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until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7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next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50" dirty="0">
                <a:solidFill>
                  <a:srgbClr val="2D2C34"/>
                </a:solidFill>
                <a:latin typeface="Calibri"/>
                <a:cs typeface="Calibri"/>
              </a:rPr>
              <a:t>available</a:t>
            </a:r>
            <a:r>
              <a:rPr sz="17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enrollment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opportunity.</a:t>
            </a:r>
            <a:endParaRPr sz="1700" dirty="0">
              <a:latin typeface="Calibri"/>
              <a:cs typeface="Calibri"/>
            </a:endParaRPr>
          </a:p>
          <a:p>
            <a:pPr marL="298450" marR="101600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Evidence</a:t>
            </a:r>
            <a:r>
              <a:rPr sz="17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1700" spc="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Insurability</a:t>
            </a:r>
            <a:r>
              <a:rPr sz="17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requirements</a:t>
            </a:r>
            <a:r>
              <a:rPr sz="17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for</a:t>
            </a:r>
            <a:r>
              <a:rPr sz="17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certain</a:t>
            </a:r>
            <a:r>
              <a:rPr sz="17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optional </a:t>
            </a:r>
            <a:r>
              <a:rPr sz="1700" spc="35" dirty="0">
                <a:solidFill>
                  <a:srgbClr val="2D2C34"/>
                </a:solidFill>
                <a:latin typeface="Calibri"/>
                <a:cs typeface="Calibri"/>
              </a:rPr>
              <a:t>coverages.</a:t>
            </a:r>
            <a:endParaRPr sz="1700" dirty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sz="1700" spc="55" dirty="0">
                <a:solidFill>
                  <a:srgbClr val="2D2C34"/>
                </a:solidFill>
                <a:latin typeface="Calibri"/>
                <a:cs typeface="Calibri"/>
              </a:rPr>
              <a:t>Premiums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may not</a:t>
            </a:r>
            <a:r>
              <a:rPr sz="17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50" dirty="0">
                <a:solidFill>
                  <a:srgbClr val="2D2C34"/>
                </a:solidFill>
                <a:latin typeface="Calibri"/>
                <a:cs typeface="Calibri"/>
              </a:rPr>
              <a:t>be</a:t>
            </a:r>
            <a:r>
              <a:rPr sz="17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refundable.</a:t>
            </a:r>
            <a:endParaRPr sz="1700" dirty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sz="1700" spc="110" dirty="0">
                <a:solidFill>
                  <a:srgbClr val="2D2C34"/>
                </a:solidFill>
                <a:latin typeface="Calibri"/>
                <a:cs typeface="Calibri"/>
              </a:rPr>
              <a:t>COBRA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2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20" dirty="0">
                <a:solidFill>
                  <a:srgbClr val="2D2C34"/>
                </a:solidFill>
                <a:latin typeface="Calibri"/>
                <a:cs typeface="Calibri"/>
              </a:rPr>
              <a:t>continuation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20" dirty="0">
                <a:solidFill>
                  <a:srgbClr val="2D2C34"/>
                </a:solidFill>
                <a:latin typeface="Calibri"/>
                <a:cs typeface="Calibri"/>
              </a:rPr>
              <a:t>rights</a:t>
            </a:r>
            <a:r>
              <a:rPr sz="17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20" dirty="0">
                <a:solidFill>
                  <a:srgbClr val="2D2C34"/>
                </a:solidFill>
                <a:latin typeface="Calibri"/>
                <a:cs typeface="Calibri"/>
              </a:rPr>
              <a:t>may</a:t>
            </a:r>
            <a:r>
              <a:rPr sz="17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50" dirty="0">
                <a:solidFill>
                  <a:srgbClr val="2D2C34"/>
                </a:solidFill>
                <a:latin typeface="Calibri"/>
                <a:cs typeface="Calibri"/>
              </a:rPr>
              <a:t>be</a:t>
            </a:r>
            <a:r>
              <a:rPr sz="17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affected.</a:t>
            </a:r>
            <a:endParaRPr sz="1700" dirty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Ineligible</a:t>
            </a:r>
            <a:r>
              <a:rPr sz="17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80" dirty="0">
                <a:solidFill>
                  <a:srgbClr val="2D2C34"/>
                </a:solidFill>
                <a:latin typeface="Calibri"/>
                <a:cs typeface="Calibri"/>
              </a:rPr>
              <a:t>claim</a:t>
            </a:r>
            <a:r>
              <a:rPr sz="17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overpayments</a:t>
            </a:r>
            <a:r>
              <a:rPr sz="17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may</a:t>
            </a:r>
            <a:r>
              <a:rPr sz="17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50" dirty="0">
                <a:solidFill>
                  <a:srgbClr val="2D2C34"/>
                </a:solidFill>
                <a:latin typeface="Calibri"/>
                <a:cs typeface="Calibri"/>
              </a:rPr>
              <a:t>be 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subject</a:t>
            </a:r>
            <a:r>
              <a:rPr sz="17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to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recovery.</a:t>
            </a:r>
            <a:endParaRPr sz="1700" dirty="0">
              <a:latin typeface="Calibri"/>
              <a:cs typeface="Calibri"/>
            </a:endParaRPr>
          </a:p>
        </p:txBody>
      </p:sp>
      <p:grpSp>
        <p:nvGrpSpPr>
          <p:cNvPr id="5" name="object 5" descr="þÿ"/>
          <p:cNvGrpSpPr/>
          <p:nvPr/>
        </p:nvGrpSpPr>
        <p:grpSpPr>
          <a:xfrm>
            <a:off x="7770876" y="1484388"/>
            <a:ext cx="3523615" cy="1923414"/>
            <a:chOff x="7770876" y="1484388"/>
            <a:chExt cx="3523615" cy="1923414"/>
          </a:xfrm>
        </p:grpSpPr>
        <p:pic>
          <p:nvPicPr>
            <p:cNvPr id="6" name="object 6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70876" y="1484388"/>
              <a:ext cx="3523475" cy="192327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818119" y="1508754"/>
              <a:ext cx="3429000" cy="1828800"/>
            </a:xfrm>
            <a:custGeom>
              <a:avLst/>
              <a:gdLst/>
              <a:ahLst/>
              <a:cxnLst/>
              <a:rect l="l" t="t" r="r" b="b"/>
              <a:pathLst>
                <a:path w="3429000" h="1828800">
                  <a:moveTo>
                    <a:pt x="3124187" y="0"/>
                  </a:moveTo>
                  <a:lnTo>
                    <a:pt x="304812" y="0"/>
                  </a:lnTo>
                  <a:lnTo>
                    <a:pt x="255368" y="3989"/>
                  </a:lnTo>
                  <a:lnTo>
                    <a:pt x="208465" y="15540"/>
                  </a:lnTo>
                  <a:lnTo>
                    <a:pt x="164730" y="34023"/>
                  </a:lnTo>
                  <a:lnTo>
                    <a:pt x="124790" y="58812"/>
                  </a:lnTo>
                  <a:lnTo>
                    <a:pt x="89274" y="89279"/>
                  </a:lnTo>
                  <a:lnTo>
                    <a:pt x="58808" y="124796"/>
                  </a:lnTo>
                  <a:lnTo>
                    <a:pt x="34021" y="164735"/>
                  </a:lnTo>
                  <a:lnTo>
                    <a:pt x="15538" y="208470"/>
                  </a:lnTo>
                  <a:lnTo>
                    <a:pt x="3989" y="255371"/>
                  </a:lnTo>
                  <a:lnTo>
                    <a:pt x="0" y="304812"/>
                  </a:lnTo>
                  <a:lnTo>
                    <a:pt x="0" y="1523999"/>
                  </a:lnTo>
                  <a:lnTo>
                    <a:pt x="3989" y="1573440"/>
                  </a:lnTo>
                  <a:lnTo>
                    <a:pt x="15538" y="1620341"/>
                  </a:lnTo>
                  <a:lnTo>
                    <a:pt x="34021" y="1664074"/>
                  </a:lnTo>
                  <a:lnTo>
                    <a:pt x="58808" y="1704011"/>
                  </a:lnTo>
                  <a:lnTo>
                    <a:pt x="89274" y="1739526"/>
                  </a:lnTo>
                  <a:lnTo>
                    <a:pt x="124790" y="1769991"/>
                  </a:lnTo>
                  <a:lnTo>
                    <a:pt x="164730" y="1794779"/>
                  </a:lnTo>
                  <a:lnTo>
                    <a:pt x="208465" y="1813261"/>
                  </a:lnTo>
                  <a:lnTo>
                    <a:pt x="255368" y="1824810"/>
                  </a:lnTo>
                  <a:lnTo>
                    <a:pt x="304812" y="1828799"/>
                  </a:lnTo>
                  <a:lnTo>
                    <a:pt x="3124187" y="1828799"/>
                  </a:lnTo>
                  <a:lnTo>
                    <a:pt x="3173631" y="1824810"/>
                  </a:lnTo>
                  <a:lnTo>
                    <a:pt x="3220534" y="1813261"/>
                  </a:lnTo>
                  <a:lnTo>
                    <a:pt x="3264269" y="1794779"/>
                  </a:lnTo>
                  <a:lnTo>
                    <a:pt x="3304209" y="1769991"/>
                  </a:lnTo>
                  <a:lnTo>
                    <a:pt x="3339725" y="1739526"/>
                  </a:lnTo>
                  <a:lnTo>
                    <a:pt x="3370191" y="1704011"/>
                  </a:lnTo>
                  <a:lnTo>
                    <a:pt x="3394978" y="1664074"/>
                  </a:lnTo>
                  <a:lnTo>
                    <a:pt x="3413461" y="1620341"/>
                  </a:lnTo>
                  <a:lnTo>
                    <a:pt x="3425010" y="1573440"/>
                  </a:lnTo>
                  <a:lnTo>
                    <a:pt x="3429000" y="1523999"/>
                  </a:lnTo>
                  <a:lnTo>
                    <a:pt x="3429000" y="304812"/>
                  </a:lnTo>
                  <a:lnTo>
                    <a:pt x="3425010" y="255371"/>
                  </a:lnTo>
                  <a:lnTo>
                    <a:pt x="3413461" y="208470"/>
                  </a:lnTo>
                  <a:lnTo>
                    <a:pt x="3394978" y="164735"/>
                  </a:lnTo>
                  <a:lnTo>
                    <a:pt x="3370191" y="124796"/>
                  </a:lnTo>
                  <a:lnTo>
                    <a:pt x="3339725" y="89279"/>
                  </a:lnTo>
                  <a:lnTo>
                    <a:pt x="3304209" y="58812"/>
                  </a:lnTo>
                  <a:lnTo>
                    <a:pt x="3264269" y="34023"/>
                  </a:lnTo>
                  <a:lnTo>
                    <a:pt x="3220534" y="15540"/>
                  </a:lnTo>
                  <a:lnTo>
                    <a:pt x="3173631" y="3989"/>
                  </a:lnTo>
                  <a:lnTo>
                    <a:pt x="3124187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818119" y="1508754"/>
              <a:ext cx="3429000" cy="1828800"/>
            </a:xfrm>
            <a:custGeom>
              <a:avLst/>
              <a:gdLst/>
              <a:ahLst/>
              <a:cxnLst/>
              <a:rect l="l" t="t" r="r" b="b"/>
              <a:pathLst>
                <a:path w="3429000" h="1828800">
                  <a:moveTo>
                    <a:pt x="0" y="304812"/>
                  </a:moveTo>
                  <a:lnTo>
                    <a:pt x="3989" y="255371"/>
                  </a:lnTo>
                  <a:lnTo>
                    <a:pt x="15538" y="208470"/>
                  </a:lnTo>
                  <a:lnTo>
                    <a:pt x="34021" y="164735"/>
                  </a:lnTo>
                  <a:lnTo>
                    <a:pt x="58808" y="124796"/>
                  </a:lnTo>
                  <a:lnTo>
                    <a:pt x="89274" y="89279"/>
                  </a:lnTo>
                  <a:lnTo>
                    <a:pt x="124790" y="58812"/>
                  </a:lnTo>
                  <a:lnTo>
                    <a:pt x="164730" y="34023"/>
                  </a:lnTo>
                  <a:lnTo>
                    <a:pt x="208465" y="15540"/>
                  </a:lnTo>
                  <a:lnTo>
                    <a:pt x="255368" y="3989"/>
                  </a:lnTo>
                  <a:lnTo>
                    <a:pt x="304812" y="0"/>
                  </a:lnTo>
                  <a:lnTo>
                    <a:pt x="3124187" y="0"/>
                  </a:lnTo>
                  <a:lnTo>
                    <a:pt x="3173631" y="3989"/>
                  </a:lnTo>
                  <a:lnTo>
                    <a:pt x="3220534" y="15540"/>
                  </a:lnTo>
                  <a:lnTo>
                    <a:pt x="3264269" y="34023"/>
                  </a:lnTo>
                  <a:lnTo>
                    <a:pt x="3304209" y="58812"/>
                  </a:lnTo>
                  <a:lnTo>
                    <a:pt x="3339725" y="89279"/>
                  </a:lnTo>
                  <a:lnTo>
                    <a:pt x="3370191" y="124796"/>
                  </a:lnTo>
                  <a:lnTo>
                    <a:pt x="3394978" y="164735"/>
                  </a:lnTo>
                  <a:lnTo>
                    <a:pt x="3413461" y="208470"/>
                  </a:lnTo>
                  <a:lnTo>
                    <a:pt x="3425010" y="255371"/>
                  </a:lnTo>
                  <a:lnTo>
                    <a:pt x="3429000" y="304812"/>
                  </a:lnTo>
                  <a:lnTo>
                    <a:pt x="3429000" y="1523999"/>
                  </a:lnTo>
                  <a:lnTo>
                    <a:pt x="3425010" y="1573440"/>
                  </a:lnTo>
                  <a:lnTo>
                    <a:pt x="3413461" y="1620341"/>
                  </a:lnTo>
                  <a:lnTo>
                    <a:pt x="3394978" y="1664074"/>
                  </a:lnTo>
                  <a:lnTo>
                    <a:pt x="3370191" y="1704011"/>
                  </a:lnTo>
                  <a:lnTo>
                    <a:pt x="3339725" y="1739526"/>
                  </a:lnTo>
                  <a:lnTo>
                    <a:pt x="3304209" y="1769991"/>
                  </a:lnTo>
                  <a:lnTo>
                    <a:pt x="3264269" y="1794779"/>
                  </a:lnTo>
                  <a:lnTo>
                    <a:pt x="3220534" y="1813261"/>
                  </a:lnTo>
                  <a:lnTo>
                    <a:pt x="3173631" y="1824810"/>
                  </a:lnTo>
                  <a:lnTo>
                    <a:pt x="3124187" y="1828799"/>
                  </a:lnTo>
                  <a:lnTo>
                    <a:pt x="304812" y="1828799"/>
                  </a:lnTo>
                  <a:lnTo>
                    <a:pt x="255368" y="1824810"/>
                  </a:lnTo>
                  <a:lnTo>
                    <a:pt x="208465" y="1813261"/>
                  </a:lnTo>
                  <a:lnTo>
                    <a:pt x="164730" y="1794779"/>
                  </a:lnTo>
                  <a:lnTo>
                    <a:pt x="124790" y="1769991"/>
                  </a:lnTo>
                  <a:lnTo>
                    <a:pt x="89274" y="1739526"/>
                  </a:lnTo>
                  <a:lnTo>
                    <a:pt x="58808" y="1704011"/>
                  </a:lnTo>
                  <a:lnTo>
                    <a:pt x="34021" y="1664074"/>
                  </a:lnTo>
                  <a:lnTo>
                    <a:pt x="15538" y="1620341"/>
                  </a:lnTo>
                  <a:lnTo>
                    <a:pt x="3989" y="1573440"/>
                  </a:lnTo>
                  <a:lnTo>
                    <a:pt x="0" y="1523999"/>
                  </a:lnTo>
                  <a:lnTo>
                    <a:pt x="0" y="304812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152892" y="1733803"/>
            <a:ext cx="2597785" cy="1189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spc="95" dirty="0">
                <a:solidFill>
                  <a:srgbClr val="2A7D52"/>
                </a:solidFill>
                <a:latin typeface="Calibri"/>
                <a:cs typeface="Calibri"/>
              </a:rPr>
              <a:t>Best</a:t>
            </a:r>
            <a:r>
              <a:rPr sz="1800" b="1" spc="-4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85" dirty="0">
                <a:solidFill>
                  <a:srgbClr val="2A7D52"/>
                </a:solidFill>
                <a:latin typeface="Calibri"/>
                <a:cs typeface="Calibri"/>
              </a:rPr>
              <a:t>Practice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05"/>
              </a:spcBef>
            </a:pP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Date-</a:t>
            </a:r>
            <a:r>
              <a:rPr sz="1500" spc="55" dirty="0">
                <a:solidFill>
                  <a:srgbClr val="2D2C34"/>
                </a:solidFill>
                <a:latin typeface="Calibri"/>
                <a:cs typeface="Calibri"/>
              </a:rPr>
              <a:t>stamp</a:t>
            </a:r>
            <a:r>
              <a:rPr sz="1500" spc="1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requests</a:t>
            </a:r>
            <a:r>
              <a:rPr sz="1500" spc="1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2D2C34"/>
                </a:solidFill>
                <a:latin typeface="Calibri"/>
                <a:cs typeface="Calibri"/>
              </a:rPr>
              <a:t>when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received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5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65" dirty="0">
                <a:solidFill>
                  <a:srgbClr val="2D2C34"/>
                </a:solidFill>
                <a:latin typeface="Calibri"/>
                <a:cs typeface="Calibri"/>
              </a:rPr>
              <a:t>act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on</a:t>
            </a:r>
            <a:r>
              <a:rPr sz="15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incomplete 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documentation</a:t>
            </a:r>
            <a:r>
              <a:rPr sz="1500" spc="2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quickly.</a:t>
            </a:r>
            <a:endParaRPr sz="1500" dirty="0">
              <a:latin typeface="Calibri"/>
              <a:cs typeface="Calibri"/>
            </a:endParaRPr>
          </a:p>
        </p:txBody>
      </p:sp>
      <p:grpSp>
        <p:nvGrpSpPr>
          <p:cNvPr id="10" name="object 10" descr="þÿ"/>
          <p:cNvGrpSpPr/>
          <p:nvPr/>
        </p:nvGrpSpPr>
        <p:grpSpPr>
          <a:xfrm>
            <a:off x="7770876" y="3678948"/>
            <a:ext cx="3523615" cy="1557655"/>
            <a:chOff x="7770876" y="3678948"/>
            <a:chExt cx="3523615" cy="1557655"/>
          </a:xfrm>
        </p:grpSpPr>
        <p:pic>
          <p:nvPicPr>
            <p:cNvPr id="11" name="object 11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70876" y="3678948"/>
              <a:ext cx="3523475" cy="155751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818119" y="3703323"/>
              <a:ext cx="3429000" cy="1463040"/>
            </a:xfrm>
            <a:custGeom>
              <a:avLst/>
              <a:gdLst/>
              <a:ahLst/>
              <a:cxnLst/>
              <a:rect l="l" t="t" r="r" b="b"/>
              <a:pathLst>
                <a:path w="3429000" h="1463039">
                  <a:moveTo>
                    <a:pt x="3185160" y="0"/>
                  </a:moveTo>
                  <a:lnTo>
                    <a:pt x="243840" y="0"/>
                  </a:lnTo>
                  <a:lnTo>
                    <a:pt x="194697" y="4953"/>
                  </a:lnTo>
                  <a:lnTo>
                    <a:pt x="148925" y="19161"/>
                  </a:lnTo>
                  <a:lnTo>
                    <a:pt x="107505" y="41643"/>
                  </a:lnTo>
                  <a:lnTo>
                    <a:pt x="71418" y="71418"/>
                  </a:lnTo>
                  <a:lnTo>
                    <a:pt x="41643" y="107505"/>
                  </a:lnTo>
                  <a:lnTo>
                    <a:pt x="19161" y="148925"/>
                  </a:lnTo>
                  <a:lnTo>
                    <a:pt x="4953" y="194697"/>
                  </a:lnTo>
                  <a:lnTo>
                    <a:pt x="0" y="243839"/>
                  </a:lnTo>
                  <a:lnTo>
                    <a:pt x="0" y="1219187"/>
                  </a:lnTo>
                  <a:lnTo>
                    <a:pt x="4953" y="1268330"/>
                  </a:lnTo>
                  <a:lnTo>
                    <a:pt x="19161" y="1314103"/>
                  </a:lnTo>
                  <a:lnTo>
                    <a:pt x="41643" y="1355525"/>
                  </a:lnTo>
                  <a:lnTo>
                    <a:pt x="71418" y="1391615"/>
                  </a:lnTo>
                  <a:lnTo>
                    <a:pt x="107505" y="1421392"/>
                  </a:lnTo>
                  <a:lnTo>
                    <a:pt x="148925" y="1443876"/>
                  </a:lnTo>
                  <a:lnTo>
                    <a:pt x="194697" y="1458085"/>
                  </a:lnTo>
                  <a:lnTo>
                    <a:pt x="243840" y="1463039"/>
                  </a:lnTo>
                  <a:lnTo>
                    <a:pt x="3185160" y="1463039"/>
                  </a:lnTo>
                  <a:lnTo>
                    <a:pt x="3234302" y="1458085"/>
                  </a:lnTo>
                  <a:lnTo>
                    <a:pt x="3280074" y="1443876"/>
                  </a:lnTo>
                  <a:lnTo>
                    <a:pt x="3321494" y="1421392"/>
                  </a:lnTo>
                  <a:lnTo>
                    <a:pt x="3357581" y="1391615"/>
                  </a:lnTo>
                  <a:lnTo>
                    <a:pt x="3387356" y="1355525"/>
                  </a:lnTo>
                  <a:lnTo>
                    <a:pt x="3409838" y="1314103"/>
                  </a:lnTo>
                  <a:lnTo>
                    <a:pt x="3424046" y="1268330"/>
                  </a:lnTo>
                  <a:lnTo>
                    <a:pt x="3429000" y="1219187"/>
                  </a:lnTo>
                  <a:lnTo>
                    <a:pt x="3429000" y="243839"/>
                  </a:lnTo>
                  <a:lnTo>
                    <a:pt x="3424046" y="194697"/>
                  </a:lnTo>
                  <a:lnTo>
                    <a:pt x="3409838" y="148925"/>
                  </a:lnTo>
                  <a:lnTo>
                    <a:pt x="3387356" y="107505"/>
                  </a:lnTo>
                  <a:lnTo>
                    <a:pt x="3357581" y="71418"/>
                  </a:lnTo>
                  <a:lnTo>
                    <a:pt x="3321494" y="41643"/>
                  </a:lnTo>
                  <a:lnTo>
                    <a:pt x="3280074" y="19161"/>
                  </a:lnTo>
                  <a:lnTo>
                    <a:pt x="3234302" y="4953"/>
                  </a:lnTo>
                  <a:lnTo>
                    <a:pt x="318516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18119" y="3703323"/>
              <a:ext cx="3429000" cy="1463040"/>
            </a:xfrm>
            <a:custGeom>
              <a:avLst/>
              <a:gdLst/>
              <a:ahLst/>
              <a:cxnLst/>
              <a:rect l="l" t="t" r="r" b="b"/>
              <a:pathLst>
                <a:path w="3429000" h="1463039">
                  <a:moveTo>
                    <a:pt x="0" y="243839"/>
                  </a:moveTo>
                  <a:lnTo>
                    <a:pt x="4953" y="194697"/>
                  </a:lnTo>
                  <a:lnTo>
                    <a:pt x="19161" y="148925"/>
                  </a:lnTo>
                  <a:lnTo>
                    <a:pt x="41643" y="107505"/>
                  </a:lnTo>
                  <a:lnTo>
                    <a:pt x="71418" y="71418"/>
                  </a:lnTo>
                  <a:lnTo>
                    <a:pt x="107505" y="41643"/>
                  </a:lnTo>
                  <a:lnTo>
                    <a:pt x="148925" y="19161"/>
                  </a:lnTo>
                  <a:lnTo>
                    <a:pt x="194697" y="4953"/>
                  </a:lnTo>
                  <a:lnTo>
                    <a:pt x="243840" y="0"/>
                  </a:lnTo>
                  <a:lnTo>
                    <a:pt x="3185160" y="0"/>
                  </a:lnTo>
                  <a:lnTo>
                    <a:pt x="3234302" y="4953"/>
                  </a:lnTo>
                  <a:lnTo>
                    <a:pt x="3280074" y="19161"/>
                  </a:lnTo>
                  <a:lnTo>
                    <a:pt x="3321494" y="41643"/>
                  </a:lnTo>
                  <a:lnTo>
                    <a:pt x="3357581" y="71418"/>
                  </a:lnTo>
                  <a:lnTo>
                    <a:pt x="3387356" y="107505"/>
                  </a:lnTo>
                  <a:lnTo>
                    <a:pt x="3409838" y="148925"/>
                  </a:lnTo>
                  <a:lnTo>
                    <a:pt x="3424046" y="194697"/>
                  </a:lnTo>
                  <a:lnTo>
                    <a:pt x="3429000" y="243839"/>
                  </a:lnTo>
                  <a:lnTo>
                    <a:pt x="3429000" y="1219187"/>
                  </a:lnTo>
                  <a:lnTo>
                    <a:pt x="3424046" y="1268330"/>
                  </a:lnTo>
                  <a:lnTo>
                    <a:pt x="3409838" y="1314103"/>
                  </a:lnTo>
                  <a:lnTo>
                    <a:pt x="3387356" y="1355525"/>
                  </a:lnTo>
                  <a:lnTo>
                    <a:pt x="3357581" y="1391615"/>
                  </a:lnTo>
                  <a:lnTo>
                    <a:pt x="3321494" y="1421392"/>
                  </a:lnTo>
                  <a:lnTo>
                    <a:pt x="3280074" y="1443876"/>
                  </a:lnTo>
                  <a:lnTo>
                    <a:pt x="3234302" y="1458085"/>
                  </a:lnTo>
                  <a:lnTo>
                    <a:pt x="3185160" y="1463039"/>
                  </a:lnTo>
                  <a:lnTo>
                    <a:pt x="243840" y="1463039"/>
                  </a:lnTo>
                  <a:lnTo>
                    <a:pt x="194697" y="1458085"/>
                  </a:lnTo>
                  <a:lnTo>
                    <a:pt x="148925" y="1443876"/>
                  </a:lnTo>
                  <a:lnTo>
                    <a:pt x="107505" y="1421392"/>
                  </a:lnTo>
                  <a:lnTo>
                    <a:pt x="71418" y="1391615"/>
                  </a:lnTo>
                  <a:lnTo>
                    <a:pt x="41643" y="1355525"/>
                  </a:lnTo>
                  <a:lnTo>
                    <a:pt x="19161" y="1314103"/>
                  </a:lnTo>
                  <a:lnTo>
                    <a:pt x="4953" y="1268330"/>
                  </a:lnTo>
                  <a:lnTo>
                    <a:pt x="0" y="1219187"/>
                  </a:lnTo>
                  <a:lnTo>
                    <a:pt x="0" y="243839"/>
                  </a:lnTo>
                  <a:close/>
                </a:path>
              </a:pathLst>
            </a:custGeom>
            <a:ln w="9524">
              <a:solidFill>
                <a:srgbClr val="B73D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152892" y="3928364"/>
            <a:ext cx="2757805" cy="961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spc="80" dirty="0">
                <a:solidFill>
                  <a:srgbClr val="B73D36"/>
                </a:solidFill>
                <a:latin typeface="Calibri"/>
                <a:cs typeface="Calibri"/>
              </a:rPr>
              <a:t>Remember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05"/>
              </a:spcBef>
            </a:pPr>
            <a:r>
              <a:rPr sz="1500" spc="70" dirty="0">
                <a:solidFill>
                  <a:srgbClr val="2D2C34"/>
                </a:solidFill>
                <a:latin typeface="Calibri"/>
                <a:cs typeface="Calibri"/>
              </a:rPr>
              <a:t>Do</a:t>
            </a:r>
            <a:r>
              <a:rPr sz="15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not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85" dirty="0">
                <a:solidFill>
                  <a:srgbClr val="2D2C34"/>
                </a:solidFill>
                <a:latin typeface="Calibri"/>
                <a:cs typeface="Calibri"/>
              </a:rPr>
              <a:t>assume</a:t>
            </a:r>
            <a:r>
              <a:rPr sz="15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75" dirty="0">
                <a:solidFill>
                  <a:srgbClr val="2D2C34"/>
                </a:solidFill>
                <a:latin typeface="Calibri"/>
                <a:cs typeface="Calibri"/>
              </a:rPr>
              <a:t>a</a:t>
            </a:r>
            <a:r>
              <a:rPr sz="15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late</a:t>
            </a:r>
            <a:r>
              <a:rPr sz="15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request </a:t>
            </a:r>
            <a:r>
              <a:rPr sz="1500" spc="55" dirty="0">
                <a:solidFill>
                  <a:srgbClr val="2D2C34"/>
                </a:solidFill>
                <a:latin typeface="Calibri"/>
                <a:cs typeface="Calibri"/>
              </a:rPr>
              <a:t>can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be</a:t>
            </a:r>
            <a:r>
              <a:rPr sz="15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5" dirty="0">
                <a:solidFill>
                  <a:srgbClr val="2D2C34"/>
                </a:solidFill>
                <a:latin typeface="Calibri"/>
                <a:cs typeface="Calibri"/>
              </a:rPr>
              <a:t>made</a:t>
            </a:r>
            <a:r>
              <a:rPr sz="15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retroactive.</a:t>
            </a:r>
            <a:endParaRPr sz="1500" dirty="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400" spc="204" dirty="0">
                <a:solidFill>
                  <a:srgbClr val="FFFFFF"/>
                </a:solidFill>
              </a:rPr>
              <a:t>GENERAL </a:t>
            </a:r>
            <a:r>
              <a:rPr sz="3400" spc="250" dirty="0">
                <a:solidFill>
                  <a:srgbClr val="FFFFFF"/>
                </a:solidFill>
              </a:rPr>
              <a:t>RULES</a:t>
            </a:r>
            <a:endParaRPr sz="3400"/>
          </a:p>
        </p:txBody>
      </p:sp>
      <p:sp>
        <p:nvSpPr>
          <p:cNvPr id="3" name="object 3"/>
          <p:cNvSpPr txBox="1"/>
          <p:nvPr/>
        </p:nvSpPr>
        <p:spPr>
          <a:xfrm>
            <a:off x="4925059" y="2152904"/>
            <a:ext cx="597471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9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spc="65" dirty="0">
                <a:solidFill>
                  <a:srgbClr val="FFFFFF"/>
                </a:solidFill>
                <a:latin typeface="Calibri"/>
                <a:cs typeface="Calibri"/>
              </a:rPr>
              <a:t>few</a:t>
            </a:r>
            <a:r>
              <a:rPr sz="29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spc="155" dirty="0">
                <a:solidFill>
                  <a:srgbClr val="FFFFFF"/>
                </a:solidFill>
                <a:latin typeface="Calibri"/>
                <a:cs typeface="Calibri"/>
              </a:rPr>
              <a:t>rules</a:t>
            </a:r>
            <a:r>
              <a:rPr sz="29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spc="85" dirty="0">
                <a:solidFill>
                  <a:srgbClr val="FFFFFF"/>
                </a:solidFill>
                <a:latin typeface="Calibri"/>
                <a:cs typeface="Calibri"/>
              </a:rPr>
              <a:t>prevent</a:t>
            </a:r>
            <a:r>
              <a:rPr sz="29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spc="15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9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spc="85" dirty="0">
                <a:solidFill>
                  <a:srgbClr val="FFFFFF"/>
                </a:solidFill>
                <a:latin typeface="Calibri"/>
                <a:cs typeface="Calibri"/>
              </a:rPr>
              <a:t>lot</a:t>
            </a:r>
            <a:r>
              <a:rPr sz="29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spc="7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9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900" b="1" spc="145" dirty="0">
                <a:solidFill>
                  <a:srgbClr val="FFFFFF"/>
                </a:solidFill>
                <a:latin typeface="Calibri"/>
                <a:cs typeface="Calibri"/>
              </a:rPr>
              <a:t>cleanup.</a:t>
            </a:r>
            <a:endParaRPr sz="2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43347" y="3445255"/>
            <a:ext cx="306832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Vision</a:t>
            </a:r>
            <a:r>
              <a:rPr sz="17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•</a:t>
            </a:r>
            <a:r>
              <a:rPr sz="17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55" dirty="0">
                <a:solidFill>
                  <a:srgbClr val="FFFFFF"/>
                </a:solidFill>
                <a:latin typeface="Calibri"/>
                <a:cs typeface="Calibri"/>
              </a:rPr>
              <a:t>Double</a:t>
            </a:r>
            <a:r>
              <a:rPr sz="17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coverage</a:t>
            </a:r>
            <a:r>
              <a:rPr sz="17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•</a:t>
            </a:r>
            <a:r>
              <a:rPr sz="17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Fraud</a:t>
            </a:r>
            <a:endParaRPr sz="17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65883" y="5883109"/>
            <a:ext cx="2077821" cy="70971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67496" y="5874961"/>
            <a:ext cx="1945080" cy="81027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5" dirty="0"/>
              <a:t>Today’s</a:t>
            </a:r>
            <a:r>
              <a:rPr spc="-75" dirty="0"/>
              <a:t> </a:t>
            </a:r>
            <a:r>
              <a:rPr spc="130" dirty="0"/>
              <a:t>Roadmap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368807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What</a:t>
            </a:r>
            <a:r>
              <a:rPr sz="1400" spc="6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you</a:t>
            </a:r>
            <a:r>
              <a:rPr sz="1400" spc="3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50" dirty="0">
                <a:solidFill>
                  <a:srgbClr val="69666F"/>
                </a:solidFill>
                <a:latin typeface="Calibri"/>
                <a:cs typeface="Calibri"/>
              </a:rPr>
              <a:t>should</a:t>
            </a:r>
            <a:r>
              <a:rPr sz="1400" spc="4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be</a:t>
            </a:r>
            <a:r>
              <a:rPr sz="1400" spc="3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able</a:t>
            </a:r>
            <a:r>
              <a:rPr sz="1400" spc="3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to</a:t>
            </a:r>
            <a:r>
              <a:rPr sz="1400" spc="5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do</a:t>
            </a:r>
            <a:r>
              <a:rPr sz="1400" spc="3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after</a:t>
            </a:r>
            <a:r>
              <a:rPr sz="1400" spc="4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this</a:t>
            </a:r>
            <a:r>
              <a:rPr sz="1400" spc="3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60" dirty="0">
                <a:solidFill>
                  <a:srgbClr val="69666F"/>
                </a:solidFill>
                <a:latin typeface="Calibri"/>
                <a:cs typeface="Calibri"/>
              </a:rPr>
              <a:t>session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592836" y="1392948"/>
            <a:ext cx="2654935" cy="2036052"/>
            <a:chOff x="592836" y="1392948"/>
            <a:chExt cx="2654935" cy="1694814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2836" y="1392948"/>
              <a:ext cx="2654795" cy="169467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40080" y="1417325"/>
              <a:ext cx="2560320" cy="1600200"/>
            </a:xfrm>
            <a:custGeom>
              <a:avLst/>
              <a:gdLst/>
              <a:ahLst/>
              <a:cxnLst/>
              <a:rect l="l" t="t" r="r" b="b"/>
              <a:pathLst>
                <a:path w="2560320" h="1600200">
                  <a:moveTo>
                    <a:pt x="2293620" y="0"/>
                  </a:moveTo>
                  <a:lnTo>
                    <a:pt x="266700" y="0"/>
                  </a:lnTo>
                  <a:lnTo>
                    <a:pt x="218760" y="4296"/>
                  </a:lnTo>
                  <a:lnTo>
                    <a:pt x="173639" y="16685"/>
                  </a:lnTo>
                  <a:lnTo>
                    <a:pt x="132091" y="36412"/>
                  </a:lnTo>
                  <a:lnTo>
                    <a:pt x="94868" y="62724"/>
                  </a:lnTo>
                  <a:lnTo>
                    <a:pt x="62724" y="94868"/>
                  </a:lnTo>
                  <a:lnTo>
                    <a:pt x="36412" y="132091"/>
                  </a:lnTo>
                  <a:lnTo>
                    <a:pt x="16685" y="173639"/>
                  </a:lnTo>
                  <a:lnTo>
                    <a:pt x="4296" y="218760"/>
                  </a:lnTo>
                  <a:lnTo>
                    <a:pt x="0" y="266700"/>
                  </a:lnTo>
                  <a:lnTo>
                    <a:pt x="0" y="1333487"/>
                  </a:lnTo>
                  <a:lnTo>
                    <a:pt x="4296" y="1381427"/>
                  </a:lnTo>
                  <a:lnTo>
                    <a:pt x="16685" y="1426549"/>
                  </a:lnTo>
                  <a:lnTo>
                    <a:pt x="36412" y="1468099"/>
                  </a:lnTo>
                  <a:lnTo>
                    <a:pt x="62724" y="1505324"/>
                  </a:lnTo>
                  <a:lnTo>
                    <a:pt x="94868" y="1537470"/>
                  </a:lnTo>
                  <a:lnTo>
                    <a:pt x="132091" y="1563784"/>
                  </a:lnTo>
                  <a:lnTo>
                    <a:pt x="173639" y="1583513"/>
                  </a:lnTo>
                  <a:lnTo>
                    <a:pt x="218760" y="1595902"/>
                  </a:lnTo>
                  <a:lnTo>
                    <a:pt x="266700" y="1600200"/>
                  </a:lnTo>
                  <a:lnTo>
                    <a:pt x="2293620" y="1600200"/>
                  </a:lnTo>
                  <a:lnTo>
                    <a:pt x="2341559" y="1595902"/>
                  </a:lnTo>
                  <a:lnTo>
                    <a:pt x="2386680" y="1583513"/>
                  </a:lnTo>
                  <a:lnTo>
                    <a:pt x="2428228" y="1563784"/>
                  </a:lnTo>
                  <a:lnTo>
                    <a:pt x="2465451" y="1537470"/>
                  </a:lnTo>
                  <a:lnTo>
                    <a:pt x="2497595" y="1505324"/>
                  </a:lnTo>
                  <a:lnTo>
                    <a:pt x="2523907" y="1468099"/>
                  </a:lnTo>
                  <a:lnTo>
                    <a:pt x="2543634" y="1426549"/>
                  </a:lnTo>
                  <a:lnTo>
                    <a:pt x="2556023" y="1381427"/>
                  </a:lnTo>
                  <a:lnTo>
                    <a:pt x="2560320" y="1333487"/>
                  </a:lnTo>
                  <a:lnTo>
                    <a:pt x="2560320" y="266700"/>
                  </a:lnTo>
                  <a:lnTo>
                    <a:pt x="2556023" y="218760"/>
                  </a:lnTo>
                  <a:lnTo>
                    <a:pt x="2543634" y="173639"/>
                  </a:lnTo>
                  <a:lnTo>
                    <a:pt x="2523907" y="132091"/>
                  </a:lnTo>
                  <a:lnTo>
                    <a:pt x="2497595" y="94868"/>
                  </a:lnTo>
                  <a:lnTo>
                    <a:pt x="2465451" y="62724"/>
                  </a:lnTo>
                  <a:lnTo>
                    <a:pt x="2428228" y="36412"/>
                  </a:lnTo>
                  <a:lnTo>
                    <a:pt x="2386680" y="16685"/>
                  </a:lnTo>
                  <a:lnTo>
                    <a:pt x="2341559" y="4296"/>
                  </a:lnTo>
                  <a:lnTo>
                    <a:pt x="2293620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40080" y="1417325"/>
              <a:ext cx="2560320" cy="1600200"/>
            </a:xfrm>
            <a:custGeom>
              <a:avLst/>
              <a:gdLst/>
              <a:ahLst/>
              <a:cxnLst/>
              <a:rect l="l" t="t" r="r" b="b"/>
              <a:pathLst>
                <a:path w="2560320" h="1600200">
                  <a:moveTo>
                    <a:pt x="0" y="266700"/>
                  </a:moveTo>
                  <a:lnTo>
                    <a:pt x="4296" y="218760"/>
                  </a:lnTo>
                  <a:lnTo>
                    <a:pt x="16685" y="173639"/>
                  </a:lnTo>
                  <a:lnTo>
                    <a:pt x="36412" y="132091"/>
                  </a:lnTo>
                  <a:lnTo>
                    <a:pt x="62724" y="94868"/>
                  </a:lnTo>
                  <a:lnTo>
                    <a:pt x="94868" y="62724"/>
                  </a:lnTo>
                  <a:lnTo>
                    <a:pt x="132091" y="36412"/>
                  </a:lnTo>
                  <a:lnTo>
                    <a:pt x="173639" y="16685"/>
                  </a:lnTo>
                  <a:lnTo>
                    <a:pt x="218760" y="4296"/>
                  </a:lnTo>
                  <a:lnTo>
                    <a:pt x="266700" y="0"/>
                  </a:lnTo>
                  <a:lnTo>
                    <a:pt x="2293620" y="0"/>
                  </a:lnTo>
                  <a:lnTo>
                    <a:pt x="2341559" y="4296"/>
                  </a:lnTo>
                  <a:lnTo>
                    <a:pt x="2386680" y="16685"/>
                  </a:lnTo>
                  <a:lnTo>
                    <a:pt x="2428228" y="36412"/>
                  </a:lnTo>
                  <a:lnTo>
                    <a:pt x="2465451" y="62724"/>
                  </a:lnTo>
                  <a:lnTo>
                    <a:pt x="2497595" y="94868"/>
                  </a:lnTo>
                  <a:lnTo>
                    <a:pt x="2523907" y="132091"/>
                  </a:lnTo>
                  <a:lnTo>
                    <a:pt x="2543634" y="173639"/>
                  </a:lnTo>
                  <a:lnTo>
                    <a:pt x="2556023" y="218760"/>
                  </a:lnTo>
                  <a:lnTo>
                    <a:pt x="2560320" y="266700"/>
                  </a:lnTo>
                  <a:lnTo>
                    <a:pt x="2560320" y="1333487"/>
                  </a:lnTo>
                  <a:lnTo>
                    <a:pt x="2556023" y="1381427"/>
                  </a:lnTo>
                  <a:lnTo>
                    <a:pt x="2543634" y="1426549"/>
                  </a:lnTo>
                  <a:lnTo>
                    <a:pt x="2523907" y="1468099"/>
                  </a:lnTo>
                  <a:lnTo>
                    <a:pt x="2497595" y="1505324"/>
                  </a:lnTo>
                  <a:lnTo>
                    <a:pt x="2465451" y="1537470"/>
                  </a:lnTo>
                  <a:lnTo>
                    <a:pt x="2428228" y="1563784"/>
                  </a:lnTo>
                  <a:lnTo>
                    <a:pt x="2386680" y="1583513"/>
                  </a:lnTo>
                  <a:lnTo>
                    <a:pt x="2341559" y="1595902"/>
                  </a:lnTo>
                  <a:lnTo>
                    <a:pt x="2293620" y="1600200"/>
                  </a:lnTo>
                  <a:lnTo>
                    <a:pt x="266700" y="1600200"/>
                  </a:lnTo>
                  <a:lnTo>
                    <a:pt x="218760" y="1595902"/>
                  </a:lnTo>
                  <a:lnTo>
                    <a:pt x="173639" y="1583513"/>
                  </a:lnTo>
                  <a:lnTo>
                    <a:pt x="132091" y="1563784"/>
                  </a:lnTo>
                  <a:lnTo>
                    <a:pt x="94868" y="1537470"/>
                  </a:lnTo>
                  <a:lnTo>
                    <a:pt x="62724" y="1505324"/>
                  </a:lnTo>
                  <a:lnTo>
                    <a:pt x="36412" y="1468099"/>
                  </a:lnTo>
                  <a:lnTo>
                    <a:pt x="16685" y="1426549"/>
                  </a:lnTo>
                  <a:lnTo>
                    <a:pt x="4296" y="1381427"/>
                  </a:lnTo>
                  <a:lnTo>
                    <a:pt x="0" y="1333487"/>
                  </a:lnTo>
                  <a:lnTo>
                    <a:pt x="0" y="266700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74852" y="1642364"/>
            <a:ext cx="1830070" cy="1360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5" dirty="0">
                <a:solidFill>
                  <a:srgbClr val="4D367C"/>
                </a:solidFill>
                <a:latin typeface="Calibri"/>
                <a:cs typeface="Calibri"/>
              </a:rPr>
              <a:t>Know</a:t>
            </a:r>
            <a:r>
              <a:rPr sz="1800" b="1" spc="-4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60" dirty="0">
                <a:solidFill>
                  <a:srgbClr val="4D367C"/>
                </a:solidFill>
                <a:latin typeface="Calibri"/>
                <a:cs typeface="Calibri"/>
              </a:rPr>
              <a:t>the</a:t>
            </a:r>
            <a:r>
              <a:rPr sz="1800" b="1" spc="-5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4D367C"/>
                </a:solidFill>
                <a:latin typeface="Calibri"/>
                <a:cs typeface="Calibri"/>
              </a:rPr>
              <a:t>Team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Understand</a:t>
            </a:r>
            <a:r>
              <a:rPr sz="14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roles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of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NMPSIA,</a:t>
            </a:r>
            <a:r>
              <a:rPr sz="1400" spc="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1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third-</a:t>
            </a:r>
            <a:r>
              <a:rPr sz="1400" spc="-20" dirty="0">
                <a:solidFill>
                  <a:srgbClr val="2D2C34"/>
                </a:solidFill>
                <a:latin typeface="Calibri"/>
                <a:cs typeface="Calibri"/>
              </a:rPr>
              <a:t>party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administrator,</a:t>
            </a:r>
            <a:r>
              <a:rPr sz="1400" spc="1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400" spc="1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the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employer.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9" name="object 9" descr="þÿ"/>
          <p:cNvGrpSpPr/>
          <p:nvPr/>
        </p:nvGrpSpPr>
        <p:grpSpPr>
          <a:xfrm>
            <a:off x="3381755" y="1392948"/>
            <a:ext cx="2654935" cy="2036052"/>
            <a:chOff x="3381755" y="1392948"/>
            <a:chExt cx="2654935" cy="1694814"/>
          </a:xfrm>
        </p:grpSpPr>
        <p:pic>
          <p:nvPicPr>
            <p:cNvPr id="10" name="object 1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81755" y="1392948"/>
              <a:ext cx="2654795" cy="169467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428999" y="1417325"/>
              <a:ext cx="2560320" cy="1600200"/>
            </a:xfrm>
            <a:custGeom>
              <a:avLst/>
              <a:gdLst/>
              <a:ahLst/>
              <a:cxnLst/>
              <a:rect l="l" t="t" r="r" b="b"/>
              <a:pathLst>
                <a:path w="2560320" h="1600200">
                  <a:moveTo>
                    <a:pt x="2293620" y="0"/>
                  </a:moveTo>
                  <a:lnTo>
                    <a:pt x="266700" y="0"/>
                  </a:lnTo>
                  <a:lnTo>
                    <a:pt x="218760" y="4296"/>
                  </a:lnTo>
                  <a:lnTo>
                    <a:pt x="173639" y="16685"/>
                  </a:lnTo>
                  <a:lnTo>
                    <a:pt x="132091" y="36412"/>
                  </a:lnTo>
                  <a:lnTo>
                    <a:pt x="94868" y="62724"/>
                  </a:lnTo>
                  <a:lnTo>
                    <a:pt x="62724" y="94868"/>
                  </a:lnTo>
                  <a:lnTo>
                    <a:pt x="36412" y="132091"/>
                  </a:lnTo>
                  <a:lnTo>
                    <a:pt x="16685" y="173639"/>
                  </a:lnTo>
                  <a:lnTo>
                    <a:pt x="4296" y="218760"/>
                  </a:lnTo>
                  <a:lnTo>
                    <a:pt x="0" y="266700"/>
                  </a:lnTo>
                  <a:lnTo>
                    <a:pt x="0" y="1333487"/>
                  </a:lnTo>
                  <a:lnTo>
                    <a:pt x="4296" y="1381427"/>
                  </a:lnTo>
                  <a:lnTo>
                    <a:pt x="16685" y="1426549"/>
                  </a:lnTo>
                  <a:lnTo>
                    <a:pt x="36412" y="1468099"/>
                  </a:lnTo>
                  <a:lnTo>
                    <a:pt x="62724" y="1505324"/>
                  </a:lnTo>
                  <a:lnTo>
                    <a:pt x="94868" y="1537470"/>
                  </a:lnTo>
                  <a:lnTo>
                    <a:pt x="132091" y="1563784"/>
                  </a:lnTo>
                  <a:lnTo>
                    <a:pt x="173639" y="1583513"/>
                  </a:lnTo>
                  <a:lnTo>
                    <a:pt x="218760" y="1595902"/>
                  </a:lnTo>
                  <a:lnTo>
                    <a:pt x="266700" y="1600200"/>
                  </a:lnTo>
                  <a:lnTo>
                    <a:pt x="2293620" y="1600200"/>
                  </a:lnTo>
                  <a:lnTo>
                    <a:pt x="2341559" y="1595902"/>
                  </a:lnTo>
                  <a:lnTo>
                    <a:pt x="2386680" y="1583513"/>
                  </a:lnTo>
                  <a:lnTo>
                    <a:pt x="2428228" y="1563784"/>
                  </a:lnTo>
                  <a:lnTo>
                    <a:pt x="2465451" y="1537470"/>
                  </a:lnTo>
                  <a:lnTo>
                    <a:pt x="2497595" y="1505324"/>
                  </a:lnTo>
                  <a:lnTo>
                    <a:pt x="2523907" y="1468099"/>
                  </a:lnTo>
                  <a:lnTo>
                    <a:pt x="2543634" y="1426549"/>
                  </a:lnTo>
                  <a:lnTo>
                    <a:pt x="2556023" y="1381427"/>
                  </a:lnTo>
                  <a:lnTo>
                    <a:pt x="2560320" y="1333487"/>
                  </a:lnTo>
                  <a:lnTo>
                    <a:pt x="2560320" y="266700"/>
                  </a:lnTo>
                  <a:lnTo>
                    <a:pt x="2556023" y="218760"/>
                  </a:lnTo>
                  <a:lnTo>
                    <a:pt x="2543634" y="173639"/>
                  </a:lnTo>
                  <a:lnTo>
                    <a:pt x="2523907" y="132091"/>
                  </a:lnTo>
                  <a:lnTo>
                    <a:pt x="2497595" y="94868"/>
                  </a:lnTo>
                  <a:lnTo>
                    <a:pt x="2465451" y="62724"/>
                  </a:lnTo>
                  <a:lnTo>
                    <a:pt x="2428228" y="36412"/>
                  </a:lnTo>
                  <a:lnTo>
                    <a:pt x="2386680" y="16685"/>
                  </a:lnTo>
                  <a:lnTo>
                    <a:pt x="2341559" y="4296"/>
                  </a:lnTo>
                  <a:lnTo>
                    <a:pt x="229362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428999" y="1417325"/>
              <a:ext cx="2560320" cy="1600200"/>
            </a:xfrm>
            <a:custGeom>
              <a:avLst/>
              <a:gdLst/>
              <a:ahLst/>
              <a:cxnLst/>
              <a:rect l="l" t="t" r="r" b="b"/>
              <a:pathLst>
                <a:path w="2560320" h="1600200">
                  <a:moveTo>
                    <a:pt x="0" y="266700"/>
                  </a:moveTo>
                  <a:lnTo>
                    <a:pt x="4296" y="218760"/>
                  </a:lnTo>
                  <a:lnTo>
                    <a:pt x="16685" y="173639"/>
                  </a:lnTo>
                  <a:lnTo>
                    <a:pt x="36412" y="132091"/>
                  </a:lnTo>
                  <a:lnTo>
                    <a:pt x="62724" y="94868"/>
                  </a:lnTo>
                  <a:lnTo>
                    <a:pt x="94868" y="62724"/>
                  </a:lnTo>
                  <a:lnTo>
                    <a:pt x="132091" y="36412"/>
                  </a:lnTo>
                  <a:lnTo>
                    <a:pt x="173639" y="16685"/>
                  </a:lnTo>
                  <a:lnTo>
                    <a:pt x="218760" y="4296"/>
                  </a:lnTo>
                  <a:lnTo>
                    <a:pt x="266700" y="0"/>
                  </a:lnTo>
                  <a:lnTo>
                    <a:pt x="2293620" y="0"/>
                  </a:lnTo>
                  <a:lnTo>
                    <a:pt x="2341559" y="4296"/>
                  </a:lnTo>
                  <a:lnTo>
                    <a:pt x="2386680" y="16685"/>
                  </a:lnTo>
                  <a:lnTo>
                    <a:pt x="2428228" y="36412"/>
                  </a:lnTo>
                  <a:lnTo>
                    <a:pt x="2465451" y="62724"/>
                  </a:lnTo>
                  <a:lnTo>
                    <a:pt x="2497595" y="94868"/>
                  </a:lnTo>
                  <a:lnTo>
                    <a:pt x="2523907" y="132091"/>
                  </a:lnTo>
                  <a:lnTo>
                    <a:pt x="2543634" y="173639"/>
                  </a:lnTo>
                  <a:lnTo>
                    <a:pt x="2556023" y="218760"/>
                  </a:lnTo>
                  <a:lnTo>
                    <a:pt x="2560320" y="266700"/>
                  </a:lnTo>
                  <a:lnTo>
                    <a:pt x="2560320" y="1333487"/>
                  </a:lnTo>
                  <a:lnTo>
                    <a:pt x="2556023" y="1381427"/>
                  </a:lnTo>
                  <a:lnTo>
                    <a:pt x="2543634" y="1426549"/>
                  </a:lnTo>
                  <a:lnTo>
                    <a:pt x="2523907" y="1468099"/>
                  </a:lnTo>
                  <a:lnTo>
                    <a:pt x="2497595" y="1505324"/>
                  </a:lnTo>
                  <a:lnTo>
                    <a:pt x="2465451" y="1537470"/>
                  </a:lnTo>
                  <a:lnTo>
                    <a:pt x="2428228" y="1563784"/>
                  </a:lnTo>
                  <a:lnTo>
                    <a:pt x="2386680" y="1583513"/>
                  </a:lnTo>
                  <a:lnTo>
                    <a:pt x="2341559" y="1595902"/>
                  </a:lnTo>
                  <a:lnTo>
                    <a:pt x="2293620" y="1600200"/>
                  </a:lnTo>
                  <a:lnTo>
                    <a:pt x="266700" y="1600200"/>
                  </a:lnTo>
                  <a:lnTo>
                    <a:pt x="218760" y="1595902"/>
                  </a:lnTo>
                  <a:lnTo>
                    <a:pt x="173639" y="1583513"/>
                  </a:lnTo>
                  <a:lnTo>
                    <a:pt x="132091" y="1563784"/>
                  </a:lnTo>
                  <a:lnTo>
                    <a:pt x="94868" y="1537470"/>
                  </a:lnTo>
                  <a:lnTo>
                    <a:pt x="62724" y="1505324"/>
                  </a:lnTo>
                  <a:lnTo>
                    <a:pt x="36412" y="1468099"/>
                  </a:lnTo>
                  <a:lnTo>
                    <a:pt x="16685" y="1426549"/>
                  </a:lnTo>
                  <a:lnTo>
                    <a:pt x="4296" y="1381427"/>
                  </a:lnTo>
                  <a:lnTo>
                    <a:pt x="0" y="1333487"/>
                  </a:lnTo>
                  <a:lnTo>
                    <a:pt x="0" y="266700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763771" y="1642364"/>
            <a:ext cx="1675130" cy="1360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5" dirty="0">
                <a:solidFill>
                  <a:srgbClr val="C5467D"/>
                </a:solidFill>
                <a:latin typeface="Calibri"/>
                <a:cs typeface="Calibri"/>
              </a:rPr>
              <a:t>Know</a:t>
            </a:r>
            <a:r>
              <a:rPr sz="1800" b="1" spc="-3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C5467D"/>
                </a:solidFill>
                <a:latin typeface="Calibri"/>
                <a:cs typeface="Calibri"/>
              </a:rPr>
              <a:t>Eligibility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Recognize</a:t>
            </a:r>
            <a:r>
              <a:rPr sz="1400" spc="-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basic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enrollment,</a:t>
            </a:r>
            <a:r>
              <a:rPr sz="1400" spc="2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eligibility,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400" spc="1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dependent requirements.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4" name="object 14" descr="þÿ"/>
          <p:cNvGrpSpPr/>
          <p:nvPr/>
        </p:nvGrpSpPr>
        <p:grpSpPr>
          <a:xfrm>
            <a:off x="6170676" y="1392948"/>
            <a:ext cx="2654935" cy="2036052"/>
            <a:chOff x="6170676" y="1392948"/>
            <a:chExt cx="2654935" cy="1694814"/>
          </a:xfrm>
        </p:grpSpPr>
        <p:pic>
          <p:nvPicPr>
            <p:cNvPr id="15" name="object 1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70676" y="1392948"/>
              <a:ext cx="2654795" cy="169467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217919" y="1417325"/>
              <a:ext cx="2560320" cy="1600200"/>
            </a:xfrm>
            <a:custGeom>
              <a:avLst/>
              <a:gdLst/>
              <a:ahLst/>
              <a:cxnLst/>
              <a:rect l="l" t="t" r="r" b="b"/>
              <a:pathLst>
                <a:path w="2560320" h="1600200">
                  <a:moveTo>
                    <a:pt x="2293620" y="0"/>
                  </a:moveTo>
                  <a:lnTo>
                    <a:pt x="266700" y="0"/>
                  </a:lnTo>
                  <a:lnTo>
                    <a:pt x="218760" y="4296"/>
                  </a:lnTo>
                  <a:lnTo>
                    <a:pt x="173639" y="16685"/>
                  </a:lnTo>
                  <a:lnTo>
                    <a:pt x="132091" y="36412"/>
                  </a:lnTo>
                  <a:lnTo>
                    <a:pt x="94868" y="62724"/>
                  </a:lnTo>
                  <a:lnTo>
                    <a:pt x="62724" y="94868"/>
                  </a:lnTo>
                  <a:lnTo>
                    <a:pt x="36412" y="132091"/>
                  </a:lnTo>
                  <a:lnTo>
                    <a:pt x="16685" y="173639"/>
                  </a:lnTo>
                  <a:lnTo>
                    <a:pt x="4296" y="218760"/>
                  </a:lnTo>
                  <a:lnTo>
                    <a:pt x="0" y="266700"/>
                  </a:lnTo>
                  <a:lnTo>
                    <a:pt x="0" y="1333487"/>
                  </a:lnTo>
                  <a:lnTo>
                    <a:pt x="4296" y="1381427"/>
                  </a:lnTo>
                  <a:lnTo>
                    <a:pt x="16685" y="1426549"/>
                  </a:lnTo>
                  <a:lnTo>
                    <a:pt x="36412" y="1468099"/>
                  </a:lnTo>
                  <a:lnTo>
                    <a:pt x="62724" y="1505324"/>
                  </a:lnTo>
                  <a:lnTo>
                    <a:pt x="94868" y="1537470"/>
                  </a:lnTo>
                  <a:lnTo>
                    <a:pt x="132091" y="1563784"/>
                  </a:lnTo>
                  <a:lnTo>
                    <a:pt x="173639" y="1583513"/>
                  </a:lnTo>
                  <a:lnTo>
                    <a:pt x="218760" y="1595902"/>
                  </a:lnTo>
                  <a:lnTo>
                    <a:pt x="266700" y="1600200"/>
                  </a:lnTo>
                  <a:lnTo>
                    <a:pt x="2293620" y="1600200"/>
                  </a:lnTo>
                  <a:lnTo>
                    <a:pt x="2341559" y="1595902"/>
                  </a:lnTo>
                  <a:lnTo>
                    <a:pt x="2386680" y="1583513"/>
                  </a:lnTo>
                  <a:lnTo>
                    <a:pt x="2428228" y="1563784"/>
                  </a:lnTo>
                  <a:lnTo>
                    <a:pt x="2465451" y="1537470"/>
                  </a:lnTo>
                  <a:lnTo>
                    <a:pt x="2497595" y="1505324"/>
                  </a:lnTo>
                  <a:lnTo>
                    <a:pt x="2523907" y="1468099"/>
                  </a:lnTo>
                  <a:lnTo>
                    <a:pt x="2543634" y="1426549"/>
                  </a:lnTo>
                  <a:lnTo>
                    <a:pt x="2556023" y="1381427"/>
                  </a:lnTo>
                  <a:lnTo>
                    <a:pt x="2560320" y="1333487"/>
                  </a:lnTo>
                  <a:lnTo>
                    <a:pt x="2560320" y="266700"/>
                  </a:lnTo>
                  <a:lnTo>
                    <a:pt x="2556023" y="218760"/>
                  </a:lnTo>
                  <a:lnTo>
                    <a:pt x="2543634" y="173639"/>
                  </a:lnTo>
                  <a:lnTo>
                    <a:pt x="2523907" y="132091"/>
                  </a:lnTo>
                  <a:lnTo>
                    <a:pt x="2497595" y="94868"/>
                  </a:lnTo>
                  <a:lnTo>
                    <a:pt x="2465451" y="62724"/>
                  </a:lnTo>
                  <a:lnTo>
                    <a:pt x="2428228" y="36412"/>
                  </a:lnTo>
                  <a:lnTo>
                    <a:pt x="2386680" y="16685"/>
                  </a:lnTo>
                  <a:lnTo>
                    <a:pt x="2341559" y="4296"/>
                  </a:lnTo>
                  <a:lnTo>
                    <a:pt x="2293620" y="0"/>
                  </a:lnTo>
                  <a:close/>
                </a:path>
              </a:pathLst>
            </a:custGeom>
            <a:solidFill>
              <a:srgbClr val="FFF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217919" y="1417325"/>
              <a:ext cx="2560320" cy="1600200"/>
            </a:xfrm>
            <a:custGeom>
              <a:avLst/>
              <a:gdLst/>
              <a:ahLst/>
              <a:cxnLst/>
              <a:rect l="l" t="t" r="r" b="b"/>
              <a:pathLst>
                <a:path w="2560320" h="1600200">
                  <a:moveTo>
                    <a:pt x="0" y="266700"/>
                  </a:moveTo>
                  <a:lnTo>
                    <a:pt x="4296" y="218760"/>
                  </a:lnTo>
                  <a:lnTo>
                    <a:pt x="16685" y="173639"/>
                  </a:lnTo>
                  <a:lnTo>
                    <a:pt x="36412" y="132091"/>
                  </a:lnTo>
                  <a:lnTo>
                    <a:pt x="62724" y="94868"/>
                  </a:lnTo>
                  <a:lnTo>
                    <a:pt x="94868" y="62724"/>
                  </a:lnTo>
                  <a:lnTo>
                    <a:pt x="132091" y="36412"/>
                  </a:lnTo>
                  <a:lnTo>
                    <a:pt x="173639" y="16685"/>
                  </a:lnTo>
                  <a:lnTo>
                    <a:pt x="218760" y="4296"/>
                  </a:lnTo>
                  <a:lnTo>
                    <a:pt x="266700" y="0"/>
                  </a:lnTo>
                  <a:lnTo>
                    <a:pt x="2293620" y="0"/>
                  </a:lnTo>
                  <a:lnTo>
                    <a:pt x="2341559" y="4296"/>
                  </a:lnTo>
                  <a:lnTo>
                    <a:pt x="2386680" y="16685"/>
                  </a:lnTo>
                  <a:lnTo>
                    <a:pt x="2428228" y="36412"/>
                  </a:lnTo>
                  <a:lnTo>
                    <a:pt x="2465451" y="62724"/>
                  </a:lnTo>
                  <a:lnTo>
                    <a:pt x="2497595" y="94868"/>
                  </a:lnTo>
                  <a:lnTo>
                    <a:pt x="2523907" y="132091"/>
                  </a:lnTo>
                  <a:lnTo>
                    <a:pt x="2543634" y="173639"/>
                  </a:lnTo>
                  <a:lnTo>
                    <a:pt x="2556023" y="218760"/>
                  </a:lnTo>
                  <a:lnTo>
                    <a:pt x="2560320" y="266700"/>
                  </a:lnTo>
                  <a:lnTo>
                    <a:pt x="2560320" y="1333487"/>
                  </a:lnTo>
                  <a:lnTo>
                    <a:pt x="2556023" y="1381427"/>
                  </a:lnTo>
                  <a:lnTo>
                    <a:pt x="2543634" y="1426549"/>
                  </a:lnTo>
                  <a:lnTo>
                    <a:pt x="2523907" y="1468099"/>
                  </a:lnTo>
                  <a:lnTo>
                    <a:pt x="2497595" y="1505324"/>
                  </a:lnTo>
                  <a:lnTo>
                    <a:pt x="2465451" y="1537470"/>
                  </a:lnTo>
                  <a:lnTo>
                    <a:pt x="2428228" y="1563784"/>
                  </a:lnTo>
                  <a:lnTo>
                    <a:pt x="2386680" y="1583513"/>
                  </a:lnTo>
                  <a:lnTo>
                    <a:pt x="2341559" y="1595902"/>
                  </a:lnTo>
                  <a:lnTo>
                    <a:pt x="2293620" y="1600200"/>
                  </a:lnTo>
                  <a:lnTo>
                    <a:pt x="266700" y="1600200"/>
                  </a:lnTo>
                  <a:lnTo>
                    <a:pt x="218760" y="1595902"/>
                  </a:lnTo>
                  <a:lnTo>
                    <a:pt x="173639" y="1583513"/>
                  </a:lnTo>
                  <a:lnTo>
                    <a:pt x="132091" y="1563784"/>
                  </a:lnTo>
                  <a:lnTo>
                    <a:pt x="94868" y="1537470"/>
                  </a:lnTo>
                  <a:lnTo>
                    <a:pt x="62724" y="1505324"/>
                  </a:lnTo>
                  <a:lnTo>
                    <a:pt x="36412" y="1468099"/>
                  </a:lnTo>
                  <a:lnTo>
                    <a:pt x="16685" y="1426549"/>
                  </a:lnTo>
                  <a:lnTo>
                    <a:pt x="4296" y="1381427"/>
                  </a:lnTo>
                  <a:lnTo>
                    <a:pt x="0" y="1333487"/>
                  </a:lnTo>
                  <a:lnTo>
                    <a:pt x="0" y="266700"/>
                  </a:lnTo>
                  <a:close/>
                </a:path>
              </a:pathLst>
            </a:custGeom>
            <a:ln w="9525">
              <a:solidFill>
                <a:srgbClr val="BD8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552692" y="1642364"/>
            <a:ext cx="1807845" cy="1360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5" dirty="0">
                <a:solidFill>
                  <a:srgbClr val="BD8A00"/>
                </a:solidFill>
                <a:latin typeface="Calibri"/>
                <a:cs typeface="Calibri"/>
              </a:rPr>
              <a:t>Know</a:t>
            </a:r>
            <a:r>
              <a:rPr sz="1800" b="1" spc="-35" dirty="0">
                <a:solidFill>
                  <a:srgbClr val="BD8A00"/>
                </a:solidFill>
                <a:latin typeface="Calibri"/>
                <a:cs typeface="Calibri"/>
              </a:rPr>
              <a:t> </a:t>
            </a:r>
            <a:r>
              <a:rPr sz="1800" b="1" spc="55" dirty="0">
                <a:solidFill>
                  <a:srgbClr val="BD8A00"/>
                </a:solidFill>
                <a:latin typeface="Calibri"/>
                <a:cs typeface="Calibri"/>
              </a:rPr>
              <a:t>the</a:t>
            </a:r>
            <a:r>
              <a:rPr sz="1800" b="1" spc="-45" dirty="0">
                <a:solidFill>
                  <a:srgbClr val="BD8A00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BD8A00"/>
                </a:solidFill>
                <a:latin typeface="Calibri"/>
                <a:cs typeface="Calibri"/>
              </a:rPr>
              <a:t>Timing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Understand</a:t>
            </a:r>
            <a:r>
              <a:rPr sz="1400" spc="2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enrollment 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deadlines</a:t>
            </a:r>
            <a:r>
              <a:rPr sz="1400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and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Qualifying</a:t>
            </a:r>
            <a:r>
              <a:rPr sz="1400" spc="254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Event responsibilities.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9" name="object 19" descr="þÿ"/>
          <p:cNvGrpSpPr/>
          <p:nvPr/>
        </p:nvGrpSpPr>
        <p:grpSpPr>
          <a:xfrm>
            <a:off x="8959596" y="1392948"/>
            <a:ext cx="2654935" cy="2036052"/>
            <a:chOff x="8959596" y="1392948"/>
            <a:chExt cx="2654935" cy="1694814"/>
          </a:xfrm>
        </p:grpSpPr>
        <p:pic>
          <p:nvPicPr>
            <p:cNvPr id="20" name="object 2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59596" y="1392948"/>
              <a:ext cx="2654794" cy="169467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9006840" y="1417325"/>
              <a:ext cx="2560320" cy="1600200"/>
            </a:xfrm>
            <a:custGeom>
              <a:avLst/>
              <a:gdLst/>
              <a:ahLst/>
              <a:cxnLst/>
              <a:rect l="l" t="t" r="r" b="b"/>
              <a:pathLst>
                <a:path w="2560320" h="1600200">
                  <a:moveTo>
                    <a:pt x="2293620" y="0"/>
                  </a:moveTo>
                  <a:lnTo>
                    <a:pt x="266700" y="0"/>
                  </a:lnTo>
                  <a:lnTo>
                    <a:pt x="218760" y="4296"/>
                  </a:lnTo>
                  <a:lnTo>
                    <a:pt x="173639" y="16685"/>
                  </a:lnTo>
                  <a:lnTo>
                    <a:pt x="132091" y="36412"/>
                  </a:lnTo>
                  <a:lnTo>
                    <a:pt x="94868" y="62724"/>
                  </a:lnTo>
                  <a:lnTo>
                    <a:pt x="62724" y="94868"/>
                  </a:lnTo>
                  <a:lnTo>
                    <a:pt x="36412" y="132091"/>
                  </a:lnTo>
                  <a:lnTo>
                    <a:pt x="16685" y="173639"/>
                  </a:lnTo>
                  <a:lnTo>
                    <a:pt x="4296" y="218760"/>
                  </a:lnTo>
                  <a:lnTo>
                    <a:pt x="0" y="266700"/>
                  </a:lnTo>
                  <a:lnTo>
                    <a:pt x="0" y="1333487"/>
                  </a:lnTo>
                  <a:lnTo>
                    <a:pt x="4296" y="1381427"/>
                  </a:lnTo>
                  <a:lnTo>
                    <a:pt x="16685" y="1426549"/>
                  </a:lnTo>
                  <a:lnTo>
                    <a:pt x="36412" y="1468099"/>
                  </a:lnTo>
                  <a:lnTo>
                    <a:pt x="62724" y="1505324"/>
                  </a:lnTo>
                  <a:lnTo>
                    <a:pt x="94868" y="1537470"/>
                  </a:lnTo>
                  <a:lnTo>
                    <a:pt x="132091" y="1563784"/>
                  </a:lnTo>
                  <a:lnTo>
                    <a:pt x="173639" y="1583513"/>
                  </a:lnTo>
                  <a:lnTo>
                    <a:pt x="218760" y="1595902"/>
                  </a:lnTo>
                  <a:lnTo>
                    <a:pt x="266700" y="1600200"/>
                  </a:lnTo>
                  <a:lnTo>
                    <a:pt x="2293620" y="1600200"/>
                  </a:lnTo>
                  <a:lnTo>
                    <a:pt x="2341559" y="1595902"/>
                  </a:lnTo>
                  <a:lnTo>
                    <a:pt x="2386680" y="1583513"/>
                  </a:lnTo>
                  <a:lnTo>
                    <a:pt x="2428228" y="1563784"/>
                  </a:lnTo>
                  <a:lnTo>
                    <a:pt x="2465451" y="1537470"/>
                  </a:lnTo>
                  <a:lnTo>
                    <a:pt x="2497595" y="1505324"/>
                  </a:lnTo>
                  <a:lnTo>
                    <a:pt x="2523907" y="1468099"/>
                  </a:lnTo>
                  <a:lnTo>
                    <a:pt x="2543634" y="1426549"/>
                  </a:lnTo>
                  <a:lnTo>
                    <a:pt x="2556023" y="1381427"/>
                  </a:lnTo>
                  <a:lnTo>
                    <a:pt x="2560320" y="1333487"/>
                  </a:lnTo>
                  <a:lnTo>
                    <a:pt x="2560320" y="266700"/>
                  </a:lnTo>
                  <a:lnTo>
                    <a:pt x="2556023" y="218760"/>
                  </a:lnTo>
                  <a:lnTo>
                    <a:pt x="2543634" y="173639"/>
                  </a:lnTo>
                  <a:lnTo>
                    <a:pt x="2523907" y="132091"/>
                  </a:lnTo>
                  <a:lnTo>
                    <a:pt x="2497595" y="94868"/>
                  </a:lnTo>
                  <a:lnTo>
                    <a:pt x="2465451" y="62724"/>
                  </a:lnTo>
                  <a:lnTo>
                    <a:pt x="2428228" y="36412"/>
                  </a:lnTo>
                  <a:lnTo>
                    <a:pt x="2386680" y="16685"/>
                  </a:lnTo>
                  <a:lnTo>
                    <a:pt x="2341559" y="4296"/>
                  </a:lnTo>
                  <a:lnTo>
                    <a:pt x="2293620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006840" y="1417325"/>
              <a:ext cx="2560320" cy="1600200"/>
            </a:xfrm>
            <a:custGeom>
              <a:avLst/>
              <a:gdLst/>
              <a:ahLst/>
              <a:cxnLst/>
              <a:rect l="l" t="t" r="r" b="b"/>
              <a:pathLst>
                <a:path w="2560320" h="1600200">
                  <a:moveTo>
                    <a:pt x="0" y="266700"/>
                  </a:moveTo>
                  <a:lnTo>
                    <a:pt x="4296" y="218760"/>
                  </a:lnTo>
                  <a:lnTo>
                    <a:pt x="16685" y="173639"/>
                  </a:lnTo>
                  <a:lnTo>
                    <a:pt x="36412" y="132091"/>
                  </a:lnTo>
                  <a:lnTo>
                    <a:pt x="62724" y="94868"/>
                  </a:lnTo>
                  <a:lnTo>
                    <a:pt x="94868" y="62724"/>
                  </a:lnTo>
                  <a:lnTo>
                    <a:pt x="132091" y="36412"/>
                  </a:lnTo>
                  <a:lnTo>
                    <a:pt x="173639" y="16685"/>
                  </a:lnTo>
                  <a:lnTo>
                    <a:pt x="218760" y="4296"/>
                  </a:lnTo>
                  <a:lnTo>
                    <a:pt x="266700" y="0"/>
                  </a:lnTo>
                  <a:lnTo>
                    <a:pt x="2293620" y="0"/>
                  </a:lnTo>
                  <a:lnTo>
                    <a:pt x="2341559" y="4296"/>
                  </a:lnTo>
                  <a:lnTo>
                    <a:pt x="2386680" y="16685"/>
                  </a:lnTo>
                  <a:lnTo>
                    <a:pt x="2428228" y="36412"/>
                  </a:lnTo>
                  <a:lnTo>
                    <a:pt x="2465451" y="62724"/>
                  </a:lnTo>
                  <a:lnTo>
                    <a:pt x="2497595" y="94868"/>
                  </a:lnTo>
                  <a:lnTo>
                    <a:pt x="2523907" y="132091"/>
                  </a:lnTo>
                  <a:lnTo>
                    <a:pt x="2543634" y="173639"/>
                  </a:lnTo>
                  <a:lnTo>
                    <a:pt x="2556023" y="218760"/>
                  </a:lnTo>
                  <a:lnTo>
                    <a:pt x="2560320" y="266700"/>
                  </a:lnTo>
                  <a:lnTo>
                    <a:pt x="2560320" y="1333487"/>
                  </a:lnTo>
                  <a:lnTo>
                    <a:pt x="2556023" y="1381427"/>
                  </a:lnTo>
                  <a:lnTo>
                    <a:pt x="2543634" y="1426549"/>
                  </a:lnTo>
                  <a:lnTo>
                    <a:pt x="2523907" y="1468099"/>
                  </a:lnTo>
                  <a:lnTo>
                    <a:pt x="2497595" y="1505324"/>
                  </a:lnTo>
                  <a:lnTo>
                    <a:pt x="2465451" y="1537470"/>
                  </a:lnTo>
                  <a:lnTo>
                    <a:pt x="2428228" y="1563784"/>
                  </a:lnTo>
                  <a:lnTo>
                    <a:pt x="2386680" y="1583513"/>
                  </a:lnTo>
                  <a:lnTo>
                    <a:pt x="2341559" y="1595902"/>
                  </a:lnTo>
                  <a:lnTo>
                    <a:pt x="2293620" y="1600200"/>
                  </a:lnTo>
                  <a:lnTo>
                    <a:pt x="266700" y="1600200"/>
                  </a:lnTo>
                  <a:lnTo>
                    <a:pt x="218760" y="1595902"/>
                  </a:lnTo>
                  <a:lnTo>
                    <a:pt x="173639" y="1583513"/>
                  </a:lnTo>
                  <a:lnTo>
                    <a:pt x="132091" y="1563784"/>
                  </a:lnTo>
                  <a:lnTo>
                    <a:pt x="94868" y="1537470"/>
                  </a:lnTo>
                  <a:lnTo>
                    <a:pt x="62724" y="1505324"/>
                  </a:lnTo>
                  <a:lnTo>
                    <a:pt x="36412" y="1468099"/>
                  </a:lnTo>
                  <a:lnTo>
                    <a:pt x="16685" y="1426549"/>
                  </a:lnTo>
                  <a:lnTo>
                    <a:pt x="4296" y="1381427"/>
                  </a:lnTo>
                  <a:lnTo>
                    <a:pt x="0" y="1333487"/>
                  </a:lnTo>
                  <a:lnTo>
                    <a:pt x="0" y="266700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9341611" y="1642364"/>
            <a:ext cx="1831975" cy="1146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5" dirty="0">
                <a:solidFill>
                  <a:srgbClr val="2A7D52"/>
                </a:solidFill>
                <a:latin typeface="Calibri"/>
                <a:cs typeface="Calibri"/>
              </a:rPr>
              <a:t>Know</a:t>
            </a:r>
            <a:r>
              <a:rPr sz="1800" b="1" spc="-4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60" dirty="0">
                <a:solidFill>
                  <a:srgbClr val="2A7D52"/>
                </a:solidFill>
                <a:latin typeface="Calibri"/>
                <a:cs typeface="Calibri"/>
              </a:rPr>
              <a:t>the</a:t>
            </a:r>
            <a:r>
              <a:rPr sz="1800" b="1" spc="-5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2A7D52"/>
                </a:solidFill>
                <a:latin typeface="Calibri"/>
                <a:cs typeface="Calibri"/>
              </a:rPr>
              <a:t>Tools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Use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NMPSIA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35" dirty="0">
                <a:solidFill>
                  <a:srgbClr val="2D2C34"/>
                </a:solidFill>
                <a:latin typeface="Calibri"/>
                <a:cs typeface="Calibri"/>
              </a:rPr>
              <a:t>resources,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training,</a:t>
            </a:r>
            <a:r>
              <a:rPr sz="14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guides,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and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support</a:t>
            </a:r>
            <a:r>
              <a:rPr sz="1400" spc="1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contacts.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37684" y="3896359"/>
            <a:ext cx="90836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28925" marR="5080" indent="-2816860">
              <a:lnSpc>
                <a:spcPct val="100000"/>
              </a:lnSpc>
              <a:spcBef>
                <a:spcPts val="100"/>
              </a:spcBef>
            </a:pPr>
            <a:r>
              <a:rPr sz="2400" b="1" spc="75" dirty="0">
                <a:solidFill>
                  <a:srgbClr val="4D367C"/>
                </a:solidFill>
                <a:latin typeface="Calibri"/>
                <a:cs typeface="Calibri"/>
              </a:rPr>
              <a:t>The</a:t>
            </a:r>
            <a:r>
              <a:rPr sz="2400" b="1" spc="-4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400" b="1" spc="80" dirty="0">
                <a:solidFill>
                  <a:srgbClr val="4D367C"/>
                </a:solidFill>
                <a:latin typeface="Calibri"/>
                <a:cs typeface="Calibri"/>
              </a:rPr>
              <a:t>goal:</a:t>
            </a:r>
            <a:r>
              <a:rPr sz="2400" b="1" spc="-4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lang="en-US" sz="2400" b="1" spc="120" dirty="0">
                <a:solidFill>
                  <a:srgbClr val="4D367C"/>
                </a:solidFill>
                <a:latin typeface="Calibri"/>
                <a:cs typeface="Calibri"/>
              </a:rPr>
              <a:t>Deliver c</a:t>
            </a:r>
            <a:r>
              <a:rPr sz="2400" b="1" spc="120" dirty="0">
                <a:solidFill>
                  <a:srgbClr val="4D367C"/>
                </a:solidFill>
                <a:latin typeface="Calibri"/>
                <a:cs typeface="Calibri"/>
              </a:rPr>
              <a:t>onsistent,</a:t>
            </a:r>
            <a:r>
              <a:rPr sz="2400" b="1" spc="-5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400" b="1" spc="125" dirty="0">
                <a:solidFill>
                  <a:srgbClr val="4D367C"/>
                </a:solidFill>
                <a:latin typeface="Calibri"/>
                <a:cs typeface="Calibri"/>
              </a:rPr>
              <a:t>accurate</a:t>
            </a:r>
            <a:r>
              <a:rPr sz="2400" b="1" spc="-4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400" b="1" spc="75" dirty="0">
                <a:solidFill>
                  <a:srgbClr val="4D367C"/>
                </a:solidFill>
                <a:latin typeface="Calibri"/>
                <a:cs typeface="Calibri"/>
              </a:rPr>
              <a:t>benefit</a:t>
            </a:r>
            <a:r>
              <a:rPr sz="2400" b="1" spc="-4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400" b="1" spc="80" dirty="0">
                <a:solidFill>
                  <a:srgbClr val="4D367C"/>
                </a:solidFill>
                <a:latin typeface="Calibri"/>
                <a:cs typeface="Calibri"/>
              </a:rPr>
              <a:t>administration</a:t>
            </a:r>
            <a:r>
              <a:rPr sz="2400" b="1" spc="-6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D367C"/>
                </a:solidFill>
                <a:latin typeface="Calibri"/>
                <a:cs typeface="Calibri"/>
              </a:rPr>
              <a:t>—</a:t>
            </a:r>
            <a:r>
              <a:rPr sz="2400" b="1" spc="-4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lang="en-US" sz="2400" b="1" spc="110" dirty="0">
                <a:solidFill>
                  <a:srgbClr val="4D367C"/>
                </a:solidFill>
                <a:latin typeface="Calibri"/>
                <a:cs typeface="Calibri"/>
              </a:rPr>
              <a:t>reducing </a:t>
            </a:r>
            <a:r>
              <a:rPr sz="2400" b="1" spc="135" dirty="0">
                <a:solidFill>
                  <a:srgbClr val="4D367C"/>
                </a:solidFill>
                <a:latin typeface="Calibri"/>
                <a:cs typeface="Calibri"/>
              </a:rPr>
              <a:t>surprises</a:t>
            </a:r>
            <a:r>
              <a:rPr sz="2400" b="1" spc="3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D367C"/>
                </a:solidFill>
                <a:latin typeface="Calibri"/>
                <a:cs typeface="Calibri"/>
              </a:rPr>
              <a:t>for</a:t>
            </a:r>
            <a:r>
              <a:rPr sz="2400" b="1" spc="1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400" b="1" spc="100" dirty="0">
                <a:solidFill>
                  <a:srgbClr val="4D367C"/>
                </a:solidFill>
                <a:latin typeface="Calibri"/>
                <a:cs typeface="Calibri"/>
              </a:rPr>
              <a:t>employees.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2-</a:t>
            </a:r>
            <a:r>
              <a:rPr spc="70" dirty="0"/>
              <a:t>Year</a:t>
            </a:r>
            <a:r>
              <a:rPr spc="-60" dirty="0"/>
              <a:t> </a:t>
            </a:r>
            <a:r>
              <a:rPr spc="105" dirty="0"/>
              <a:t>Vision</a:t>
            </a:r>
            <a:r>
              <a:rPr spc="-55" dirty="0"/>
              <a:t> </a:t>
            </a:r>
            <a:r>
              <a:rPr spc="114" dirty="0"/>
              <a:t>Rule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381507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69666F"/>
                </a:solidFill>
                <a:latin typeface="Calibri"/>
                <a:cs typeface="Calibri"/>
              </a:rPr>
              <a:t>A </a:t>
            </a:r>
            <a:r>
              <a:rPr sz="1400" spc="60" dirty="0">
                <a:solidFill>
                  <a:srgbClr val="69666F"/>
                </a:solidFill>
                <a:latin typeface="Calibri"/>
                <a:cs typeface="Calibri"/>
              </a:rPr>
              <a:t>specific</a:t>
            </a:r>
            <a:r>
              <a:rPr sz="1400" spc="20" dirty="0">
                <a:solidFill>
                  <a:srgbClr val="69666F"/>
                </a:solidFill>
                <a:latin typeface="Calibri"/>
                <a:cs typeface="Calibri"/>
              </a:rPr>
              <a:t> commitment</a:t>
            </a:r>
            <a:r>
              <a:rPr sz="1400" spc="1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50" dirty="0">
                <a:solidFill>
                  <a:srgbClr val="69666F"/>
                </a:solidFill>
                <a:latin typeface="Calibri"/>
                <a:cs typeface="Calibri"/>
              </a:rPr>
              <a:t>applies</a:t>
            </a:r>
            <a:r>
              <a:rPr sz="1400" spc="1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69666F"/>
                </a:solidFill>
                <a:latin typeface="Calibri"/>
                <a:cs typeface="Calibri"/>
              </a:rPr>
              <a:t>to</a:t>
            </a:r>
            <a:r>
              <a:rPr sz="1400" spc="1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69666F"/>
                </a:solidFill>
                <a:latin typeface="Calibri"/>
                <a:cs typeface="Calibri"/>
              </a:rPr>
              <a:t>vision </a:t>
            </a:r>
            <a:r>
              <a:rPr sz="1400" spc="-10" dirty="0">
                <a:solidFill>
                  <a:srgbClr val="69666F"/>
                </a:solidFill>
                <a:latin typeface="Calibri"/>
                <a:cs typeface="Calibri"/>
              </a:rPr>
              <a:t>coverage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775716" y="1484388"/>
            <a:ext cx="10655935" cy="1420495"/>
            <a:chOff x="775716" y="1484388"/>
            <a:chExt cx="10655935" cy="1420495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5716" y="1484388"/>
              <a:ext cx="10655795" cy="142035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22960" y="1508754"/>
              <a:ext cx="10561320" cy="1325880"/>
            </a:xfrm>
            <a:custGeom>
              <a:avLst/>
              <a:gdLst/>
              <a:ahLst/>
              <a:cxnLst/>
              <a:rect l="l" t="t" r="r" b="b"/>
              <a:pathLst>
                <a:path w="10561320" h="1325880">
                  <a:moveTo>
                    <a:pt x="10340340" y="0"/>
                  </a:moveTo>
                  <a:lnTo>
                    <a:pt x="220979" y="0"/>
                  </a:lnTo>
                  <a:lnTo>
                    <a:pt x="176443" y="4489"/>
                  </a:lnTo>
                  <a:lnTo>
                    <a:pt x="134963" y="17367"/>
                  </a:lnTo>
                  <a:lnTo>
                    <a:pt x="97426" y="37743"/>
                  </a:lnTo>
                  <a:lnTo>
                    <a:pt x="64722" y="64728"/>
                  </a:lnTo>
                  <a:lnTo>
                    <a:pt x="37739" y="97435"/>
                  </a:lnTo>
                  <a:lnTo>
                    <a:pt x="17365" y="134974"/>
                  </a:lnTo>
                  <a:lnTo>
                    <a:pt x="4489" y="176456"/>
                  </a:lnTo>
                  <a:lnTo>
                    <a:pt x="0" y="220992"/>
                  </a:lnTo>
                  <a:lnTo>
                    <a:pt x="0" y="1104900"/>
                  </a:lnTo>
                  <a:lnTo>
                    <a:pt x="4489" y="1149436"/>
                  </a:lnTo>
                  <a:lnTo>
                    <a:pt x="17365" y="1190916"/>
                  </a:lnTo>
                  <a:lnTo>
                    <a:pt x="37739" y="1228453"/>
                  </a:lnTo>
                  <a:lnTo>
                    <a:pt x="64722" y="1261157"/>
                  </a:lnTo>
                  <a:lnTo>
                    <a:pt x="97426" y="1288140"/>
                  </a:lnTo>
                  <a:lnTo>
                    <a:pt x="134963" y="1308514"/>
                  </a:lnTo>
                  <a:lnTo>
                    <a:pt x="176443" y="1321390"/>
                  </a:lnTo>
                  <a:lnTo>
                    <a:pt x="220979" y="1325880"/>
                  </a:lnTo>
                  <a:lnTo>
                    <a:pt x="10340340" y="1325880"/>
                  </a:lnTo>
                  <a:lnTo>
                    <a:pt x="10384876" y="1321390"/>
                  </a:lnTo>
                  <a:lnTo>
                    <a:pt x="10426356" y="1308514"/>
                  </a:lnTo>
                  <a:lnTo>
                    <a:pt x="10463893" y="1288140"/>
                  </a:lnTo>
                  <a:lnTo>
                    <a:pt x="10496597" y="1261157"/>
                  </a:lnTo>
                  <a:lnTo>
                    <a:pt x="10523580" y="1228453"/>
                  </a:lnTo>
                  <a:lnTo>
                    <a:pt x="10543954" y="1190916"/>
                  </a:lnTo>
                  <a:lnTo>
                    <a:pt x="10556830" y="1149436"/>
                  </a:lnTo>
                  <a:lnTo>
                    <a:pt x="10561320" y="1104900"/>
                  </a:lnTo>
                  <a:lnTo>
                    <a:pt x="10561320" y="220992"/>
                  </a:lnTo>
                  <a:lnTo>
                    <a:pt x="10556830" y="176456"/>
                  </a:lnTo>
                  <a:lnTo>
                    <a:pt x="10543954" y="134974"/>
                  </a:lnTo>
                  <a:lnTo>
                    <a:pt x="10523580" y="97435"/>
                  </a:lnTo>
                  <a:lnTo>
                    <a:pt x="10496597" y="64728"/>
                  </a:lnTo>
                  <a:lnTo>
                    <a:pt x="10463893" y="37743"/>
                  </a:lnTo>
                  <a:lnTo>
                    <a:pt x="10426356" y="17367"/>
                  </a:lnTo>
                  <a:lnTo>
                    <a:pt x="10384876" y="4489"/>
                  </a:lnTo>
                  <a:lnTo>
                    <a:pt x="10340340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22960" y="1508754"/>
              <a:ext cx="10561320" cy="1325880"/>
            </a:xfrm>
            <a:custGeom>
              <a:avLst/>
              <a:gdLst/>
              <a:ahLst/>
              <a:cxnLst/>
              <a:rect l="l" t="t" r="r" b="b"/>
              <a:pathLst>
                <a:path w="10561320" h="1325880">
                  <a:moveTo>
                    <a:pt x="0" y="220992"/>
                  </a:moveTo>
                  <a:lnTo>
                    <a:pt x="4489" y="176456"/>
                  </a:lnTo>
                  <a:lnTo>
                    <a:pt x="17365" y="134974"/>
                  </a:lnTo>
                  <a:lnTo>
                    <a:pt x="37739" y="97435"/>
                  </a:lnTo>
                  <a:lnTo>
                    <a:pt x="64722" y="64728"/>
                  </a:lnTo>
                  <a:lnTo>
                    <a:pt x="97426" y="37743"/>
                  </a:lnTo>
                  <a:lnTo>
                    <a:pt x="134963" y="17367"/>
                  </a:lnTo>
                  <a:lnTo>
                    <a:pt x="176443" y="4489"/>
                  </a:lnTo>
                  <a:lnTo>
                    <a:pt x="220979" y="0"/>
                  </a:lnTo>
                  <a:lnTo>
                    <a:pt x="10340340" y="0"/>
                  </a:lnTo>
                  <a:lnTo>
                    <a:pt x="10384876" y="4489"/>
                  </a:lnTo>
                  <a:lnTo>
                    <a:pt x="10426356" y="17367"/>
                  </a:lnTo>
                  <a:lnTo>
                    <a:pt x="10463893" y="37743"/>
                  </a:lnTo>
                  <a:lnTo>
                    <a:pt x="10496597" y="64728"/>
                  </a:lnTo>
                  <a:lnTo>
                    <a:pt x="10523580" y="97435"/>
                  </a:lnTo>
                  <a:lnTo>
                    <a:pt x="10543954" y="134974"/>
                  </a:lnTo>
                  <a:lnTo>
                    <a:pt x="10556830" y="176456"/>
                  </a:lnTo>
                  <a:lnTo>
                    <a:pt x="10561320" y="220992"/>
                  </a:lnTo>
                  <a:lnTo>
                    <a:pt x="10561320" y="1104900"/>
                  </a:lnTo>
                  <a:lnTo>
                    <a:pt x="10556830" y="1149436"/>
                  </a:lnTo>
                  <a:lnTo>
                    <a:pt x="10543954" y="1190916"/>
                  </a:lnTo>
                  <a:lnTo>
                    <a:pt x="10523580" y="1228453"/>
                  </a:lnTo>
                  <a:lnTo>
                    <a:pt x="10496597" y="1261157"/>
                  </a:lnTo>
                  <a:lnTo>
                    <a:pt x="10463893" y="1288140"/>
                  </a:lnTo>
                  <a:lnTo>
                    <a:pt x="10426356" y="1308514"/>
                  </a:lnTo>
                  <a:lnTo>
                    <a:pt x="10384876" y="1321390"/>
                  </a:lnTo>
                  <a:lnTo>
                    <a:pt x="10340340" y="1325880"/>
                  </a:lnTo>
                  <a:lnTo>
                    <a:pt x="220979" y="1325880"/>
                  </a:lnTo>
                  <a:lnTo>
                    <a:pt x="176443" y="1321390"/>
                  </a:lnTo>
                  <a:lnTo>
                    <a:pt x="134963" y="1308514"/>
                  </a:lnTo>
                  <a:lnTo>
                    <a:pt x="97426" y="1288140"/>
                  </a:lnTo>
                  <a:lnTo>
                    <a:pt x="64722" y="1261157"/>
                  </a:lnTo>
                  <a:lnTo>
                    <a:pt x="37739" y="1228453"/>
                  </a:lnTo>
                  <a:lnTo>
                    <a:pt x="17365" y="1190916"/>
                  </a:lnTo>
                  <a:lnTo>
                    <a:pt x="4489" y="1149436"/>
                  </a:lnTo>
                  <a:lnTo>
                    <a:pt x="0" y="1104900"/>
                  </a:lnTo>
                  <a:lnTo>
                    <a:pt x="0" y="220992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210104" y="1953265"/>
            <a:ext cx="14503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75" dirty="0">
                <a:solidFill>
                  <a:srgbClr val="4D36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2</a:t>
            </a:r>
            <a:r>
              <a:rPr sz="3000" b="1" spc="-75" dirty="0">
                <a:solidFill>
                  <a:srgbClr val="4D36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3000" b="1" spc="190" dirty="0">
                <a:solidFill>
                  <a:srgbClr val="4D36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YEARS</a:t>
            </a:r>
            <a:endParaRPr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19067" y="1825943"/>
            <a:ext cx="700659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900" b="1" spc="70" dirty="0">
                <a:solidFill>
                  <a:srgbClr val="2D2C34"/>
                </a:solidFill>
                <a:latin typeface="Calibri"/>
                <a:cs typeface="Calibri"/>
              </a:rPr>
              <a:t>Vision</a:t>
            </a:r>
            <a:r>
              <a:rPr sz="1900" b="1" spc="-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900" b="1" spc="65" dirty="0">
                <a:solidFill>
                  <a:srgbClr val="2D2C34"/>
                </a:solidFill>
                <a:latin typeface="Calibri"/>
                <a:cs typeface="Calibri"/>
              </a:rPr>
              <a:t>coverage</a:t>
            </a:r>
            <a:r>
              <a:rPr sz="1900" b="1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2D2C34"/>
                </a:solidFill>
                <a:latin typeface="Calibri"/>
                <a:cs typeface="Calibri"/>
              </a:rPr>
              <a:t>cannot</a:t>
            </a:r>
            <a:r>
              <a:rPr sz="1900" b="1" spc="-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900" b="1" spc="80" dirty="0">
                <a:solidFill>
                  <a:srgbClr val="2D2C34"/>
                </a:solidFill>
                <a:latin typeface="Calibri"/>
                <a:cs typeface="Calibri"/>
              </a:rPr>
              <a:t>be</a:t>
            </a:r>
            <a:r>
              <a:rPr sz="1900" b="1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900" b="1" spc="65" dirty="0">
                <a:solidFill>
                  <a:srgbClr val="2D2C34"/>
                </a:solidFill>
                <a:latin typeface="Calibri"/>
                <a:cs typeface="Calibri"/>
              </a:rPr>
              <a:t>dropped</a:t>
            </a:r>
            <a:r>
              <a:rPr sz="1900" b="1" spc="-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900" b="1" spc="50" dirty="0">
                <a:solidFill>
                  <a:srgbClr val="2D2C34"/>
                </a:solidFill>
                <a:latin typeface="Calibri"/>
                <a:cs typeface="Calibri"/>
              </a:rPr>
              <a:t>until</a:t>
            </a:r>
            <a:r>
              <a:rPr sz="1900" b="1" spc="-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900" b="1" spc="5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900" b="1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900" b="1" spc="75" dirty="0">
                <a:solidFill>
                  <a:srgbClr val="2D2C34"/>
                </a:solidFill>
                <a:latin typeface="Calibri"/>
                <a:cs typeface="Calibri"/>
              </a:rPr>
              <a:t>employee</a:t>
            </a:r>
            <a:r>
              <a:rPr sz="1900" b="1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900" b="1" spc="8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900" b="1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900" b="1" spc="100" dirty="0">
                <a:solidFill>
                  <a:srgbClr val="2D2C34"/>
                </a:solidFill>
                <a:latin typeface="Calibri"/>
                <a:cs typeface="Calibri"/>
              </a:rPr>
              <a:t>each </a:t>
            </a:r>
            <a:r>
              <a:rPr sz="1900" b="1" spc="65" dirty="0">
                <a:solidFill>
                  <a:srgbClr val="2D2C34"/>
                </a:solidFill>
                <a:latin typeface="Calibri"/>
                <a:cs typeface="Calibri"/>
              </a:rPr>
              <a:t>enrolled</a:t>
            </a:r>
            <a:r>
              <a:rPr sz="1900" b="1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900" b="1" spc="70" dirty="0">
                <a:solidFill>
                  <a:srgbClr val="2D2C34"/>
                </a:solidFill>
                <a:latin typeface="Calibri"/>
                <a:cs typeface="Calibri"/>
              </a:rPr>
              <a:t>dependent</a:t>
            </a:r>
            <a:r>
              <a:rPr sz="1900" b="1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900" b="1" spc="55" dirty="0">
                <a:solidFill>
                  <a:srgbClr val="2D2C34"/>
                </a:solidFill>
                <a:latin typeface="Calibri"/>
                <a:cs typeface="Calibri"/>
              </a:rPr>
              <a:t>have</a:t>
            </a:r>
            <a:r>
              <a:rPr sz="1900" b="1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900" b="1" spc="75" dirty="0">
                <a:solidFill>
                  <a:srgbClr val="2D2C34"/>
                </a:solidFill>
                <a:latin typeface="Calibri"/>
                <a:cs typeface="Calibri"/>
              </a:rPr>
              <a:t>been</a:t>
            </a:r>
            <a:r>
              <a:rPr sz="1900" b="1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900" b="1" spc="65" dirty="0">
                <a:solidFill>
                  <a:srgbClr val="2D2C34"/>
                </a:solidFill>
                <a:latin typeface="Calibri"/>
                <a:cs typeface="Calibri"/>
              </a:rPr>
              <a:t>enrolled</a:t>
            </a:r>
            <a:r>
              <a:rPr sz="1900" b="1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2D2C34"/>
                </a:solidFill>
                <a:latin typeface="Calibri"/>
                <a:cs typeface="Calibri"/>
              </a:rPr>
              <a:t>for</a:t>
            </a:r>
            <a:r>
              <a:rPr sz="1900" b="1" spc="-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900" b="1" dirty="0">
                <a:solidFill>
                  <a:srgbClr val="2D2C34"/>
                </a:solidFill>
                <a:latin typeface="Calibri"/>
                <a:cs typeface="Calibri"/>
              </a:rPr>
              <a:t>two</a:t>
            </a:r>
            <a:r>
              <a:rPr sz="1900" b="1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900" b="1" spc="55" dirty="0">
                <a:solidFill>
                  <a:srgbClr val="2D2C34"/>
                </a:solidFill>
                <a:latin typeface="Calibri"/>
                <a:cs typeface="Calibri"/>
              </a:rPr>
              <a:t>years.</a:t>
            </a:r>
            <a:endParaRPr sz="1900" dirty="0">
              <a:latin typeface="Calibri"/>
              <a:cs typeface="Calibri"/>
            </a:endParaRPr>
          </a:p>
        </p:txBody>
      </p:sp>
      <p:grpSp>
        <p:nvGrpSpPr>
          <p:cNvPr id="10" name="object 10" descr="þÿ"/>
          <p:cNvGrpSpPr/>
          <p:nvPr/>
        </p:nvGrpSpPr>
        <p:grpSpPr>
          <a:xfrm>
            <a:off x="1872995" y="3633228"/>
            <a:ext cx="8415655" cy="1420495"/>
            <a:chOff x="1872995" y="3633228"/>
            <a:chExt cx="8415655" cy="1420495"/>
          </a:xfrm>
        </p:grpSpPr>
        <p:pic>
          <p:nvPicPr>
            <p:cNvPr id="11" name="object 11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72995" y="3633228"/>
              <a:ext cx="8415515" cy="142035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920239" y="3657604"/>
              <a:ext cx="8321040" cy="1325880"/>
            </a:xfrm>
            <a:custGeom>
              <a:avLst/>
              <a:gdLst/>
              <a:ahLst/>
              <a:cxnLst/>
              <a:rect l="l" t="t" r="r" b="b"/>
              <a:pathLst>
                <a:path w="8321040" h="1325879">
                  <a:moveTo>
                    <a:pt x="8100059" y="0"/>
                  </a:moveTo>
                  <a:lnTo>
                    <a:pt x="220979" y="0"/>
                  </a:lnTo>
                  <a:lnTo>
                    <a:pt x="176443" y="4489"/>
                  </a:lnTo>
                  <a:lnTo>
                    <a:pt x="134963" y="17365"/>
                  </a:lnTo>
                  <a:lnTo>
                    <a:pt x="97426" y="37739"/>
                  </a:lnTo>
                  <a:lnTo>
                    <a:pt x="64722" y="64722"/>
                  </a:lnTo>
                  <a:lnTo>
                    <a:pt x="37739" y="97426"/>
                  </a:lnTo>
                  <a:lnTo>
                    <a:pt x="17365" y="134963"/>
                  </a:lnTo>
                  <a:lnTo>
                    <a:pt x="4489" y="176443"/>
                  </a:lnTo>
                  <a:lnTo>
                    <a:pt x="0" y="220979"/>
                  </a:lnTo>
                  <a:lnTo>
                    <a:pt x="0" y="1104887"/>
                  </a:lnTo>
                  <a:lnTo>
                    <a:pt x="4489" y="1149423"/>
                  </a:lnTo>
                  <a:lnTo>
                    <a:pt x="17365" y="1190905"/>
                  </a:lnTo>
                  <a:lnTo>
                    <a:pt x="37739" y="1228444"/>
                  </a:lnTo>
                  <a:lnTo>
                    <a:pt x="64722" y="1261151"/>
                  </a:lnTo>
                  <a:lnTo>
                    <a:pt x="97426" y="1288136"/>
                  </a:lnTo>
                  <a:lnTo>
                    <a:pt x="134963" y="1308512"/>
                  </a:lnTo>
                  <a:lnTo>
                    <a:pt x="176443" y="1321390"/>
                  </a:lnTo>
                  <a:lnTo>
                    <a:pt x="220979" y="1325879"/>
                  </a:lnTo>
                  <a:lnTo>
                    <a:pt x="8100059" y="1325879"/>
                  </a:lnTo>
                  <a:lnTo>
                    <a:pt x="8144596" y="1321390"/>
                  </a:lnTo>
                  <a:lnTo>
                    <a:pt x="8186076" y="1308512"/>
                  </a:lnTo>
                  <a:lnTo>
                    <a:pt x="8223613" y="1288136"/>
                  </a:lnTo>
                  <a:lnTo>
                    <a:pt x="8256317" y="1261151"/>
                  </a:lnTo>
                  <a:lnTo>
                    <a:pt x="8283300" y="1228444"/>
                  </a:lnTo>
                  <a:lnTo>
                    <a:pt x="8303674" y="1190905"/>
                  </a:lnTo>
                  <a:lnTo>
                    <a:pt x="8316550" y="1149423"/>
                  </a:lnTo>
                  <a:lnTo>
                    <a:pt x="8321040" y="1104887"/>
                  </a:lnTo>
                  <a:lnTo>
                    <a:pt x="8321040" y="220979"/>
                  </a:lnTo>
                  <a:lnTo>
                    <a:pt x="8316550" y="176443"/>
                  </a:lnTo>
                  <a:lnTo>
                    <a:pt x="8303674" y="134963"/>
                  </a:lnTo>
                  <a:lnTo>
                    <a:pt x="8283300" y="97426"/>
                  </a:lnTo>
                  <a:lnTo>
                    <a:pt x="8256317" y="64722"/>
                  </a:lnTo>
                  <a:lnTo>
                    <a:pt x="8223613" y="37739"/>
                  </a:lnTo>
                  <a:lnTo>
                    <a:pt x="8186076" y="17365"/>
                  </a:lnTo>
                  <a:lnTo>
                    <a:pt x="8144596" y="4489"/>
                  </a:lnTo>
                  <a:lnTo>
                    <a:pt x="8100059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920239" y="3657604"/>
              <a:ext cx="8321040" cy="1325880"/>
            </a:xfrm>
            <a:custGeom>
              <a:avLst/>
              <a:gdLst/>
              <a:ahLst/>
              <a:cxnLst/>
              <a:rect l="l" t="t" r="r" b="b"/>
              <a:pathLst>
                <a:path w="8321040" h="1325879">
                  <a:moveTo>
                    <a:pt x="0" y="220979"/>
                  </a:moveTo>
                  <a:lnTo>
                    <a:pt x="4489" y="176443"/>
                  </a:lnTo>
                  <a:lnTo>
                    <a:pt x="17365" y="134963"/>
                  </a:lnTo>
                  <a:lnTo>
                    <a:pt x="37739" y="97426"/>
                  </a:lnTo>
                  <a:lnTo>
                    <a:pt x="64722" y="64722"/>
                  </a:lnTo>
                  <a:lnTo>
                    <a:pt x="97426" y="37739"/>
                  </a:lnTo>
                  <a:lnTo>
                    <a:pt x="134963" y="17365"/>
                  </a:lnTo>
                  <a:lnTo>
                    <a:pt x="176443" y="4489"/>
                  </a:lnTo>
                  <a:lnTo>
                    <a:pt x="220979" y="0"/>
                  </a:lnTo>
                  <a:lnTo>
                    <a:pt x="8100059" y="0"/>
                  </a:lnTo>
                  <a:lnTo>
                    <a:pt x="8144596" y="4489"/>
                  </a:lnTo>
                  <a:lnTo>
                    <a:pt x="8186076" y="17365"/>
                  </a:lnTo>
                  <a:lnTo>
                    <a:pt x="8223613" y="37739"/>
                  </a:lnTo>
                  <a:lnTo>
                    <a:pt x="8256317" y="64722"/>
                  </a:lnTo>
                  <a:lnTo>
                    <a:pt x="8283300" y="97426"/>
                  </a:lnTo>
                  <a:lnTo>
                    <a:pt x="8303674" y="134963"/>
                  </a:lnTo>
                  <a:lnTo>
                    <a:pt x="8316550" y="176443"/>
                  </a:lnTo>
                  <a:lnTo>
                    <a:pt x="8321040" y="220979"/>
                  </a:lnTo>
                  <a:lnTo>
                    <a:pt x="8321040" y="1104887"/>
                  </a:lnTo>
                  <a:lnTo>
                    <a:pt x="8316550" y="1149423"/>
                  </a:lnTo>
                  <a:lnTo>
                    <a:pt x="8303674" y="1190905"/>
                  </a:lnTo>
                  <a:lnTo>
                    <a:pt x="8283300" y="1228444"/>
                  </a:lnTo>
                  <a:lnTo>
                    <a:pt x="8256317" y="1261151"/>
                  </a:lnTo>
                  <a:lnTo>
                    <a:pt x="8223613" y="1288136"/>
                  </a:lnTo>
                  <a:lnTo>
                    <a:pt x="8186076" y="1308512"/>
                  </a:lnTo>
                  <a:lnTo>
                    <a:pt x="8144596" y="1321390"/>
                  </a:lnTo>
                  <a:lnTo>
                    <a:pt x="8100059" y="1325879"/>
                  </a:lnTo>
                  <a:lnTo>
                    <a:pt x="220979" y="1325879"/>
                  </a:lnTo>
                  <a:lnTo>
                    <a:pt x="176443" y="1321390"/>
                  </a:lnTo>
                  <a:lnTo>
                    <a:pt x="134963" y="1308512"/>
                  </a:lnTo>
                  <a:lnTo>
                    <a:pt x="97426" y="1288136"/>
                  </a:lnTo>
                  <a:lnTo>
                    <a:pt x="64722" y="1261151"/>
                  </a:lnTo>
                  <a:lnTo>
                    <a:pt x="37739" y="1228444"/>
                  </a:lnTo>
                  <a:lnTo>
                    <a:pt x="17365" y="1190905"/>
                  </a:lnTo>
                  <a:lnTo>
                    <a:pt x="4489" y="1149423"/>
                  </a:lnTo>
                  <a:lnTo>
                    <a:pt x="0" y="1104887"/>
                  </a:lnTo>
                  <a:lnTo>
                    <a:pt x="0" y="220979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255011" y="3882644"/>
            <a:ext cx="7649845" cy="961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spc="85" dirty="0">
                <a:solidFill>
                  <a:srgbClr val="2A7D52"/>
                </a:solidFill>
                <a:latin typeface="Calibri"/>
                <a:cs typeface="Calibri"/>
              </a:rPr>
              <a:t>Helpful</a:t>
            </a:r>
            <a:r>
              <a:rPr sz="1800" b="1" spc="-25" dirty="0">
                <a:solidFill>
                  <a:srgbClr val="2A7D52"/>
                </a:solidFill>
                <a:latin typeface="Calibri"/>
                <a:cs typeface="Calibri"/>
              </a:rPr>
              <a:t> Tip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05"/>
              </a:spcBef>
            </a:pP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Before</a:t>
            </a:r>
            <a:r>
              <a:rPr sz="15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5" dirty="0">
                <a:solidFill>
                  <a:srgbClr val="2D2C34"/>
                </a:solidFill>
                <a:latin typeface="Calibri"/>
                <a:cs typeface="Calibri"/>
              </a:rPr>
              <a:t>processing</a:t>
            </a:r>
            <a:r>
              <a:rPr sz="15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75" dirty="0">
                <a:solidFill>
                  <a:srgbClr val="2D2C34"/>
                </a:solidFill>
                <a:latin typeface="Calibri"/>
                <a:cs typeface="Calibri"/>
              </a:rPr>
              <a:t>a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vision</a:t>
            </a:r>
            <a:r>
              <a:rPr sz="15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cancellation,</a:t>
            </a:r>
            <a:r>
              <a:rPr sz="15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confirm</a:t>
            </a:r>
            <a:r>
              <a:rPr sz="15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5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enrollment</a:t>
            </a:r>
            <a:r>
              <a:rPr sz="1500" spc="-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duration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for</a:t>
            </a:r>
            <a:r>
              <a:rPr sz="15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everyone</a:t>
            </a:r>
            <a:r>
              <a:rPr sz="15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covered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under</a:t>
            </a:r>
            <a:r>
              <a:rPr sz="1500" spc="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vision.</a:t>
            </a:r>
            <a:endParaRPr sz="1500" dirty="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20" dirty="0"/>
              <a:t>Double</a:t>
            </a:r>
            <a:r>
              <a:rPr spc="-50" dirty="0"/>
              <a:t> </a:t>
            </a:r>
            <a:r>
              <a:rPr spc="114" dirty="0"/>
              <a:t>Coverage</a:t>
            </a:r>
            <a:r>
              <a:rPr spc="-60" dirty="0"/>
              <a:t> </a:t>
            </a:r>
            <a:r>
              <a:rPr spc="114" dirty="0"/>
              <a:t>Rule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25958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0" dirty="0">
                <a:solidFill>
                  <a:srgbClr val="69666F"/>
                </a:solidFill>
                <a:latin typeface="Calibri"/>
                <a:cs typeface="Calibri"/>
              </a:rPr>
              <a:t>Avoid</a:t>
            </a:r>
            <a:r>
              <a:rPr sz="1400" spc="10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69666F"/>
                </a:solidFill>
                <a:latin typeface="Calibri"/>
                <a:cs typeface="Calibri"/>
              </a:rPr>
              <a:t>duplicate</a:t>
            </a:r>
            <a:r>
              <a:rPr sz="1400" spc="15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69666F"/>
                </a:solidFill>
                <a:latin typeface="Calibri"/>
                <a:cs typeface="Calibri"/>
              </a:rPr>
              <a:t>NMPSIA</a:t>
            </a:r>
            <a:r>
              <a:rPr sz="1400" spc="8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69666F"/>
                </a:solidFill>
                <a:latin typeface="Calibri"/>
                <a:cs typeface="Calibri"/>
              </a:rPr>
              <a:t>coverage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775716" y="1392948"/>
            <a:ext cx="5078095" cy="2472055"/>
            <a:chOff x="775716" y="1392948"/>
            <a:chExt cx="5078095" cy="2472055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5716" y="1392948"/>
              <a:ext cx="5077955" cy="247191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22959" y="1417316"/>
              <a:ext cx="4983480" cy="2377440"/>
            </a:xfrm>
            <a:custGeom>
              <a:avLst/>
              <a:gdLst/>
              <a:ahLst/>
              <a:cxnLst/>
              <a:rect l="l" t="t" r="r" b="b"/>
              <a:pathLst>
                <a:path w="4983480" h="2377440">
                  <a:moveTo>
                    <a:pt x="4587227" y="0"/>
                  </a:moveTo>
                  <a:lnTo>
                    <a:pt x="396252" y="0"/>
                  </a:lnTo>
                  <a:lnTo>
                    <a:pt x="350040" y="2665"/>
                  </a:lnTo>
                  <a:lnTo>
                    <a:pt x="305394" y="10465"/>
                  </a:lnTo>
                  <a:lnTo>
                    <a:pt x="262612" y="23100"/>
                  </a:lnTo>
                  <a:lnTo>
                    <a:pt x="221989" y="40275"/>
                  </a:lnTo>
                  <a:lnTo>
                    <a:pt x="183825" y="61691"/>
                  </a:lnTo>
                  <a:lnTo>
                    <a:pt x="148415" y="87051"/>
                  </a:lnTo>
                  <a:lnTo>
                    <a:pt x="116058" y="116058"/>
                  </a:lnTo>
                  <a:lnTo>
                    <a:pt x="87051" y="148415"/>
                  </a:lnTo>
                  <a:lnTo>
                    <a:pt x="61691" y="183825"/>
                  </a:lnTo>
                  <a:lnTo>
                    <a:pt x="40275" y="221989"/>
                  </a:lnTo>
                  <a:lnTo>
                    <a:pt x="23100" y="262612"/>
                  </a:lnTo>
                  <a:lnTo>
                    <a:pt x="10465" y="305394"/>
                  </a:lnTo>
                  <a:lnTo>
                    <a:pt x="2665" y="350040"/>
                  </a:lnTo>
                  <a:lnTo>
                    <a:pt x="0" y="396252"/>
                  </a:lnTo>
                  <a:lnTo>
                    <a:pt x="0" y="1981200"/>
                  </a:lnTo>
                  <a:lnTo>
                    <a:pt x="2665" y="2027409"/>
                  </a:lnTo>
                  <a:lnTo>
                    <a:pt x="10465" y="2072053"/>
                  </a:lnTo>
                  <a:lnTo>
                    <a:pt x="23100" y="2114833"/>
                  </a:lnTo>
                  <a:lnTo>
                    <a:pt x="40275" y="2155454"/>
                  </a:lnTo>
                  <a:lnTo>
                    <a:pt x="61691" y="2193617"/>
                  </a:lnTo>
                  <a:lnTo>
                    <a:pt x="87051" y="2229026"/>
                  </a:lnTo>
                  <a:lnTo>
                    <a:pt x="116058" y="2261382"/>
                  </a:lnTo>
                  <a:lnTo>
                    <a:pt x="148415" y="2290389"/>
                  </a:lnTo>
                  <a:lnTo>
                    <a:pt x="183825" y="2315749"/>
                  </a:lnTo>
                  <a:lnTo>
                    <a:pt x="221989" y="2337165"/>
                  </a:lnTo>
                  <a:lnTo>
                    <a:pt x="262612" y="2354339"/>
                  </a:lnTo>
                  <a:lnTo>
                    <a:pt x="305394" y="2366974"/>
                  </a:lnTo>
                  <a:lnTo>
                    <a:pt x="350040" y="2374774"/>
                  </a:lnTo>
                  <a:lnTo>
                    <a:pt x="396252" y="2377440"/>
                  </a:lnTo>
                  <a:lnTo>
                    <a:pt x="4587227" y="2377440"/>
                  </a:lnTo>
                  <a:lnTo>
                    <a:pt x="4633439" y="2374774"/>
                  </a:lnTo>
                  <a:lnTo>
                    <a:pt x="4678085" y="2366974"/>
                  </a:lnTo>
                  <a:lnTo>
                    <a:pt x="4720867" y="2354339"/>
                  </a:lnTo>
                  <a:lnTo>
                    <a:pt x="4761490" y="2337165"/>
                  </a:lnTo>
                  <a:lnTo>
                    <a:pt x="4799654" y="2315749"/>
                  </a:lnTo>
                  <a:lnTo>
                    <a:pt x="4835064" y="2290389"/>
                  </a:lnTo>
                  <a:lnTo>
                    <a:pt x="4867421" y="2261382"/>
                  </a:lnTo>
                  <a:lnTo>
                    <a:pt x="4896428" y="2229026"/>
                  </a:lnTo>
                  <a:lnTo>
                    <a:pt x="4921788" y="2193617"/>
                  </a:lnTo>
                  <a:lnTo>
                    <a:pt x="4943204" y="2155454"/>
                  </a:lnTo>
                  <a:lnTo>
                    <a:pt x="4960379" y="2114833"/>
                  </a:lnTo>
                  <a:lnTo>
                    <a:pt x="4973014" y="2072053"/>
                  </a:lnTo>
                  <a:lnTo>
                    <a:pt x="4980814" y="2027409"/>
                  </a:lnTo>
                  <a:lnTo>
                    <a:pt x="4983480" y="1981200"/>
                  </a:lnTo>
                  <a:lnTo>
                    <a:pt x="4983480" y="396252"/>
                  </a:lnTo>
                  <a:lnTo>
                    <a:pt x="4980814" y="350040"/>
                  </a:lnTo>
                  <a:lnTo>
                    <a:pt x="4973014" y="305394"/>
                  </a:lnTo>
                  <a:lnTo>
                    <a:pt x="4960379" y="262612"/>
                  </a:lnTo>
                  <a:lnTo>
                    <a:pt x="4943204" y="221989"/>
                  </a:lnTo>
                  <a:lnTo>
                    <a:pt x="4921788" y="183825"/>
                  </a:lnTo>
                  <a:lnTo>
                    <a:pt x="4896428" y="148415"/>
                  </a:lnTo>
                  <a:lnTo>
                    <a:pt x="4867421" y="116058"/>
                  </a:lnTo>
                  <a:lnTo>
                    <a:pt x="4835064" y="87051"/>
                  </a:lnTo>
                  <a:lnTo>
                    <a:pt x="4799654" y="61691"/>
                  </a:lnTo>
                  <a:lnTo>
                    <a:pt x="4761490" y="40275"/>
                  </a:lnTo>
                  <a:lnTo>
                    <a:pt x="4720867" y="23100"/>
                  </a:lnTo>
                  <a:lnTo>
                    <a:pt x="4678085" y="10465"/>
                  </a:lnTo>
                  <a:lnTo>
                    <a:pt x="4633439" y="2665"/>
                  </a:lnTo>
                  <a:lnTo>
                    <a:pt x="4587227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22959" y="1417316"/>
              <a:ext cx="4983480" cy="2377440"/>
            </a:xfrm>
            <a:custGeom>
              <a:avLst/>
              <a:gdLst/>
              <a:ahLst/>
              <a:cxnLst/>
              <a:rect l="l" t="t" r="r" b="b"/>
              <a:pathLst>
                <a:path w="4983480" h="2377440">
                  <a:moveTo>
                    <a:pt x="0" y="396252"/>
                  </a:moveTo>
                  <a:lnTo>
                    <a:pt x="2665" y="350040"/>
                  </a:lnTo>
                  <a:lnTo>
                    <a:pt x="10465" y="305394"/>
                  </a:lnTo>
                  <a:lnTo>
                    <a:pt x="23100" y="262612"/>
                  </a:lnTo>
                  <a:lnTo>
                    <a:pt x="40275" y="221989"/>
                  </a:lnTo>
                  <a:lnTo>
                    <a:pt x="61691" y="183825"/>
                  </a:lnTo>
                  <a:lnTo>
                    <a:pt x="87051" y="148415"/>
                  </a:lnTo>
                  <a:lnTo>
                    <a:pt x="116058" y="116058"/>
                  </a:lnTo>
                  <a:lnTo>
                    <a:pt x="148415" y="87051"/>
                  </a:lnTo>
                  <a:lnTo>
                    <a:pt x="183825" y="61691"/>
                  </a:lnTo>
                  <a:lnTo>
                    <a:pt x="221989" y="40275"/>
                  </a:lnTo>
                  <a:lnTo>
                    <a:pt x="262612" y="23100"/>
                  </a:lnTo>
                  <a:lnTo>
                    <a:pt x="305394" y="10465"/>
                  </a:lnTo>
                  <a:lnTo>
                    <a:pt x="350040" y="2665"/>
                  </a:lnTo>
                  <a:lnTo>
                    <a:pt x="396252" y="0"/>
                  </a:lnTo>
                  <a:lnTo>
                    <a:pt x="4587227" y="0"/>
                  </a:lnTo>
                  <a:lnTo>
                    <a:pt x="4633439" y="2665"/>
                  </a:lnTo>
                  <a:lnTo>
                    <a:pt x="4678085" y="10465"/>
                  </a:lnTo>
                  <a:lnTo>
                    <a:pt x="4720867" y="23100"/>
                  </a:lnTo>
                  <a:lnTo>
                    <a:pt x="4761490" y="40275"/>
                  </a:lnTo>
                  <a:lnTo>
                    <a:pt x="4799654" y="61691"/>
                  </a:lnTo>
                  <a:lnTo>
                    <a:pt x="4835064" y="87051"/>
                  </a:lnTo>
                  <a:lnTo>
                    <a:pt x="4867421" y="116058"/>
                  </a:lnTo>
                  <a:lnTo>
                    <a:pt x="4896428" y="148415"/>
                  </a:lnTo>
                  <a:lnTo>
                    <a:pt x="4921788" y="183825"/>
                  </a:lnTo>
                  <a:lnTo>
                    <a:pt x="4943204" y="221989"/>
                  </a:lnTo>
                  <a:lnTo>
                    <a:pt x="4960379" y="262612"/>
                  </a:lnTo>
                  <a:lnTo>
                    <a:pt x="4973014" y="305394"/>
                  </a:lnTo>
                  <a:lnTo>
                    <a:pt x="4980814" y="350040"/>
                  </a:lnTo>
                  <a:lnTo>
                    <a:pt x="4983480" y="396252"/>
                  </a:lnTo>
                  <a:lnTo>
                    <a:pt x="4983480" y="1981200"/>
                  </a:lnTo>
                  <a:lnTo>
                    <a:pt x="4980814" y="2027409"/>
                  </a:lnTo>
                  <a:lnTo>
                    <a:pt x="4973014" y="2072053"/>
                  </a:lnTo>
                  <a:lnTo>
                    <a:pt x="4960379" y="2114833"/>
                  </a:lnTo>
                  <a:lnTo>
                    <a:pt x="4943204" y="2155454"/>
                  </a:lnTo>
                  <a:lnTo>
                    <a:pt x="4921788" y="2193617"/>
                  </a:lnTo>
                  <a:lnTo>
                    <a:pt x="4896428" y="2229026"/>
                  </a:lnTo>
                  <a:lnTo>
                    <a:pt x="4867421" y="2261382"/>
                  </a:lnTo>
                  <a:lnTo>
                    <a:pt x="4835064" y="2290389"/>
                  </a:lnTo>
                  <a:lnTo>
                    <a:pt x="4799654" y="2315749"/>
                  </a:lnTo>
                  <a:lnTo>
                    <a:pt x="4761490" y="2337165"/>
                  </a:lnTo>
                  <a:lnTo>
                    <a:pt x="4720867" y="2354339"/>
                  </a:lnTo>
                  <a:lnTo>
                    <a:pt x="4678085" y="2366974"/>
                  </a:lnTo>
                  <a:lnTo>
                    <a:pt x="4633439" y="2374774"/>
                  </a:lnTo>
                  <a:lnTo>
                    <a:pt x="4587227" y="2377440"/>
                  </a:lnTo>
                  <a:lnTo>
                    <a:pt x="396252" y="2377440"/>
                  </a:lnTo>
                  <a:lnTo>
                    <a:pt x="350040" y="2374774"/>
                  </a:lnTo>
                  <a:lnTo>
                    <a:pt x="305394" y="2366974"/>
                  </a:lnTo>
                  <a:lnTo>
                    <a:pt x="262612" y="2354339"/>
                  </a:lnTo>
                  <a:lnTo>
                    <a:pt x="221989" y="2337165"/>
                  </a:lnTo>
                  <a:lnTo>
                    <a:pt x="183825" y="2315749"/>
                  </a:lnTo>
                  <a:lnTo>
                    <a:pt x="148415" y="2290389"/>
                  </a:lnTo>
                  <a:lnTo>
                    <a:pt x="116058" y="2261382"/>
                  </a:lnTo>
                  <a:lnTo>
                    <a:pt x="87051" y="2229026"/>
                  </a:lnTo>
                  <a:lnTo>
                    <a:pt x="61691" y="2193617"/>
                  </a:lnTo>
                  <a:lnTo>
                    <a:pt x="40275" y="2155454"/>
                  </a:lnTo>
                  <a:lnTo>
                    <a:pt x="23100" y="2114833"/>
                  </a:lnTo>
                  <a:lnTo>
                    <a:pt x="10465" y="2072053"/>
                  </a:lnTo>
                  <a:lnTo>
                    <a:pt x="2665" y="2027409"/>
                  </a:lnTo>
                  <a:lnTo>
                    <a:pt x="0" y="1981200"/>
                  </a:lnTo>
                  <a:lnTo>
                    <a:pt x="0" y="396252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57732" y="1640839"/>
            <a:ext cx="3903979" cy="1022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65" dirty="0">
                <a:solidFill>
                  <a:srgbClr val="4D367C"/>
                </a:solidFill>
                <a:latin typeface="Calibri"/>
                <a:cs typeface="Calibri"/>
              </a:rPr>
              <a:t>The</a:t>
            </a:r>
            <a:r>
              <a:rPr sz="2000" b="1" spc="-4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spc="85" dirty="0">
                <a:solidFill>
                  <a:srgbClr val="4D367C"/>
                </a:solidFill>
                <a:latin typeface="Calibri"/>
                <a:cs typeface="Calibri"/>
              </a:rPr>
              <a:t>Rule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365"/>
              </a:spcBef>
            </a:pP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NMPSIA</a:t>
            </a:r>
            <a:r>
              <a:rPr sz="17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group</a:t>
            </a:r>
            <a:r>
              <a:rPr sz="17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80" dirty="0">
                <a:solidFill>
                  <a:srgbClr val="2D2C34"/>
                </a:solidFill>
                <a:latin typeface="Calibri"/>
                <a:cs typeface="Calibri"/>
              </a:rPr>
              <a:t>plans</a:t>
            </a:r>
            <a:r>
              <a:rPr sz="17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do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not</a:t>
            </a:r>
            <a:r>
              <a:rPr sz="1700" spc="1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permit</a:t>
            </a:r>
            <a:r>
              <a:rPr sz="17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40" dirty="0">
                <a:solidFill>
                  <a:srgbClr val="2D2C34"/>
                </a:solidFill>
                <a:latin typeface="Calibri"/>
                <a:cs typeface="Calibri"/>
              </a:rPr>
              <a:t>double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coverage</a:t>
            </a:r>
            <a:r>
              <a:rPr sz="1700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for</a:t>
            </a:r>
            <a:r>
              <a:rPr sz="17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7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85" dirty="0">
                <a:solidFill>
                  <a:srgbClr val="2D2C34"/>
                </a:solidFill>
                <a:latin typeface="Calibri"/>
                <a:cs typeface="Calibri"/>
              </a:rPr>
              <a:t>same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lines</a:t>
            </a:r>
            <a:r>
              <a:rPr sz="17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17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coverage.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9" name="object 9" descr="þÿ"/>
          <p:cNvGrpSpPr/>
          <p:nvPr/>
        </p:nvGrpSpPr>
        <p:grpSpPr>
          <a:xfrm>
            <a:off x="6307836" y="1392948"/>
            <a:ext cx="5078095" cy="2472055"/>
            <a:chOff x="6307836" y="1392948"/>
            <a:chExt cx="5078095" cy="2472055"/>
          </a:xfrm>
        </p:grpSpPr>
        <p:pic>
          <p:nvPicPr>
            <p:cNvPr id="10" name="object 1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07836" y="1392948"/>
              <a:ext cx="5077954" cy="247191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355080" y="1417316"/>
              <a:ext cx="4983480" cy="2377440"/>
            </a:xfrm>
            <a:custGeom>
              <a:avLst/>
              <a:gdLst/>
              <a:ahLst/>
              <a:cxnLst/>
              <a:rect l="l" t="t" r="r" b="b"/>
              <a:pathLst>
                <a:path w="4983480" h="2377440">
                  <a:moveTo>
                    <a:pt x="4587227" y="0"/>
                  </a:moveTo>
                  <a:lnTo>
                    <a:pt x="396252" y="0"/>
                  </a:lnTo>
                  <a:lnTo>
                    <a:pt x="350040" y="2665"/>
                  </a:lnTo>
                  <a:lnTo>
                    <a:pt x="305394" y="10465"/>
                  </a:lnTo>
                  <a:lnTo>
                    <a:pt x="262612" y="23100"/>
                  </a:lnTo>
                  <a:lnTo>
                    <a:pt x="221989" y="40275"/>
                  </a:lnTo>
                  <a:lnTo>
                    <a:pt x="183825" y="61691"/>
                  </a:lnTo>
                  <a:lnTo>
                    <a:pt x="148415" y="87051"/>
                  </a:lnTo>
                  <a:lnTo>
                    <a:pt x="116058" y="116058"/>
                  </a:lnTo>
                  <a:lnTo>
                    <a:pt x="87051" y="148415"/>
                  </a:lnTo>
                  <a:lnTo>
                    <a:pt x="61691" y="183825"/>
                  </a:lnTo>
                  <a:lnTo>
                    <a:pt x="40275" y="221989"/>
                  </a:lnTo>
                  <a:lnTo>
                    <a:pt x="23100" y="262612"/>
                  </a:lnTo>
                  <a:lnTo>
                    <a:pt x="10465" y="305394"/>
                  </a:lnTo>
                  <a:lnTo>
                    <a:pt x="2665" y="350040"/>
                  </a:lnTo>
                  <a:lnTo>
                    <a:pt x="0" y="396252"/>
                  </a:lnTo>
                  <a:lnTo>
                    <a:pt x="0" y="1981200"/>
                  </a:lnTo>
                  <a:lnTo>
                    <a:pt x="2665" y="2027409"/>
                  </a:lnTo>
                  <a:lnTo>
                    <a:pt x="10465" y="2072053"/>
                  </a:lnTo>
                  <a:lnTo>
                    <a:pt x="23100" y="2114833"/>
                  </a:lnTo>
                  <a:lnTo>
                    <a:pt x="40275" y="2155454"/>
                  </a:lnTo>
                  <a:lnTo>
                    <a:pt x="61691" y="2193617"/>
                  </a:lnTo>
                  <a:lnTo>
                    <a:pt x="87051" y="2229026"/>
                  </a:lnTo>
                  <a:lnTo>
                    <a:pt x="116058" y="2261382"/>
                  </a:lnTo>
                  <a:lnTo>
                    <a:pt x="148415" y="2290389"/>
                  </a:lnTo>
                  <a:lnTo>
                    <a:pt x="183825" y="2315749"/>
                  </a:lnTo>
                  <a:lnTo>
                    <a:pt x="221989" y="2337165"/>
                  </a:lnTo>
                  <a:lnTo>
                    <a:pt x="262612" y="2354339"/>
                  </a:lnTo>
                  <a:lnTo>
                    <a:pt x="305394" y="2366974"/>
                  </a:lnTo>
                  <a:lnTo>
                    <a:pt x="350040" y="2374774"/>
                  </a:lnTo>
                  <a:lnTo>
                    <a:pt x="396252" y="2377440"/>
                  </a:lnTo>
                  <a:lnTo>
                    <a:pt x="4587227" y="2377440"/>
                  </a:lnTo>
                  <a:lnTo>
                    <a:pt x="4633439" y="2374774"/>
                  </a:lnTo>
                  <a:lnTo>
                    <a:pt x="4678085" y="2366974"/>
                  </a:lnTo>
                  <a:lnTo>
                    <a:pt x="4720867" y="2354339"/>
                  </a:lnTo>
                  <a:lnTo>
                    <a:pt x="4761490" y="2337165"/>
                  </a:lnTo>
                  <a:lnTo>
                    <a:pt x="4799654" y="2315749"/>
                  </a:lnTo>
                  <a:lnTo>
                    <a:pt x="4835064" y="2290389"/>
                  </a:lnTo>
                  <a:lnTo>
                    <a:pt x="4867421" y="2261382"/>
                  </a:lnTo>
                  <a:lnTo>
                    <a:pt x="4896428" y="2229026"/>
                  </a:lnTo>
                  <a:lnTo>
                    <a:pt x="4921788" y="2193617"/>
                  </a:lnTo>
                  <a:lnTo>
                    <a:pt x="4943204" y="2155454"/>
                  </a:lnTo>
                  <a:lnTo>
                    <a:pt x="4960379" y="2114833"/>
                  </a:lnTo>
                  <a:lnTo>
                    <a:pt x="4973014" y="2072053"/>
                  </a:lnTo>
                  <a:lnTo>
                    <a:pt x="4980814" y="2027409"/>
                  </a:lnTo>
                  <a:lnTo>
                    <a:pt x="4983480" y="1981200"/>
                  </a:lnTo>
                  <a:lnTo>
                    <a:pt x="4983480" y="396252"/>
                  </a:lnTo>
                  <a:lnTo>
                    <a:pt x="4980814" y="350040"/>
                  </a:lnTo>
                  <a:lnTo>
                    <a:pt x="4973014" y="305394"/>
                  </a:lnTo>
                  <a:lnTo>
                    <a:pt x="4960379" y="262612"/>
                  </a:lnTo>
                  <a:lnTo>
                    <a:pt x="4943204" y="221989"/>
                  </a:lnTo>
                  <a:lnTo>
                    <a:pt x="4921788" y="183825"/>
                  </a:lnTo>
                  <a:lnTo>
                    <a:pt x="4896428" y="148415"/>
                  </a:lnTo>
                  <a:lnTo>
                    <a:pt x="4867421" y="116058"/>
                  </a:lnTo>
                  <a:lnTo>
                    <a:pt x="4835064" y="87051"/>
                  </a:lnTo>
                  <a:lnTo>
                    <a:pt x="4799654" y="61691"/>
                  </a:lnTo>
                  <a:lnTo>
                    <a:pt x="4761490" y="40275"/>
                  </a:lnTo>
                  <a:lnTo>
                    <a:pt x="4720867" y="23100"/>
                  </a:lnTo>
                  <a:lnTo>
                    <a:pt x="4678085" y="10465"/>
                  </a:lnTo>
                  <a:lnTo>
                    <a:pt x="4633439" y="2665"/>
                  </a:lnTo>
                  <a:lnTo>
                    <a:pt x="4587227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55080" y="1417316"/>
              <a:ext cx="4983480" cy="2377440"/>
            </a:xfrm>
            <a:custGeom>
              <a:avLst/>
              <a:gdLst/>
              <a:ahLst/>
              <a:cxnLst/>
              <a:rect l="l" t="t" r="r" b="b"/>
              <a:pathLst>
                <a:path w="4983480" h="2377440">
                  <a:moveTo>
                    <a:pt x="0" y="396252"/>
                  </a:moveTo>
                  <a:lnTo>
                    <a:pt x="2665" y="350040"/>
                  </a:lnTo>
                  <a:lnTo>
                    <a:pt x="10465" y="305394"/>
                  </a:lnTo>
                  <a:lnTo>
                    <a:pt x="23100" y="262612"/>
                  </a:lnTo>
                  <a:lnTo>
                    <a:pt x="40275" y="221989"/>
                  </a:lnTo>
                  <a:lnTo>
                    <a:pt x="61691" y="183825"/>
                  </a:lnTo>
                  <a:lnTo>
                    <a:pt x="87051" y="148415"/>
                  </a:lnTo>
                  <a:lnTo>
                    <a:pt x="116058" y="116058"/>
                  </a:lnTo>
                  <a:lnTo>
                    <a:pt x="148415" y="87051"/>
                  </a:lnTo>
                  <a:lnTo>
                    <a:pt x="183825" y="61691"/>
                  </a:lnTo>
                  <a:lnTo>
                    <a:pt x="221989" y="40275"/>
                  </a:lnTo>
                  <a:lnTo>
                    <a:pt x="262612" y="23100"/>
                  </a:lnTo>
                  <a:lnTo>
                    <a:pt x="305394" y="10465"/>
                  </a:lnTo>
                  <a:lnTo>
                    <a:pt x="350040" y="2665"/>
                  </a:lnTo>
                  <a:lnTo>
                    <a:pt x="396252" y="0"/>
                  </a:lnTo>
                  <a:lnTo>
                    <a:pt x="4587227" y="0"/>
                  </a:lnTo>
                  <a:lnTo>
                    <a:pt x="4633439" y="2665"/>
                  </a:lnTo>
                  <a:lnTo>
                    <a:pt x="4678085" y="10465"/>
                  </a:lnTo>
                  <a:lnTo>
                    <a:pt x="4720867" y="23100"/>
                  </a:lnTo>
                  <a:lnTo>
                    <a:pt x="4761490" y="40275"/>
                  </a:lnTo>
                  <a:lnTo>
                    <a:pt x="4799654" y="61691"/>
                  </a:lnTo>
                  <a:lnTo>
                    <a:pt x="4835064" y="87051"/>
                  </a:lnTo>
                  <a:lnTo>
                    <a:pt x="4867421" y="116058"/>
                  </a:lnTo>
                  <a:lnTo>
                    <a:pt x="4896428" y="148415"/>
                  </a:lnTo>
                  <a:lnTo>
                    <a:pt x="4921788" y="183825"/>
                  </a:lnTo>
                  <a:lnTo>
                    <a:pt x="4943204" y="221989"/>
                  </a:lnTo>
                  <a:lnTo>
                    <a:pt x="4960379" y="262612"/>
                  </a:lnTo>
                  <a:lnTo>
                    <a:pt x="4973014" y="305394"/>
                  </a:lnTo>
                  <a:lnTo>
                    <a:pt x="4980814" y="350040"/>
                  </a:lnTo>
                  <a:lnTo>
                    <a:pt x="4983480" y="396252"/>
                  </a:lnTo>
                  <a:lnTo>
                    <a:pt x="4983480" y="1981200"/>
                  </a:lnTo>
                  <a:lnTo>
                    <a:pt x="4980814" y="2027409"/>
                  </a:lnTo>
                  <a:lnTo>
                    <a:pt x="4973014" y="2072053"/>
                  </a:lnTo>
                  <a:lnTo>
                    <a:pt x="4960379" y="2114833"/>
                  </a:lnTo>
                  <a:lnTo>
                    <a:pt x="4943204" y="2155454"/>
                  </a:lnTo>
                  <a:lnTo>
                    <a:pt x="4921788" y="2193617"/>
                  </a:lnTo>
                  <a:lnTo>
                    <a:pt x="4896428" y="2229026"/>
                  </a:lnTo>
                  <a:lnTo>
                    <a:pt x="4867421" y="2261382"/>
                  </a:lnTo>
                  <a:lnTo>
                    <a:pt x="4835064" y="2290389"/>
                  </a:lnTo>
                  <a:lnTo>
                    <a:pt x="4799654" y="2315749"/>
                  </a:lnTo>
                  <a:lnTo>
                    <a:pt x="4761490" y="2337165"/>
                  </a:lnTo>
                  <a:lnTo>
                    <a:pt x="4720867" y="2354339"/>
                  </a:lnTo>
                  <a:lnTo>
                    <a:pt x="4678085" y="2366974"/>
                  </a:lnTo>
                  <a:lnTo>
                    <a:pt x="4633439" y="2374774"/>
                  </a:lnTo>
                  <a:lnTo>
                    <a:pt x="4587227" y="2377440"/>
                  </a:lnTo>
                  <a:lnTo>
                    <a:pt x="396252" y="2377440"/>
                  </a:lnTo>
                  <a:lnTo>
                    <a:pt x="350040" y="2374774"/>
                  </a:lnTo>
                  <a:lnTo>
                    <a:pt x="305394" y="2366974"/>
                  </a:lnTo>
                  <a:lnTo>
                    <a:pt x="262612" y="2354339"/>
                  </a:lnTo>
                  <a:lnTo>
                    <a:pt x="221989" y="2337165"/>
                  </a:lnTo>
                  <a:lnTo>
                    <a:pt x="183825" y="2315749"/>
                  </a:lnTo>
                  <a:lnTo>
                    <a:pt x="148415" y="2290389"/>
                  </a:lnTo>
                  <a:lnTo>
                    <a:pt x="116058" y="2261382"/>
                  </a:lnTo>
                  <a:lnTo>
                    <a:pt x="87051" y="2229026"/>
                  </a:lnTo>
                  <a:lnTo>
                    <a:pt x="61691" y="2193617"/>
                  </a:lnTo>
                  <a:lnTo>
                    <a:pt x="40275" y="2155454"/>
                  </a:lnTo>
                  <a:lnTo>
                    <a:pt x="23100" y="2114833"/>
                  </a:lnTo>
                  <a:lnTo>
                    <a:pt x="10465" y="2072053"/>
                  </a:lnTo>
                  <a:lnTo>
                    <a:pt x="2665" y="2027409"/>
                  </a:lnTo>
                  <a:lnTo>
                    <a:pt x="0" y="1981200"/>
                  </a:lnTo>
                  <a:lnTo>
                    <a:pt x="0" y="396252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689852" y="1640839"/>
            <a:ext cx="4291965" cy="15411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95" dirty="0">
                <a:solidFill>
                  <a:srgbClr val="C5467D"/>
                </a:solidFill>
                <a:latin typeface="Calibri"/>
                <a:cs typeface="Calibri"/>
              </a:rPr>
              <a:t>Example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365"/>
              </a:spcBef>
            </a:pP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If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an</a:t>
            </a:r>
            <a:r>
              <a:rPr sz="17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employee,</a:t>
            </a:r>
            <a:r>
              <a:rPr sz="1700" spc="-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70" dirty="0">
                <a:solidFill>
                  <a:srgbClr val="2D2C34"/>
                </a:solidFill>
                <a:latin typeface="Calibri"/>
                <a:cs typeface="Calibri"/>
              </a:rPr>
              <a:t>spouse,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 or</a:t>
            </a:r>
            <a:r>
              <a:rPr sz="17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65" dirty="0">
                <a:solidFill>
                  <a:srgbClr val="2D2C34"/>
                </a:solidFill>
                <a:latin typeface="Calibri"/>
                <a:cs typeface="Calibri"/>
              </a:rPr>
              <a:t>child</a:t>
            </a:r>
            <a:r>
              <a:rPr sz="1700" spc="-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80" dirty="0">
                <a:solidFill>
                  <a:srgbClr val="2D2C34"/>
                </a:solidFill>
                <a:latin typeface="Calibri"/>
                <a:cs typeface="Calibri"/>
              </a:rPr>
              <a:t>also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 works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25" dirty="0">
                <a:solidFill>
                  <a:srgbClr val="2D2C34"/>
                </a:solidFill>
                <a:latin typeface="Calibri"/>
                <a:cs typeface="Calibri"/>
              </a:rPr>
              <a:t>for </a:t>
            </a:r>
            <a:r>
              <a:rPr sz="1700" spc="85" dirty="0">
                <a:solidFill>
                  <a:srgbClr val="2D2C34"/>
                </a:solidFill>
                <a:latin typeface="Calibri"/>
                <a:cs typeface="Calibri"/>
              </a:rPr>
              <a:t>a</a:t>
            </a:r>
            <a:r>
              <a:rPr sz="17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participating</a:t>
            </a:r>
            <a:r>
              <a:rPr sz="17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employer,</a:t>
            </a:r>
            <a:r>
              <a:rPr sz="17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they</a:t>
            </a:r>
            <a:r>
              <a:rPr sz="17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50" dirty="0">
                <a:solidFill>
                  <a:srgbClr val="2D2C34"/>
                </a:solidFill>
                <a:latin typeface="Calibri"/>
                <a:cs typeface="Calibri"/>
              </a:rPr>
              <a:t>cannot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cover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one</a:t>
            </a:r>
            <a:r>
              <a:rPr sz="17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another</a:t>
            </a:r>
            <a:r>
              <a:rPr sz="17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for</a:t>
            </a:r>
            <a:r>
              <a:rPr sz="17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7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85" dirty="0">
                <a:solidFill>
                  <a:srgbClr val="2D2C34"/>
                </a:solidFill>
                <a:latin typeface="Calibri"/>
                <a:cs typeface="Calibri"/>
              </a:rPr>
              <a:t>same</a:t>
            </a:r>
            <a:r>
              <a:rPr sz="17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line</a:t>
            </a:r>
            <a:r>
              <a:rPr sz="17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17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NMPSIA coverage.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40180" y="4402327"/>
            <a:ext cx="92798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75" dirty="0">
                <a:solidFill>
                  <a:srgbClr val="2A7D52"/>
                </a:solidFill>
                <a:latin typeface="Calibri"/>
                <a:cs typeface="Calibri"/>
              </a:rPr>
              <a:t>Check</a:t>
            </a:r>
            <a:r>
              <a:rPr sz="2000" b="1" spc="-2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A7D52"/>
                </a:solidFill>
                <a:latin typeface="Calibri"/>
                <a:cs typeface="Calibri"/>
              </a:rPr>
              <a:t>for</a:t>
            </a:r>
            <a:r>
              <a:rPr sz="2000" b="1" spc="-5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2000" b="1" spc="70" dirty="0">
                <a:solidFill>
                  <a:srgbClr val="2A7D52"/>
                </a:solidFill>
                <a:latin typeface="Calibri"/>
                <a:cs typeface="Calibri"/>
              </a:rPr>
              <a:t>NMPSIA-</a:t>
            </a:r>
            <a:r>
              <a:rPr sz="2000" b="1" dirty="0">
                <a:solidFill>
                  <a:srgbClr val="2A7D52"/>
                </a:solidFill>
                <a:latin typeface="Calibri"/>
                <a:cs typeface="Calibri"/>
              </a:rPr>
              <a:t>to-</a:t>
            </a:r>
            <a:r>
              <a:rPr sz="2000" b="1" spc="75" dirty="0">
                <a:solidFill>
                  <a:srgbClr val="2A7D52"/>
                </a:solidFill>
                <a:latin typeface="Calibri"/>
                <a:cs typeface="Calibri"/>
              </a:rPr>
              <a:t>NMPSIA</a:t>
            </a:r>
            <a:r>
              <a:rPr sz="2000" b="1" spc="-1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2A7D52"/>
                </a:solidFill>
                <a:latin typeface="Calibri"/>
                <a:cs typeface="Calibri"/>
              </a:rPr>
              <a:t>coverage</a:t>
            </a:r>
            <a:r>
              <a:rPr sz="2000" b="1" spc="-4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2A7D52"/>
                </a:solidFill>
                <a:latin typeface="Calibri"/>
                <a:cs typeface="Calibri"/>
              </a:rPr>
              <a:t>before</a:t>
            </a:r>
            <a:r>
              <a:rPr sz="2000" b="1" spc="5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2A7D52"/>
                </a:solidFill>
                <a:latin typeface="Calibri"/>
                <a:cs typeface="Calibri"/>
              </a:rPr>
              <a:t>approving</a:t>
            </a:r>
            <a:r>
              <a:rPr sz="2000" b="1" spc="-5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2000" b="1" spc="85" dirty="0">
                <a:solidFill>
                  <a:srgbClr val="2A7D52"/>
                </a:solidFill>
                <a:latin typeface="Calibri"/>
                <a:cs typeface="Calibri"/>
              </a:rPr>
              <a:t>dependent</a:t>
            </a:r>
            <a:r>
              <a:rPr sz="2000" b="1" spc="-2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2A7D52"/>
                </a:solidFill>
                <a:latin typeface="Calibri"/>
                <a:cs typeface="Calibri"/>
              </a:rPr>
              <a:t>enrollment.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5" dirty="0"/>
              <a:t>Accuracy</a:t>
            </a:r>
            <a:r>
              <a:rPr spc="-80" dirty="0"/>
              <a:t> </a:t>
            </a:r>
            <a:r>
              <a:rPr spc="-100" dirty="0"/>
              <a:t>&amp;</a:t>
            </a:r>
            <a:r>
              <a:rPr spc="-55" dirty="0"/>
              <a:t> </a:t>
            </a:r>
            <a:r>
              <a:rPr spc="135" dirty="0"/>
              <a:t>Insurance</a:t>
            </a:r>
            <a:r>
              <a:rPr spc="-90" dirty="0"/>
              <a:t> </a:t>
            </a:r>
            <a:r>
              <a:rPr spc="75" dirty="0"/>
              <a:t>Fraud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362585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0" dirty="0">
                <a:solidFill>
                  <a:srgbClr val="69666F"/>
                </a:solidFill>
                <a:latin typeface="Calibri"/>
                <a:cs typeface="Calibri"/>
              </a:rPr>
              <a:t>Benefit</a:t>
            </a:r>
            <a:r>
              <a:rPr sz="1400" spc="3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69666F"/>
                </a:solidFill>
                <a:latin typeface="Calibri"/>
                <a:cs typeface="Calibri"/>
              </a:rPr>
              <a:t>records</a:t>
            </a:r>
            <a:r>
              <a:rPr sz="1400" spc="3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50" dirty="0">
                <a:solidFill>
                  <a:srgbClr val="69666F"/>
                </a:solidFill>
                <a:latin typeface="Calibri"/>
                <a:cs typeface="Calibri"/>
              </a:rPr>
              <a:t>must</a:t>
            </a:r>
            <a:r>
              <a:rPr sz="1400" spc="3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69666F"/>
                </a:solidFill>
                <a:latin typeface="Calibri"/>
                <a:cs typeface="Calibri"/>
              </a:rPr>
              <a:t>be</a:t>
            </a:r>
            <a:r>
              <a:rPr sz="1400" spc="3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69666F"/>
                </a:solidFill>
                <a:latin typeface="Calibri"/>
                <a:cs typeface="Calibri"/>
              </a:rPr>
              <a:t>truthful</a:t>
            </a:r>
            <a:r>
              <a:rPr sz="1400" spc="5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69666F"/>
                </a:solidFill>
                <a:latin typeface="Calibri"/>
                <a:cs typeface="Calibri"/>
              </a:rPr>
              <a:t>and</a:t>
            </a:r>
            <a:r>
              <a:rPr sz="1400" spc="7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69666F"/>
                </a:solidFill>
                <a:latin typeface="Calibri"/>
                <a:cs typeface="Calibri"/>
              </a:rPr>
              <a:t>supported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684276" y="1697748"/>
            <a:ext cx="5352415" cy="2188326"/>
            <a:chOff x="684276" y="1392948"/>
            <a:chExt cx="5352415" cy="2426335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276" y="1392948"/>
              <a:ext cx="5352275" cy="242619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31520" y="1417326"/>
              <a:ext cx="5257800" cy="2331720"/>
            </a:xfrm>
            <a:custGeom>
              <a:avLst/>
              <a:gdLst/>
              <a:ahLst/>
              <a:cxnLst/>
              <a:rect l="l" t="t" r="r" b="b"/>
              <a:pathLst>
                <a:path w="5257800" h="2331720">
                  <a:moveTo>
                    <a:pt x="4869180" y="0"/>
                  </a:moveTo>
                  <a:lnTo>
                    <a:pt x="388620" y="0"/>
                  </a:lnTo>
                  <a:lnTo>
                    <a:pt x="339872" y="3027"/>
                  </a:lnTo>
                  <a:lnTo>
                    <a:pt x="292931" y="11868"/>
                  </a:lnTo>
                  <a:lnTo>
                    <a:pt x="248161" y="26158"/>
                  </a:lnTo>
                  <a:lnTo>
                    <a:pt x="205927" y="45532"/>
                  </a:lnTo>
                  <a:lnTo>
                    <a:pt x="166592" y="69627"/>
                  </a:lnTo>
                  <a:lnTo>
                    <a:pt x="130521" y="98078"/>
                  </a:lnTo>
                  <a:lnTo>
                    <a:pt x="98078" y="130521"/>
                  </a:lnTo>
                  <a:lnTo>
                    <a:pt x="69627" y="166592"/>
                  </a:lnTo>
                  <a:lnTo>
                    <a:pt x="45532" y="205927"/>
                  </a:lnTo>
                  <a:lnTo>
                    <a:pt x="26158" y="248161"/>
                  </a:lnTo>
                  <a:lnTo>
                    <a:pt x="11868" y="292931"/>
                  </a:lnTo>
                  <a:lnTo>
                    <a:pt x="3027" y="339872"/>
                  </a:lnTo>
                  <a:lnTo>
                    <a:pt x="0" y="388620"/>
                  </a:lnTo>
                  <a:lnTo>
                    <a:pt x="0" y="1943087"/>
                  </a:lnTo>
                  <a:lnTo>
                    <a:pt x="3027" y="1991835"/>
                  </a:lnTo>
                  <a:lnTo>
                    <a:pt x="11868" y="2038776"/>
                  </a:lnTo>
                  <a:lnTo>
                    <a:pt x="26158" y="2083547"/>
                  </a:lnTo>
                  <a:lnTo>
                    <a:pt x="45532" y="2125782"/>
                  </a:lnTo>
                  <a:lnTo>
                    <a:pt x="69627" y="2165118"/>
                  </a:lnTo>
                  <a:lnTo>
                    <a:pt x="98078" y="2201191"/>
                  </a:lnTo>
                  <a:lnTo>
                    <a:pt x="130521" y="2233635"/>
                  </a:lnTo>
                  <a:lnTo>
                    <a:pt x="166592" y="2262088"/>
                  </a:lnTo>
                  <a:lnTo>
                    <a:pt x="205927" y="2286184"/>
                  </a:lnTo>
                  <a:lnTo>
                    <a:pt x="248161" y="2305559"/>
                  </a:lnTo>
                  <a:lnTo>
                    <a:pt x="292931" y="2319850"/>
                  </a:lnTo>
                  <a:lnTo>
                    <a:pt x="339872" y="2328691"/>
                  </a:lnTo>
                  <a:lnTo>
                    <a:pt x="388620" y="2331720"/>
                  </a:lnTo>
                  <a:lnTo>
                    <a:pt x="4869180" y="2331720"/>
                  </a:lnTo>
                  <a:lnTo>
                    <a:pt x="4917927" y="2328691"/>
                  </a:lnTo>
                  <a:lnTo>
                    <a:pt x="4964868" y="2319850"/>
                  </a:lnTo>
                  <a:lnTo>
                    <a:pt x="5009638" y="2305559"/>
                  </a:lnTo>
                  <a:lnTo>
                    <a:pt x="5051872" y="2286184"/>
                  </a:lnTo>
                  <a:lnTo>
                    <a:pt x="5091207" y="2262088"/>
                  </a:lnTo>
                  <a:lnTo>
                    <a:pt x="5127278" y="2233635"/>
                  </a:lnTo>
                  <a:lnTo>
                    <a:pt x="5159721" y="2201191"/>
                  </a:lnTo>
                  <a:lnTo>
                    <a:pt x="5188172" y="2165118"/>
                  </a:lnTo>
                  <a:lnTo>
                    <a:pt x="5212267" y="2125782"/>
                  </a:lnTo>
                  <a:lnTo>
                    <a:pt x="5231641" y="2083547"/>
                  </a:lnTo>
                  <a:lnTo>
                    <a:pt x="5245931" y="2038776"/>
                  </a:lnTo>
                  <a:lnTo>
                    <a:pt x="5254772" y="1991835"/>
                  </a:lnTo>
                  <a:lnTo>
                    <a:pt x="5257800" y="1943087"/>
                  </a:lnTo>
                  <a:lnTo>
                    <a:pt x="5257800" y="388620"/>
                  </a:lnTo>
                  <a:lnTo>
                    <a:pt x="5254772" y="339872"/>
                  </a:lnTo>
                  <a:lnTo>
                    <a:pt x="5245931" y="292931"/>
                  </a:lnTo>
                  <a:lnTo>
                    <a:pt x="5231641" y="248161"/>
                  </a:lnTo>
                  <a:lnTo>
                    <a:pt x="5212267" y="205927"/>
                  </a:lnTo>
                  <a:lnTo>
                    <a:pt x="5188172" y="166592"/>
                  </a:lnTo>
                  <a:lnTo>
                    <a:pt x="5159721" y="130521"/>
                  </a:lnTo>
                  <a:lnTo>
                    <a:pt x="5127278" y="98078"/>
                  </a:lnTo>
                  <a:lnTo>
                    <a:pt x="5091207" y="69627"/>
                  </a:lnTo>
                  <a:lnTo>
                    <a:pt x="5051872" y="45532"/>
                  </a:lnTo>
                  <a:lnTo>
                    <a:pt x="5009638" y="26158"/>
                  </a:lnTo>
                  <a:lnTo>
                    <a:pt x="4964868" y="11868"/>
                  </a:lnTo>
                  <a:lnTo>
                    <a:pt x="4917927" y="3027"/>
                  </a:lnTo>
                  <a:lnTo>
                    <a:pt x="4869180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1520" y="1417326"/>
              <a:ext cx="5257800" cy="2331720"/>
            </a:xfrm>
            <a:custGeom>
              <a:avLst/>
              <a:gdLst/>
              <a:ahLst/>
              <a:cxnLst/>
              <a:rect l="l" t="t" r="r" b="b"/>
              <a:pathLst>
                <a:path w="5257800" h="2331720">
                  <a:moveTo>
                    <a:pt x="0" y="388620"/>
                  </a:moveTo>
                  <a:lnTo>
                    <a:pt x="3027" y="339872"/>
                  </a:lnTo>
                  <a:lnTo>
                    <a:pt x="11868" y="292931"/>
                  </a:lnTo>
                  <a:lnTo>
                    <a:pt x="26158" y="248161"/>
                  </a:lnTo>
                  <a:lnTo>
                    <a:pt x="45532" y="205927"/>
                  </a:lnTo>
                  <a:lnTo>
                    <a:pt x="69627" y="166592"/>
                  </a:lnTo>
                  <a:lnTo>
                    <a:pt x="98078" y="130521"/>
                  </a:lnTo>
                  <a:lnTo>
                    <a:pt x="130521" y="98078"/>
                  </a:lnTo>
                  <a:lnTo>
                    <a:pt x="166592" y="69627"/>
                  </a:lnTo>
                  <a:lnTo>
                    <a:pt x="205927" y="45532"/>
                  </a:lnTo>
                  <a:lnTo>
                    <a:pt x="248161" y="26158"/>
                  </a:lnTo>
                  <a:lnTo>
                    <a:pt x="292931" y="11868"/>
                  </a:lnTo>
                  <a:lnTo>
                    <a:pt x="339872" y="3027"/>
                  </a:lnTo>
                  <a:lnTo>
                    <a:pt x="388620" y="0"/>
                  </a:lnTo>
                  <a:lnTo>
                    <a:pt x="4869180" y="0"/>
                  </a:lnTo>
                  <a:lnTo>
                    <a:pt x="4917927" y="3027"/>
                  </a:lnTo>
                  <a:lnTo>
                    <a:pt x="4964868" y="11868"/>
                  </a:lnTo>
                  <a:lnTo>
                    <a:pt x="5009638" y="26158"/>
                  </a:lnTo>
                  <a:lnTo>
                    <a:pt x="5051872" y="45532"/>
                  </a:lnTo>
                  <a:lnTo>
                    <a:pt x="5091207" y="69627"/>
                  </a:lnTo>
                  <a:lnTo>
                    <a:pt x="5127278" y="98078"/>
                  </a:lnTo>
                  <a:lnTo>
                    <a:pt x="5159721" y="130521"/>
                  </a:lnTo>
                  <a:lnTo>
                    <a:pt x="5188172" y="166592"/>
                  </a:lnTo>
                  <a:lnTo>
                    <a:pt x="5212267" y="205927"/>
                  </a:lnTo>
                  <a:lnTo>
                    <a:pt x="5231641" y="248161"/>
                  </a:lnTo>
                  <a:lnTo>
                    <a:pt x="5245931" y="292931"/>
                  </a:lnTo>
                  <a:lnTo>
                    <a:pt x="5254772" y="339872"/>
                  </a:lnTo>
                  <a:lnTo>
                    <a:pt x="5257800" y="388620"/>
                  </a:lnTo>
                  <a:lnTo>
                    <a:pt x="5257800" y="1943087"/>
                  </a:lnTo>
                  <a:lnTo>
                    <a:pt x="5254772" y="1991835"/>
                  </a:lnTo>
                  <a:lnTo>
                    <a:pt x="5245931" y="2038776"/>
                  </a:lnTo>
                  <a:lnTo>
                    <a:pt x="5231641" y="2083547"/>
                  </a:lnTo>
                  <a:lnTo>
                    <a:pt x="5212267" y="2125782"/>
                  </a:lnTo>
                  <a:lnTo>
                    <a:pt x="5188172" y="2165118"/>
                  </a:lnTo>
                  <a:lnTo>
                    <a:pt x="5159721" y="2201191"/>
                  </a:lnTo>
                  <a:lnTo>
                    <a:pt x="5127278" y="2233635"/>
                  </a:lnTo>
                  <a:lnTo>
                    <a:pt x="5091207" y="2262088"/>
                  </a:lnTo>
                  <a:lnTo>
                    <a:pt x="5051872" y="2286184"/>
                  </a:lnTo>
                  <a:lnTo>
                    <a:pt x="5009638" y="2305559"/>
                  </a:lnTo>
                  <a:lnTo>
                    <a:pt x="4964868" y="2319850"/>
                  </a:lnTo>
                  <a:lnTo>
                    <a:pt x="4917927" y="2328691"/>
                  </a:lnTo>
                  <a:lnTo>
                    <a:pt x="4869180" y="2331720"/>
                  </a:lnTo>
                  <a:lnTo>
                    <a:pt x="388620" y="2331720"/>
                  </a:lnTo>
                  <a:lnTo>
                    <a:pt x="339872" y="2328691"/>
                  </a:lnTo>
                  <a:lnTo>
                    <a:pt x="292931" y="2319850"/>
                  </a:lnTo>
                  <a:lnTo>
                    <a:pt x="248161" y="2305559"/>
                  </a:lnTo>
                  <a:lnTo>
                    <a:pt x="205927" y="2286184"/>
                  </a:lnTo>
                  <a:lnTo>
                    <a:pt x="166592" y="2262088"/>
                  </a:lnTo>
                  <a:lnTo>
                    <a:pt x="130521" y="2233635"/>
                  </a:lnTo>
                  <a:lnTo>
                    <a:pt x="98078" y="2201191"/>
                  </a:lnTo>
                  <a:lnTo>
                    <a:pt x="69627" y="2165118"/>
                  </a:lnTo>
                  <a:lnTo>
                    <a:pt x="45532" y="2125782"/>
                  </a:lnTo>
                  <a:lnTo>
                    <a:pt x="26158" y="2083547"/>
                  </a:lnTo>
                  <a:lnTo>
                    <a:pt x="11868" y="2038776"/>
                  </a:lnTo>
                  <a:lnTo>
                    <a:pt x="3027" y="1991835"/>
                  </a:lnTo>
                  <a:lnTo>
                    <a:pt x="0" y="1943087"/>
                  </a:lnTo>
                  <a:lnTo>
                    <a:pt x="0" y="388620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66291" y="1945638"/>
            <a:ext cx="4464685" cy="1022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90" dirty="0">
                <a:solidFill>
                  <a:srgbClr val="4D367C"/>
                </a:solidFill>
                <a:latin typeface="Calibri"/>
                <a:cs typeface="Calibri"/>
              </a:rPr>
              <a:t>Employee</a:t>
            </a:r>
            <a:r>
              <a:rPr sz="2000" b="1" spc="-1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spc="85" dirty="0">
                <a:solidFill>
                  <a:srgbClr val="4D367C"/>
                </a:solidFill>
                <a:latin typeface="Calibri"/>
                <a:cs typeface="Calibri"/>
              </a:rPr>
              <a:t>Responsibility</a:t>
            </a:r>
            <a:endParaRPr sz="20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365"/>
              </a:spcBef>
            </a:pP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Information</a:t>
            </a:r>
            <a:r>
              <a:rPr sz="17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7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10" dirty="0">
                <a:solidFill>
                  <a:srgbClr val="2D2C34"/>
                </a:solidFill>
                <a:latin typeface="Calibri"/>
                <a:cs typeface="Calibri"/>
              </a:rPr>
              <a:t>supporting</a:t>
            </a:r>
            <a:r>
              <a:rPr sz="17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65" dirty="0">
                <a:solidFill>
                  <a:srgbClr val="2D2C34"/>
                </a:solidFill>
                <a:latin typeface="Calibri"/>
                <a:cs typeface="Calibri"/>
              </a:rPr>
              <a:t>documents</a:t>
            </a:r>
            <a:r>
              <a:rPr sz="17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must</a:t>
            </a:r>
            <a:r>
              <a:rPr sz="17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25" dirty="0">
                <a:solidFill>
                  <a:srgbClr val="2D2C34"/>
                </a:solidFill>
                <a:latin typeface="Calibri"/>
                <a:cs typeface="Calibri"/>
              </a:rPr>
              <a:t>be </a:t>
            </a:r>
            <a:r>
              <a:rPr sz="1700" spc="50" dirty="0">
                <a:solidFill>
                  <a:srgbClr val="2D2C34"/>
                </a:solidFill>
                <a:latin typeface="Calibri"/>
                <a:cs typeface="Calibri"/>
              </a:rPr>
              <a:t>accurate,</a:t>
            </a:r>
            <a:r>
              <a:rPr sz="1700" spc="-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45" dirty="0">
                <a:solidFill>
                  <a:srgbClr val="2D2C34"/>
                </a:solidFill>
                <a:latin typeface="Calibri"/>
                <a:cs typeface="Calibri"/>
              </a:rPr>
              <a:t>complete,</a:t>
            </a:r>
            <a:r>
              <a:rPr sz="1700" spc="-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7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truthful.</a:t>
            </a:r>
            <a:endParaRPr sz="1700" dirty="0">
              <a:latin typeface="Calibri"/>
              <a:cs typeface="Calibri"/>
            </a:endParaRPr>
          </a:p>
        </p:txBody>
      </p:sp>
      <p:grpSp>
        <p:nvGrpSpPr>
          <p:cNvPr id="9" name="object 9" descr="þÿ"/>
          <p:cNvGrpSpPr/>
          <p:nvPr/>
        </p:nvGrpSpPr>
        <p:grpSpPr>
          <a:xfrm>
            <a:off x="6170676" y="1697748"/>
            <a:ext cx="5352415" cy="2188452"/>
            <a:chOff x="6170676" y="1392948"/>
            <a:chExt cx="5352415" cy="2426335"/>
          </a:xfrm>
        </p:grpSpPr>
        <p:pic>
          <p:nvPicPr>
            <p:cNvPr id="10" name="object 1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70676" y="1392948"/>
              <a:ext cx="5352275" cy="242619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217920" y="1417326"/>
              <a:ext cx="5257800" cy="2331720"/>
            </a:xfrm>
            <a:custGeom>
              <a:avLst/>
              <a:gdLst/>
              <a:ahLst/>
              <a:cxnLst/>
              <a:rect l="l" t="t" r="r" b="b"/>
              <a:pathLst>
                <a:path w="5257800" h="2331720">
                  <a:moveTo>
                    <a:pt x="4869180" y="0"/>
                  </a:moveTo>
                  <a:lnTo>
                    <a:pt x="388620" y="0"/>
                  </a:lnTo>
                  <a:lnTo>
                    <a:pt x="339872" y="3027"/>
                  </a:lnTo>
                  <a:lnTo>
                    <a:pt x="292931" y="11868"/>
                  </a:lnTo>
                  <a:lnTo>
                    <a:pt x="248161" y="26158"/>
                  </a:lnTo>
                  <a:lnTo>
                    <a:pt x="205927" y="45532"/>
                  </a:lnTo>
                  <a:lnTo>
                    <a:pt x="166592" y="69627"/>
                  </a:lnTo>
                  <a:lnTo>
                    <a:pt x="130521" y="98078"/>
                  </a:lnTo>
                  <a:lnTo>
                    <a:pt x="98078" y="130521"/>
                  </a:lnTo>
                  <a:lnTo>
                    <a:pt x="69627" y="166592"/>
                  </a:lnTo>
                  <a:lnTo>
                    <a:pt x="45532" y="205927"/>
                  </a:lnTo>
                  <a:lnTo>
                    <a:pt x="26158" y="248161"/>
                  </a:lnTo>
                  <a:lnTo>
                    <a:pt x="11868" y="292931"/>
                  </a:lnTo>
                  <a:lnTo>
                    <a:pt x="3027" y="339872"/>
                  </a:lnTo>
                  <a:lnTo>
                    <a:pt x="0" y="388620"/>
                  </a:lnTo>
                  <a:lnTo>
                    <a:pt x="0" y="1943087"/>
                  </a:lnTo>
                  <a:lnTo>
                    <a:pt x="3027" y="1991835"/>
                  </a:lnTo>
                  <a:lnTo>
                    <a:pt x="11868" y="2038776"/>
                  </a:lnTo>
                  <a:lnTo>
                    <a:pt x="26158" y="2083547"/>
                  </a:lnTo>
                  <a:lnTo>
                    <a:pt x="45532" y="2125782"/>
                  </a:lnTo>
                  <a:lnTo>
                    <a:pt x="69627" y="2165118"/>
                  </a:lnTo>
                  <a:lnTo>
                    <a:pt x="98078" y="2201191"/>
                  </a:lnTo>
                  <a:lnTo>
                    <a:pt x="130521" y="2233635"/>
                  </a:lnTo>
                  <a:lnTo>
                    <a:pt x="166592" y="2262088"/>
                  </a:lnTo>
                  <a:lnTo>
                    <a:pt x="205927" y="2286184"/>
                  </a:lnTo>
                  <a:lnTo>
                    <a:pt x="248161" y="2305559"/>
                  </a:lnTo>
                  <a:lnTo>
                    <a:pt x="292931" y="2319850"/>
                  </a:lnTo>
                  <a:lnTo>
                    <a:pt x="339872" y="2328691"/>
                  </a:lnTo>
                  <a:lnTo>
                    <a:pt x="388620" y="2331720"/>
                  </a:lnTo>
                  <a:lnTo>
                    <a:pt x="4869180" y="2331720"/>
                  </a:lnTo>
                  <a:lnTo>
                    <a:pt x="4917927" y="2328691"/>
                  </a:lnTo>
                  <a:lnTo>
                    <a:pt x="4964868" y="2319850"/>
                  </a:lnTo>
                  <a:lnTo>
                    <a:pt x="5009638" y="2305559"/>
                  </a:lnTo>
                  <a:lnTo>
                    <a:pt x="5051872" y="2286184"/>
                  </a:lnTo>
                  <a:lnTo>
                    <a:pt x="5091207" y="2262088"/>
                  </a:lnTo>
                  <a:lnTo>
                    <a:pt x="5127278" y="2233635"/>
                  </a:lnTo>
                  <a:lnTo>
                    <a:pt x="5159721" y="2201191"/>
                  </a:lnTo>
                  <a:lnTo>
                    <a:pt x="5188172" y="2165118"/>
                  </a:lnTo>
                  <a:lnTo>
                    <a:pt x="5212267" y="2125782"/>
                  </a:lnTo>
                  <a:lnTo>
                    <a:pt x="5231641" y="2083547"/>
                  </a:lnTo>
                  <a:lnTo>
                    <a:pt x="5245931" y="2038776"/>
                  </a:lnTo>
                  <a:lnTo>
                    <a:pt x="5254772" y="1991835"/>
                  </a:lnTo>
                  <a:lnTo>
                    <a:pt x="5257800" y="1943087"/>
                  </a:lnTo>
                  <a:lnTo>
                    <a:pt x="5257800" y="388620"/>
                  </a:lnTo>
                  <a:lnTo>
                    <a:pt x="5254772" y="339872"/>
                  </a:lnTo>
                  <a:lnTo>
                    <a:pt x="5245931" y="292931"/>
                  </a:lnTo>
                  <a:lnTo>
                    <a:pt x="5231641" y="248161"/>
                  </a:lnTo>
                  <a:lnTo>
                    <a:pt x="5212267" y="205927"/>
                  </a:lnTo>
                  <a:lnTo>
                    <a:pt x="5188172" y="166592"/>
                  </a:lnTo>
                  <a:lnTo>
                    <a:pt x="5159721" y="130521"/>
                  </a:lnTo>
                  <a:lnTo>
                    <a:pt x="5127278" y="98078"/>
                  </a:lnTo>
                  <a:lnTo>
                    <a:pt x="5091207" y="69627"/>
                  </a:lnTo>
                  <a:lnTo>
                    <a:pt x="5051872" y="45532"/>
                  </a:lnTo>
                  <a:lnTo>
                    <a:pt x="5009638" y="26158"/>
                  </a:lnTo>
                  <a:lnTo>
                    <a:pt x="4964868" y="11868"/>
                  </a:lnTo>
                  <a:lnTo>
                    <a:pt x="4917927" y="3027"/>
                  </a:lnTo>
                  <a:lnTo>
                    <a:pt x="486918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17920" y="1417326"/>
              <a:ext cx="5257800" cy="2331720"/>
            </a:xfrm>
            <a:custGeom>
              <a:avLst/>
              <a:gdLst/>
              <a:ahLst/>
              <a:cxnLst/>
              <a:rect l="l" t="t" r="r" b="b"/>
              <a:pathLst>
                <a:path w="5257800" h="2331720">
                  <a:moveTo>
                    <a:pt x="0" y="388620"/>
                  </a:moveTo>
                  <a:lnTo>
                    <a:pt x="3027" y="339872"/>
                  </a:lnTo>
                  <a:lnTo>
                    <a:pt x="11868" y="292931"/>
                  </a:lnTo>
                  <a:lnTo>
                    <a:pt x="26158" y="248161"/>
                  </a:lnTo>
                  <a:lnTo>
                    <a:pt x="45532" y="205927"/>
                  </a:lnTo>
                  <a:lnTo>
                    <a:pt x="69627" y="166592"/>
                  </a:lnTo>
                  <a:lnTo>
                    <a:pt x="98078" y="130521"/>
                  </a:lnTo>
                  <a:lnTo>
                    <a:pt x="130521" y="98078"/>
                  </a:lnTo>
                  <a:lnTo>
                    <a:pt x="166592" y="69627"/>
                  </a:lnTo>
                  <a:lnTo>
                    <a:pt x="205927" y="45532"/>
                  </a:lnTo>
                  <a:lnTo>
                    <a:pt x="248161" y="26158"/>
                  </a:lnTo>
                  <a:lnTo>
                    <a:pt x="292931" y="11868"/>
                  </a:lnTo>
                  <a:lnTo>
                    <a:pt x="339872" y="3027"/>
                  </a:lnTo>
                  <a:lnTo>
                    <a:pt x="388620" y="0"/>
                  </a:lnTo>
                  <a:lnTo>
                    <a:pt x="4869180" y="0"/>
                  </a:lnTo>
                  <a:lnTo>
                    <a:pt x="4917927" y="3027"/>
                  </a:lnTo>
                  <a:lnTo>
                    <a:pt x="4964868" y="11868"/>
                  </a:lnTo>
                  <a:lnTo>
                    <a:pt x="5009638" y="26158"/>
                  </a:lnTo>
                  <a:lnTo>
                    <a:pt x="5051872" y="45532"/>
                  </a:lnTo>
                  <a:lnTo>
                    <a:pt x="5091207" y="69627"/>
                  </a:lnTo>
                  <a:lnTo>
                    <a:pt x="5127278" y="98078"/>
                  </a:lnTo>
                  <a:lnTo>
                    <a:pt x="5159721" y="130521"/>
                  </a:lnTo>
                  <a:lnTo>
                    <a:pt x="5188172" y="166592"/>
                  </a:lnTo>
                  <a:lnTo>
                    <a:pt x="5212267" y="205927"/>
                  </a:lnTo>
                  <a:lnTo>
                    <a:pt x="5231641" y="248161"/>
                  </a:lnTo>
                  <a:lnTo>
                    <a:pt x="5245931" y="292931"/>
                  </a:lnTo>
                  <a:lnTo>
                    <a:pt x="5254772" y="339872"/>
                  </a:lnTo>
                  <a:lnTo>
                    <a:pt x="5257800" y="388620"/>
                  </a:lnTo>
                  <a:lnTo>
                    <a:pt x="5257800" y="1943087"/>
                  </a:lnTo>
                  <a:lnTo>
                    <a:pt x="5254772" y="1991835"/>
                  </a:lnTo>
                  <a:lnTo>
                    <a:pt x="5245931" y="2038776"/>
                  </a:lnTo>
                  <a:lnTo>
                    <a:pt x="5231641" y="2083547"/>
                  </a:lnTo>
                  <a:lnTo>
                    <a:pt x="5212267" y="2125782"/>
                  </a:lnTo>
                  <a:lnTo>
                    <a:pt x="5188172" y="2165118"/>
                  </a:lnTo>
                  <a:lnTo>
                    <a:pt x="5159721" y="2201191"/>
                  </a:lnTo>
                  <a:lnTo>
                    <a:pt x="5127278" y="2233635"/>
                  </a:lnTo>
                  <a:lnTo>
                    <a:pt x="5091207" y="2262088"/>
                  </a:lnTo>
                  <a:lnTo>
                    <a:pt x="5051872" y="2286184"/>
                  </a:lnTo>
                  <a:lnTo>
                    <a:pt x="5009638" y="2305559"/>
                  </a:lnTo>
                  <a:lnTo>
                    <a:pt x="4964868" y="2319850"/>
                  </a:lnTo>
                  <a:lnTo>
                    <a:pt x="4917927" y="2328691"/>
                  </a:lnTo>
                  <a:lnTo>
                    <a:pt x="4869180" y="2331720"/>
                  </a:lnTo>
                  <a:lnTo>
                    <a:pt x="388620" y="2331720"/>
                  </a:lnTo>
                  <a:lnTo>
                    <a:pt x="339872" y="2328691"/>
                  </a:lnTo>
                  <a:lnTo>
                    <a:pt x="292931" y="2319850"/>
                  </a:lnTo>
                  <a:lnTo>
                    <a:pt x="248161" y="2305559"/>
                  </a:lnTo>
                  <a:lnTo>
                    <a:pt x="205927" y="2286184"/>
                  </a:lnTo>
                  <a:lnTo>
                    <a:pt x="166592" y="2262088"/>
                  </a:lnTo>
                  <a:lnTo>
                    <a:pt x="130521" y="2233635"/>
                  </a:lnTo>
                  <a:lnTo>
                    <a:pt x="98078" y="2201191"/>
                  </a:lnTo>
                  <a:lnTo>
                    <a:pt x="69627" y="2165118"/>
                  </a:lnTo>
                  <a:lnTo>
                    <a:pt x="45532" y="2125782"/>
                  </a:lnTo>
                  <a:lnTo>
                    <a:pt x="26158" y="2083547"/>
                  </a:lnTo>
                  <a:lnTo>
                    <a:pt x="11868" y="2038776"/>
                  </a:lnTo>
                  <a:lnTo>
                    <a:pt x="3027" y="1991835"/>
                  </a:lnTo>
                  <a:lnTo>
                    <a:pt x="0" y="1943087"/>
                  </a:lnTo>
                  <a:lnTo>
                    <a:pt x="0" y="388620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552692" y="1945638"/>
            <a:ext cx="4724908" cy="1282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80" dirty="0">
                <a:solidFill>
                  <a:srgbClr val="C5467D"/>
                </a:solidFill>
                <a:latin typeface="Calibri"/>
                <a:cs typeface="Calibri"/>
              </a:rPr>
              <a:t>Employer</a:t>
            </a:r>
            <a:r>
              <a:rPr sz="2000" b="1" spc="-15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2000" b="1" spc="85" dirty="0">
                <a:solidFill>
                  <a:srgbClr val="C5467D"/>
                </a:solidFill>
                <a:latin typeface="Calibri"/>
                <a:cs typeface="Calibri"/>
              </a:rPr>
              <a:t>Responsibility</a:t>
            </a:r>
            <a:endParaRPr sz="20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365"/>
              </a:spcBef>
            </a:pP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Verify</a:t>
            </a:r>
            <a:r>
              <a:rPr sz="17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required</a:t>
            </a:r>
            <a:r>
              <a:rPr sz="17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information</a:t>
            </a:r>
            <a:r>
              <a:rPr sz="17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7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follow </a:t>
            </a:r>
            <a:r>
              <a:rPr sz="1700" spc="55" dirty="0">
                <a:solidFill>
                  <a:srgbClr val="2D2C34"/>
                </a:solidFill>
                <a:latin typeface="Calibri"/>
                <a:cs typeface="Calibri"/>
              </a:rPr>
              <a:t>established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50" dirty="0">
                <a:solidFill>
                  <a:srgbClr val="2D2C34"/>
                </a:solidFill>
                <a:latin typeface="Calibri"/>
                <a:cs typeface="Calibri"/>
              </a:rPr>
              <a:t>procedures</a:t>
            </a:r>
            <a:r>
              <a:rPr sz="17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when</a:t>
            </a:r>
            <a:r>
              <a:rPr sz="17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2D2C34"/>
                </a:solidFill>
                <a:latin typeface="Calibri"/>
                <a:cs typeface="Calibri"/>
              </a:rPr>
              <a:t>information </a:t>
            </a:r>
            <a:r>
              <a:rPr sz="1700" spc="60" dirty="0">
                <a:solidFill>
                  <a:srgbClr val="2D2C34"/>
                </a:solidFill>
                <a:latin typeface="Calibri"/>
                <a:cs typeface="Calibri"/>
              </a:rPr>
              <a:t>appears</a:t>
            </a:r>
            <a:r>
              <a:rPr sz="1700" spc="-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45" dirty="0">
                <a:solidFill>
                  <a:srgbClr val="2D2C34"/>
                </a:solidFill>
                <a:latin typeface="Calibri"/>
                <a:cs typeface="Calibri"/>
              </a:rPr>
              <a:t>incomplete</a:t>
            </a:r>
            <a:r>
              <a:rPr sz="1700" spc="-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700" spc="-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700" spc="40" dirty="0">
                <a:solidFill>
                  <a:srgbClr val="2D2C34"/>
                </a:solidFill>
                <a:latin typeface="Calibri"/>
                <a:cs typeface="Calibri"/>
              </a:rPr>
              <a:t>inconsistent.</a:t>
            </a:r>
            <a:endParaRPr sz="1700" dirty="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grpSp>
        <p:nvGrpSpPr>
          <p:cNvPr id="26" name="object 19" descr="þÿ">
            <a:extLst>
              <a:ext uri="{FF2B5EF4-FFF2-40B4-BE49-F238E27FC236}">
                <a16:creationId xmlns:a16="http://schemas.microsoft.com/office/drawing/2014/main" id="{4E7EF3F8-2FDD-811B-E65C-4FCBBC867FF6}"/>
              </a:ext>
            </a:extLst>
          </p:cNvPr>
          <p:cNvGrpSpPr/>
          <p:nvPr/>
        </p:nvGrpSpPr>
        <p:grpSpPr>
          <a:xfrm>
            <a:off x="2054288" y="4191855"/>
            <a:ext cx="8232775" cy="1497639"/>
            <a:chOff x="1964435" y="3998988"/>
            <a:chExt cx="8232775" cy="1374775"/>
          </a:xfrm>
        </p:grpSpPr>
        <p:pic>
          <p:nvPicPr>
            <p:cNvPr id="27" name="object 20" descr="þÿ">
              <a:extLst>
                <a:ext uri="{FF2B5EF4-FFF2-40B4-BE49-F238E27FC236}">
                  <a16:creationId xmlns:a16="http://schemas.microsoft.com/office/drawing/2014/main" id="{FEBFC9B8-C532-F2BE-9BCF-DDD46CEB797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64435" y="3998988"/>
              <a:ext cx="8232635" cy="1374635"/>
            </a:xfrm>
            <a:prstGeom prst="rect">
              <a:avLst/>
            </a:prstGeom>
          </p:spPr>
        </p:pic>
        <p:sp>
          <p:nvSpPr>
            <p:cNvPr id="28" name="object 21">
              <a:extLst>
                <a:ext uri="{FF2B5EF4-FFF2-40B4-BE49-F238E27FC236}">
                  <a16:creationId xmlns:a16="http://schemas.microsoft.com/office/drawing/2014/main" id="{6DB5122D-4138-5CFD-72A6-4C68F1AEDCC7}"/>
                </a:ext>
              </a:extLst>
            </p:cNvPr>
            <p:cNvSpPr/>
            <p:nvPr/>
          </p:nvSpPr>
          <p:spPr>
            <a:xfrm>
              <a:off x="2011679" y="4023360"/>
              <a:ext cx="8138159" cy="1280160"/>
            </a:xfrm>
            <a:custGeom>
              <a:avLst/>
              <a:gdLst/>
              <a:ahLst/>
              <a:cxnLst/>
              <a:rect l="l" t="t" r="r" b="b"/>
              <a:pathLst>
                <a:path w="8138159" h="1280160">
                  <a:moveTo>
                    <a:pt x="7924800" y="0"/>
                  </a:moveTo>
                  <a:lnTo>
                    <a:pt x="213360" y="0"/>
                  </a:lnTo>
                  <a:lnTo>
                    <a:pt x="164440" y="5635"/>
                  </a:lnTo>
                  <a:lnTo>
                    <a:pt x="119531" y="21687"/>
                  </a:lnTo>
                  <a:lnTo>
                    <a:pt x="79916" y="46874"/>
                  </a:lnTo>
                  <a:lnTo>
                    <a:pt x="46874" y="79916"/>
                  </a:lnTo>
                  <a:lnTo>
                    <a:pt x="21687" y="119531"/>
                  </a:lnTo>
                  <a:lnTo>
                    <a:pt x="5635" y="164440"/>
                  </a:lnTo>
                  <a:lnTo>
                    <a:pt x="0" y="213360"/>
                  </a:lnTo>
                  <a:lnTo>
                    <a:pt x="0" y="1066800"/>
                  </a:lnTo>
                  <a:lnTo>
                    <a:pt x="5635" y="1115719"/>
                  </a:lnTo>
                  <a:lnTo>
                    <a:pt x="21687" y="1160628"/>
                  </a:lnTo>
                  <a:lnTo>
                    <a:pt x="46874" y="1200243"/>
                  </a:lnTo>
                  <a:lnTo>
                    <a:pt x="79916" y="1233285"/>
                  </a:lnTo>
                  <a:lnTo>
                    <a:pt x="119531" y="1258472"/>
                  </a:lnTo>
                  <a:lnTo>
                    <a:pt x="164440" y="1274524"/>
                  </a:lnTo>
                  <a:lnTo>
                    <a:pt x="213360" y="1280160"/>
                  </a:lnTo>
                  <a:lnTo>
                    <a:pt x="7924800" y="1280160"/>
                  </a:lnTo>
                  <a:lnTo>
                    <a:pt x="7973719" y="1274524"/>
                  </a:lnTo>
                  <a:lnTo>
                    <a:pt x="8018628" y="1258472"/>
                  </a:lnTo>
                  <a:lnTo>
                    <a:pt x="8058243" y="1233285"/>
                  </a:lnTo>
                  <a:lnTo>
                    <a:pt x="8091285" y="1200243"/>
                  </a:lnTo>
                  <a:lnTo>
                    <a:pt x="8116472" y="1160628"/>
                  </a:lnTo>
                  <a:lnTo>
                    <a:pt x="8132524" y="1115719"/>
                  </a:lnTo>
                  <a:lnTo>
                    <a:pt x="8138159" y="1066800"/>
                  </a:lnTo>
                  <a:lnTo>
                    <a:pt x="8138159" y="213360"/>
                  </a:lnTo>
                  <a:lnTo>
                    <a:pt x="8132524" y="164440"/>
                  </a:lnTo>
                  <a:lnTo>
                    <a:pt x="8116472" y="119531"/>
                  </a:lnTo>
                  <a:lnTo>
                    <a:pt x="8091285" y="79916"/>
                  </a:lnTo>
                  <a:lnTo>
                    <a:pt x="8058243" y="46874"/>
                  </a:lnTo>
                  <a:lnTo>
                    <a:pt x="8018628" y="21687"/>
                  </a:lnTo>
                  <a:lnTo>
                    <a:pt x="7973719" y="5635"/>
                  </a:lnTo>
                  <a:lnTo>
                    <a:pt x="7924800" y="0"/>
                  </a:lnTo>
                  <a:close/>
                </a:path>
              </a:pathLst>
            </a:custGeom>
            <a:solidFill>
              <a:srgbClr val="FFF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2">
              <a:extLst>
                <a:ext uri="{FF2B5EF4-FFF2-40B4-BE49-F238E27FC236}">
                  <a16:creationId xmlns:a16="http://schemas.microsoft.com/office/drawing/2014/main" id="{708CA6AB-14D0-A384-8EB6-3E9D3EE2E3B2}"/>
                </a:ext>
              </a:extLst>
            </p:cNvPr>
            <p:cNvSpPr/>
            <p:nvPr/>
          </p:nvSpPr>
          <p:spPr>
            <a:xfrm>
              <a:off x="2011679" y="4023360"/>
              <a:ext cx="8138159" cy="1280160"/>
            </a:xfrm>
            <a:custGeom>
              <a:avLst/>
              <a:gdLst/>
              <a:ahLst/>
              <a:cxnLst/>
              <a:rect l="l" t="t" r="r" b="b"/>
              <a:pathLst>
                <a:path w="8138159" h="1280160">
                  <a:moveTo>
                    <a:pt x="0" y="213360"/>
                  </a:moveTo>
                  <a:lnTo>
                    <a:pt x="5635" y="164440"/>
                  </a:lnTo>
                  <a:lnTo>
                    <a:pt x="21687" y="119531"/>
                  </a:lnTo>
                  <a:lnTo>
                    <a:pt x="46874" y="79916"/>
                  </a:lnTo>
                  <a:lnTo>
                    <a:pt x="79916" y="46874"/>
                  </a:lnTo>
                  <a:lnTo>
                    <a:pt x="119531" y="21687"/>
                  </a:lnTo>
                  <a:lnTo>
                    <a:pt x="164440" y="5635"/>
                  </a:lnTo>
                  <a:lnTo>
                    <a:pt x="213360" y="0"/>
                  </a:lnTo>
                  <a:lnTo>
                    <a:pt x="7924800" y="0"/>
                  </a:lnTo>
                  <a:lnTo>
                    <a:pt x="7973719" y="5635"/>
                  </a:lnTo>
                  <a:lnTo>
                    <a:pt x="8018628" y="21687"/>
                  </a:lnTo>
                  <a:lnTo>
                    <a:pt x="8058243" y="46874"/>
                  </a:lnTo>
                  <a:lnTo>
                    <a:pt x="8091285" y="79916"/>
                  </a:lnTo>
                  <a:lnTo>
                    <a:pt x="8116472" y="119531"/>
                  </a:lnTo>
                  <a:lnTo>
                    <a:pt x="8132524" y="164440"/>
                  </a:lnTo>
                  <a:lnTo>
                    <a:pt x="8138159" y="213360"/>
                  </a:lnTo>
                  <a:lnTo>
                    <a:pt x="8138159" y="1066800"/>
                  </a:lnTo>
                  <a:lnTo>
                    <a:pt x="8132524" y="1115719"/>
                  </a:lnTo>
                  <a:lnTo>
                    <a:pt x="8116472" y="1160628"/>
                  </a:lnTo>
                  <a:lnTo>
                    <a:pt x="8091285" y="1200243"/>
                  </a:lnTo>
                  <a:lnTo>
                    <a:pt x="8058243" y="1233285"/>
                  </a:lnTo>
                  <a:lnTo>
                    <a:pt x="8018628" y="1258472"/>
                  </a:lnTo>
                  <a:lnTo>
                    <a:pt x="7973719" y="1274524"/>
                  </a:lnTo>
                  <a:lnTo>
                    <a:pt x="7924800" y="1280160"/>
                  </a:lnTo>
                  <a:lnTo>
                    <a:pt x="213360" y="1280160"/>
                  </a:lnTo>
                  <a:lnTo>
                    <a:pt x="164440" y="1274524"/>
                  </a:lnTo>
                  <a:lnTo>
                    <a:pt x="119531" y="1258472"/>
                  </a:lnTo>
                  <a:lnTo>
                    <a:pt x="79916" y="1233285"/>
                  </a:lnTo>
                  <a:lnTo>
                    <a:pt x="46874" y="1200243"/>
                  </a:lnTo>
                  <a:lnTo>
                    <a:pt x="21687" y="1160628"/>
                  </a:lnTo>
                  <a:lnTo>
                    <a:pt x="5635" y="1115719"/>
                  </a:lnTo>
                  <a:lnTo>
                    <a:pt x="0" y="1066800"/>
                  </a:lnTo>
                  <a:lnTo>
                    <a:pt x="0" y="213360"/>
                  </a:lnTo>
                  <a:close/>
                </a:path>
              </a:pathLst>
            </a:custGeom>
            <a:ln w="9525">
              <a:solidFill>
                <a:srgbClr val="BD8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23">
            <a:extLst>
              <a:ext uri="{FF2B5EF4-FFF2-40B4-BE49-F238E27FC236}">
                <a16:creationId xmlns:a16="http://schemas.microsoft.com/office/drawing/2014/main" id="{C83C0166-4F8A-BE2A-9D66-B07DA4D7C171}"/>
              </a:ext>
            </a:extLst>
          </p:cNvPr>
          <p:cNvSpPr txBox="1"/>
          <p:nvPr/>
        </p:nvSpPr>
        <p:spPr>
          <a:xfrm>
            <a:off x="2369566" y="4450828"/>
            <a:ext cx="7452868" cy="987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45" dirty="0">
                <a:solidFill>
                  <a:srgbClr val="BD8A00"/>
                </a:solidFill>
                <a:latin typeface="Calibri"/>
                <a:cs typeface="Calibri"/>
              </a:rPr>
              <a:t>Important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05"/>
              </a:spcBef>
            </a:pPr>
            <a:r>
              <a:rPr lang="en-US" sz="1600" spc="70" dirty="0">
                <a:solidFill>
                  <a:srgbClr val="2D2C34"/>
                </a:solidFill>
                <a:latin typeface="Calibri"/>
                <a:cs typeface="Calibri"/>
              </a:rPr>
              <a:t>False</a:t>
            </a:r>
            <a:r>
              <a:rPr lang="en-US" sz="1600" spc="-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lang="en-US" sz="1600" spc="2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lang="en-US" sz="1600" spc="-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lang="en-US" sz="1600" spc="20" dirty="0">
                <a:solidFill>
                  <a:srgbClr val="2D2C34"/>
                </a:solidFill>
                <a:latin typeface="Calibri"/>
                <a:cs typeface="Calibri"/>
              </a:rPr>
              <a:t>fraudulent</a:t>
            </a:r>
            <a:r>
              <a:rPr lang="en-US" sz="1600" spc="-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lang="en-US" sz="1600" spc="20" dirty="0">
                <a:solidFill>
                  <a:srgbClr val="2D2C34"/>
                </a:solidFill>
                <a:latin typeface="Calibri"/>
                <a:cs typeface="Calibri"/>
              </a:rPr>
              <a:t>statements</a:t>
            </a:r>
            <a:r>
              <a:rPr lang="en-US" sz="1600" spc="-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lang="en-US" sz="1600" spc="80" dirty="0">
                <a:solidFill>
                  <a:srgbClr val="2D2C34"/>
                </a:solidFill>
                <a:latin typeface="Calibri"/>
                <a:cs typeface="Calibri"/>
              </a:rPr>
              <a:t>can</a:t>
            </a:r>
            <a:r>
              <a:rPr lang="en-US" sz="16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lang="en-US" sz="1600" spc="20" dirty="0">
                <a:solidFill>
                  <a:srgbClr val="2D2C34"/>
                </a:solidFill>
                <a:latin typeface="Calibri"/>
                <a:cs typeface="Calibri"/>
              </a:rPr>
              <a:t>result</a:t>
            </a:r>
            <a:r>
              <a:rPr lang="en-US" sz="1600" spc="-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lang="en-US" sz="1600" spc="20" dirty="0">
                <a:solidFill>
                  <a:srgbClr val="2D2C34"/>
                </a:solidFill>
                <a:latin typeface="Calibri"/>
                <a:cs typeface="Calibri"/>
              </a:rPr>
              <a:t>in</a:t>
            </a:r>
            <a:r>
              <a:rPr lang="en-US" sz="16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lang="en-US" sz="1600" spc="90" dirty="0">
                <a:solidFill>
                  <a:srgbClr val="2D2C34"/>
                </a:solidFill>
                <a:latin typeface="Calibri"/>
                <a:cs typeface="Calibri"/>
              </a:rPr>
              <a:t>loss</a:t>
            </a:r>
            <a:r>
              <a:rPr lang="en-US" sz="1600" spc="-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lang="en-US" sz="1600" spc="2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lang="en-US" sz="16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lang="en-US" sz="1600" spc="20" dirty="0">
                <a:solidFill>
                  <a:srgbClr val="2D2C34"/>
                </a:solidFill>
                <a:latin typeface="Calibri"/>
                <a:cs typeface="Calibri"/>
              </a:rPr>
              <a:t>coverage</a:t>
            </a:r>
            <a:r>
              <a:rPr lang="en-US" sz="1600" spc="-40" dirty="0">
                <a:solidFill>
                  <a:srgbClr val="2D2C34"/>
                </a:solidFill>
                <a:latin typeface="Calibri"/>
                <a:cs typeface="Calibri"/>
              </a:rPr>
              <a:t>, denial of </a:t>
            </a:r>
            <a:r>
              <a:rPr lang="en-US" sz="1600" spc="20" dirty="0">
                <a:solidFill>
                  <a:srgbClr val="2D2C34"/>
                </a:solidFill>
                <a:latin typeface="Calibri"/>
                <a:cs typeface="Calibri"/>
              </a:rPr>
              <a:t>benefits</a:t>
            </a:r>
            <a:r>
              <a:rPr lang="en-US" sz="1600" spc="-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lang="en-US" sz="1600" spc="5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lang="en-US" sz="16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lang="en-US" sz="1600" spc="-10" dirty="0">
                <a:solidFill>
                  <a:srgbClr val="2D2C34"/>
                </a:solidFill>
                <a:latin typeface="Calibri"/>
                <a:cs typeface="Calibri"/>
              </a:rPr>
              <a:t>other financial </a:t>
            </a:r>
            <a:r>
              <a:rPr lang="en-US" sz="1600" spc="60" dirty="0">
                <a:solidFill>
                  <a:srgbClr val="2D2C34"/>
                </a:solidFill>
                <a:latin typeface="Calibri"/>
                <a:cs typeface="Calibri"/>
              </a:rPr>
              <a:t>consequences.</a:t>
            </a:r>
            <a:endParaRPr lang="en-US"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80" dirty="0"/>
              <a:t>Common</a:t>
            </a:r>
            <a:r>
              <a:rPr spc="-55" dirty="0"/>
              <a:t> </a:t>
            </a:r>
            <a:r>
              <a:rPr spc="80" dirty="0"/>
              <a:t>Administration</a:t>
            </a:r>
            <a:r>
              <a:rPr spc="-70" dirty="0"/>
              <a:t> </a:t>
            </a:r>
            <a:r>
              <a:rPr spc="90" dirty="0"/>
              <a:t>Errors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30759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70" dirty="0">
                <a:solidFill>
                  <a:srgbClr val="69666F"/>
                </a:solidFill>
                <a:latin typeface="Calibri"/>
                <a:cs typeface="Calibri"/>
              </a:rPr>
              <a:t>Small</a:t>
            </a:r>
            <a:r>
              <a:rPr sz="1400" spc="-2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85" dirty="0">
                <a:solidFill>
                  <a:srgbClr val="69666F"/>
                </a:solidFill>
                <a:latin typeface="Calibri"/>
                <a:cs typeface="Calibri"/>
              </a:rPr>
              <a:t>misses</a:t>
            </a:r>
            <a:r>
              <a:rPr sz="1400" spc="-3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70" dirty="0">
                <a:solidFill>
                  <a:srgbClr val="69666F"/>
                </a:solidFill>
                <a:latin typeface="Calibri"/>
                <a:cs typeface="Calibri"/>
              </a:rPr>
              <a:t>can</a:t>
            </a:r>
            <a:r>
              <a:rPr sz="1400" spc="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60" dirty="0">
                <a:solidFill>
                  <a:srgbClr val="69666F"/>
                </a:solidFill>
                <a:latin typeface="Calibri"/>
                <a:cs typeface="Calibri"/>
              </a:rPr>
              <a:t>become</a:t>
            </a:r>
            <a:r>
              <a:rPr sz="1400" spc="-3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big</a:t>
            </a:r>
            <a:r>
              <a:rPr sz="1400" spc="-2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69666F"/>
                </a:solidFill>
                <a:latin typeface="Calibri"/>
                <a:cs typeface="Calibri"/>
              </a:rPr>
              <a:t>problems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638556" y="1301508"/>
            <a:ext cx="3569335" cy="1603375"/>
            <a:chOff x="638556" y="1301508"/>
            <a:chExt cx="3569335" cy="1603375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8556" y="1301508"/>
              <a:ext cx="3569195" cy="160323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85800" y="132588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3223260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23260" y="1508760"/>
                  </a:lnTo>
                  <a:lnTo>
                    <a:pt x="3268459" y="1504708"/>
                  </a:lnTo>
                  <a:lnTo>
                    <a:pt x="3311001" y="1493027"/>
                  </a:lnTo>
                  <a:lnTo>
                    <a:pt x="3350175" y="1474427"/>
                  </a:lnTo>
                  <a:lnTo>
                    <a:pt x="3385271" y="1449617"/>
                  </a:lnTo>
                  <a:lnTo>
                    <a:pt x="3415578" y="1419309"/>
                  </a:lnTo>
                  <a:lnTo>
                    <a:pt x="3440387" y="1384211"/>
                  </a:lnTo>
                  <a:lnTo>
                    <a:pt x="3458987" y="1345035"/>
                  </a:lnTo>
                  <a:lnTo>
                    <a:pt x="3470668" y="1302490"/>
                  </a:lnTo>
                  <a:lnTo>
                    <a:pt x="3474720" y="1257287"/>
                  </a:lnTo>
                  <a:lnTo>
                    <a:pt x="3474720" y="251460"/>
                  </a:lnTo>
                  <a:lnTo>
                    <a:pt x="3470668" y="206260"/>
                  </a:lnTo>
                  <a:lnTo>
                    <a:pt x="3458987" y="163718"/>
                  </a:lnTo>
                  <a:lnTo>
                    <a:pt x="3440387" y="124544"/>
                  </a:lnTo>
                  <a:lnTo>
                    <a:pt x="3415578" y="89448"/>
                  </a:lnTo>
                  <a:lnTo>
                    <a:pt x="3385271" y="59141"/>
                  </a:lnTo>
                  <a:lnTo>
                    <a:pt x="3350175" y="34332"/>
                  </a:lnTo>
                  <a:lnTo>
                    <a:pt x="3311001" y="15732"/>
                  </a:lnTo>
                  <a:lnTo>
                    <a:pt x="3268459" y="4051"/>
                  </a:lnTo>
                  <a:lnTo>
                    <a:pt x="322326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5800" y="132588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23260" y="0"/>
                  </a:lnTo>
                  <a:lnTo>
                    <a:pt x="3268459" y="4051"/>
                  </a:lnTo>
                  <a:lnTo>
                    <a:pt x="3311001" y="15732"/>
                  </a:lnTo>
                  <a:lnTo>
                    <a:pt x="3350175" y="34332"/>
                  </a:lnTo>
                  <a:lnTo>
                    <a:pt x="3385271" y="59141"/>
                  </a:lnTo>
                  <a:lnTo>
                    <a:pt x="3415578" y="89448"/>
                  </a:lnTo>
                  <a:lnTo>
                    <a:pt x="3440387" y="124544"/>
                  </a:lnTo>
                  <a:lnTo>
                    <a:pt x="3458987" y="163718"/>
                  </a:lnTo>
                  <a:lnTo>
                    <a:pt x="3470668" y="206260"/>
                  </a:lnTo>
                  <a:lnTo>
                    <a:pt x="3474720" y="251460"/>
                  </a:lnTo>
                  <a:lnTo>
                    <a:pt x="3474720" y="1257287"/>
                  </a:lnTo>
                  <a:lnTo>
                    <a:pt x="3470668" y="1302490"/>
                  </a:lnTo>
                  <a:lnTo>
                    <a:pt x="3458987" y="1345035"/>
                  </a:lnTo>
                  <a:lnTo>
                    <a:pt x="3440387" y="1384211"/>
                  </a:lnTo>
                  <a:lnTo>
                    <a:pt x="3415578" y="1419309"/>
                  </a:lnTo>
                  <a:lnTo>
                    <a:pt x="3385271" y="1449617"/>
                  </a:lnTo>
                  <a:lnTo>
                    <a:pt x="3350175" y="1474427"/>
                  </a:lnTo>
                  <a:lnTo>
                    <a:pt x="3311001" y="1493027"/>
                  </a:lnTo>
                  <a:lnTo>
                    <a:pt x="3268459" y="1504708"/>
                  </a:lnTo>
                  <a:lnTo>
                    <a:pt x="3223260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20572" y="1550923"/>
            <a:ext cx="2767965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0" dirty="0">
                <a:solidFill>
                  <a:srgbClr val="C5467D"/>
                </a:solidFill>
                <a:latin typeface="Calibri"/>
                <a:cs typeface="Calibri"/>
              </a:rPr>
              <a:t>Missing</a:t>
            </a:r>
            <a:r>
              <a:rPr sz="1800" b="1" spc="-2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75" dirty="0">
                <a:solidFill>
                  <a:srgbClr val="C5467D"/>
                </a:solidFill>
                <a:latin typeface="Calibri"/>
                <a:cs typeface="Calibri"/>
              </a:rPr>
              <a:t>Deadline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Request</a:t>
            </a:r>
            <a:r>
              <a:rPr sz="14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received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submitted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2C34"/>
                </a:solidFill>
                <a:latin typeface="Calibri"/>
                <a:cs typeface="Calibri"/>
              </a:rPr>
              <a:t>after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applicable</a:t>
            </a:r>
            <a:r>
              <a:rPr sz="1400" spc="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enrollment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window.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9" name="object 9" descr="þÿ"/>
          <p:cNvGrpSpPr/>
          <p:nvPr/>
        </p:nvGrpSpPr>
        <p:grpSpPr>
          <a:xfrm>
            <a:off x="4323588" y="1301508"/>
            <a:ext cx="3569335" cy="1603375"/>
            <a:chOff x="4323588" y="1301508"/>
            <a:chExt cx="3569335" cy="1603375"/>
          </a:xfrm>
        </p:grpSpPr>
        <p:pic>
          <p:nvPicPr>
            <p:cNvPr id="10" name="object 1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23588" y="1301508"/>
              <a:ext cx="3569194" cy="160323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370831" y="132588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3223260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23260" y="1508760"/>
                  </a:lnTo>
                  <a:lnTo>
                    <a:pt x="3268459" y="1504708"/>
                  </a:lnTo>
                  <a:lnTo>
                    <a:pt x="3311001" y="1493027"/>
                  </a:lnTo>
                  <a:lnTo>
                    <a:pt x="3350175" y="1474427"/>
                  </a:lnTo>
                  <a:lnTo>
                    <a:pt x="3385271" y="1449617"/>
                  </a:lnTo>
                  <a:lnTo>
                    <a:pt x="3415578" y="1419309"/>
                  </a:lnTo>
                  <a:lnTo>
                    <a:pt x="3440387" y="1384211"/>
                  </a:lnTo>
                  <a:lnTo>
                    <a:pt x="3458987" y="1345035"/>
                  </a:lnTo>
                  <a:lnTo>
                    <a:pt x="3470668" y="1302490"/>
                  </a:lnTo>
                  <a:lnTo>
                    <a:pt x="3474720" y="1257287"/>
                  </a:lnTo>
                  <a:lnTo>
                    <a:pt x="3474720" y="251460"/>
                  </a:lnTo>
                  <a:lnTo>
                    <a:pt x="3470668" y="206260"/>
                  </a:lnTo>
                  <a:lnTo>
                    <a:pt x="3458987" y="163718"/>
                  </a:lnTo>
                  <a:lnTo>
                    <a:pt x="3440387" y="124544"/>
                  </a:lnTo>
                  <a:lnTo>
                    <a:pt x="3415578" y="89448"/>
                  </a:lnTo>
                  <a:lnTo>
                    <a:pt x="3385271" y="59141"/>
                  </a:lnTo>
                  <a:lnTo>
                    <a:pt x="3350175" y="34332"/>
                  </a:lnTo>
                  <a:lnTo>
                    <a:pt x="3311001" y="15732"/>
                  </a:lnTo>
                  <a:lnTo>
                    <a:pt x="3268459" y="4051"/>
                  </a:lnTo>
                  <a:lnTo>
                    <a:pt x="3223260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70831" y="132588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23260" y="0"/>
                  </a:lnTo>
                  <a:lnTo>
                    <a:pt x="3268459" y="4051"/>
                  </a:lnTo>
                  <a:lnTo>
                    <a:pt x="3311001" y="15732"/>
                  </a:lnTo>
                  <a:lnTo>
                    <a:pt x="3350175" y="34332"/>
                  </a:lnTo>
                  <a:lnTo>
                    <a:pt x="3385271" y="59141"/>
                  </a:lnTo>
                  <a:lnTo>
                    <a:pt x="3415578" y="89448"/>
                  </a:lnTo>
                  <a:lnTo>
                    <a:pt x="3440387" y="124544"/>
                  </a:lnTo>
                  <a:lnTo>
                    <a:pt x="3458987" y="163718"/>
                  </a:lnTo>
                  <a:lnTo>
                    <a:pt x="3470668" y="206260"/>
                  </a:lnTo>
                  <a:lnTo>
                    <a:pt x="3474720" y="251460"/>
                  </a:lnTo>
                  <a:lnTo>
                    <a:pt x="3474720" y="1257287"/>
                  </a:lnTo>
                  <a:lnTo>
                    <a:pt x="3470668" y="1302490"/>
                  </a:lnTo>
                  <a:lnTo>
                    <a:pt x="3458987" y="1345035"/>
                  </a:lnTo>
                  <a:lnTo>
                    <a:pt x="3440387" y="1384211"/>
                  </a:lnTo>
                  <a:lnTo>
                    <a:pt x="3415578" y="1419309"/>
                  </a:lnTo>
                  <a:lnTo>
                    <a:pt x="3385271" y="1449617"/>
                  </a:lnTo>
                  <a:lnTo>
                    <a:pt x="3350175" y="1474427"/>
                  </a:lnTo>
                  <a:lnTo>
                    <a:pt x="3311001" y="1493027"/>
                  </a:lnTo>
                  <a:lnTo>
                    <a:pt x="3268459" y="1504708"/>
                  </a:lnTo>
                  <a:lnTo>
                    <a:pt x="3223260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05603" y="1550923"/>
            <a:ext cx="2729230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85" dirty="0">
                <a:solidFill>
                  <a:srgbClr val="4D367C"/>
                </a:solidFill>
                <a:latin typeface="Calibri"/>
                <a:cs typeface="Calibri"/>
              </a:rPr>
              <a:t>Incomplete</a:t>
            </a:r>
            <a:r>
              <a:rPr sz="1800" b="1" spc="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4D367C"/>
                </a:solidFill>
                <a:latin typeface="Calibri"/>
                <a:cs typeface="Calibri"/>
              </a:rPr>
              <a:t>Proof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Documentation</a:t>
            </a:r>
            <a:r>
              <a:rPr sz="1400" spc="114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does</a:t>
            </a:r>
            <a:r>
              <a:rPr sz="14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not</a:t>
            </a:r>
            <a:r>
              <a:rPr sz="1400" spc="1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verify</a:t>
            </a:r>
            <a:r>
              <a:rPr sz="1400" spc="1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the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relationship,</a:t>
            </a:r>
            <a:r>
              <a:rPr sz="14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event,</a:t>
            </a:r>
            <a:r>
              <a:rPr sz="14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date,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reason.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4" name="object 14" descr="þÿ"/>
          <p:cNvGrpSpPr/>
          <p:nvPr/>
        </p:nvGrpSpPr>
        <p:grpSpPr>
          <a:xfrm>
            <a:off x="8008620" y="1301508"/>
            <a:ext cx="3569335" cy="1603375"/>
            <a:chOff x="8008620" y="1301508"/>
            <a:chExt cx="3569335" cy="1603375"/>
          </a:xfrm>
        </p:grpSpPr>
        <p:pic>
          <p:nvPicPr>
            <p:cNvPr id="15" name="object 1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08620" y="1301508"/>
              <a:ext cx="3569194" cy="160323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055863" y="132588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3223260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23260" y="1508760"/>
                  </a:lnTo>
                  <a:lnTo>
                    <a:pt x="3268459" y="1504708"/>
                  </a:lnTo>
                  <a:lnTo>
                    <a:pt x="3311001" y="1493027"/>
                  </a:lnTo>
                  <a:lnTo>
                    <a:pt x="3350175" y="1474427"/>
                  </a:lnTo>
                  <a:lnTo>
                    <a:pt x="3385271" y="1449617"/>
                  </a:lnTo>
                  <a:lnTo>
                    <a:pt x="3415578" y="1419309"/>
                  </a:lnTo>
                  <a:lnTo>
                    <a:pt x="3440387" y="1384211"/>
                  </a:lnTo>
                  <a:lnTo>
                    <a:pt x="3458987" y="1345035"/>
                  </a:lnTo>
                  <a:lnTo>
                    <a:pt x="3470668" y="1302490"/>
                  </a:lnTo>
                  <a:lnTo>
                    <a:pt x="3474720" y="1257287"/>
                  </a:lnTo>
                  <a:lnTo>
                    <a:pt x="3474720" y="251460"/>
                  </a:lnTo>
                  <a:lnTo>
                    <a:pt x="3470668" y="206260"/>
                  </a:lnTo>
                  <a:lnTo>
                    <a:pt x="3458987" y="163718"/>
                  </a:lnTo>
                  <a:lnTo>
                    <a:pt x="3440387" y="124544"/>
                  </a:lnTo>
                  <a:lnTo>
                    <a:pt x="3415578" y="89448"/>
                  </a:lnTo>
                  <a:lnTo>
                    <a:pt x="3385271" y="59141"/>
                  </a:lnTo>
                  <a:lnTo>
                    <a:pt x="3350175" y="34332"/>
                  </a:lnTo>
                  <a:lnTo>
                    <a:pt x="3311001" y="15732"/>
                  </a:lnTo>
                  <a:lnTo>
                    <a:pt x="3268459" y="4051"/>
                  </a:lnTo>
                  <a:lnTo>
                    <a:pt x="3223260" y="0"/>
                  </a:lnTo>
                  <a:close/>
                </a:path>
              </a:pathLst>
            </a:custGeom>
            <a:solidFill>
              <a:srgbClr val="FFF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055863" y="132588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23260" y="0"/>
                  </a:lnTo>
                  <a:lnTo>
                    <a:pt x="3268459" y="4051"/>
                  </a:lnTo>
                  <a:lnTo>
                    <a:pt x="3311001" y="15732"/>
                  </a:lnTo>
                  <a:lnTo>
                    <a:pt x="3350175" y="34332"/>
                  </a:lnTo>
                  <a:lnTo>
                    <a:pt x="3385271" y="59141"/>
                  </a:lnTo>
                  <a:lnTo>
                    <a:pt x="3415578" y="89448"/>
                  </a:lnTo>
                  <a:lnTo>
                    <a:pt x="3440387" y="124544"/>
                  </a:lnTo>
                  <a:lnTo>
                    <a:pt x="3458987" y="163718"/>
                  </a:lnTo>
                  <a:lnTo>
                    <a:pt x="3470668" y="206260"/>
                  </a:lnTo>
                  <a:lnTo>
                    <a:pt x="3474720" y="251460"/>
                  </a:lnTo>
                  <a:lnTo>
                    <a:pt x="3474720" y="1257287"/>
                  </a:lnTo>
                  <a:lnTo>
                    <a:pt x="3470668" y="1302490"/>
                  </a:lnTo>
                  <a:lnTo>
                    <a:pt x="3458987" y="1345035"/>
                  </a:lnTo>
                  <a:lnTo>
                    <a:pt x="3440387" y="1384211"/>
                  </a:lnTo>
                  <a:lnTo>
                    <a:pt x="3415578" y="1419309"/>
                  </a:lnTo>
                  <a:lnTo>
                    <a:pt x="3385271" y="1449617"/>
                  </a:lnTo>
                  <a:lnTo>
                    <a:pt x="3350175" y="1474427"/>
                  </a:lnTo>
                  <a:lnTo>
                    <a:pt x="3311001" y="1493027"/>
                  </a:lnTo>
                  <a:lnTo>
                    <a:pt x="3268459" y="1504708"/>
                  </a:lnTo>
                  <a:lnTo>
                    <a:pt x="3223260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BD8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390635" y="1550923"/>
            <a:ext cx="2709545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BD8A00"/>
                </a:solidFill>
                <a:latin typeface="Calibri"/>
                <a:cs typeface="Calibri"/>
              </a:rPr>
              <a:t>Wrong</a:t>
            </a:r>
            <a:r>
              <a:rPr sz="1800" b="1" spc="85" dirty="0">
                <a:solidFill>
                  <a:srgbClr val="BD8A00"/>
                </a:solidFill>
                <a:latin typeface="Calibri"/>
                <a:cs typeface="Calibri"/>
              </a:rPr>
              <a:t> </a:t>
            </a:r>
            <a:r>
              <a:rPr sz="1800" b="1" spc="70" dirty="0">
                <a:solidFill>
                  <a:srgbClr val="BD8A00"/>
                </a:solidFill>
                <a:latin typeface="Calibri"/>
                <a:cs typeface="Calibri"/>
              </a:rPr>
              <a:t>Effective</a:t>
            </a:r>
            <a:r>
              <a:rPr sz="1800" b="1" spc="105" dirty="0">
                <a:solidFill>
                  <a:srgbClr val="BD8A00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BD8A00"/>
                </a:solidFill>
                <a:latin typeface="Calibri"/>
                <a:cs typeface="Calibri"/>
              </a:rPr>
              <a:t>Date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Dates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do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not</a:t>
            </a:r>
            <a:r>
              <a:rPr sz="14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align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with</a:t>
            </a:r>
            <a:r>
              <a:rPr sz="14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event</a:t>
            </a:r>
            <a:r>
              <a:rPr sz="14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or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enrollment</a:t>
            </a:r>
            <a:r>
              <a:rPr sz="1400" spc="1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rules.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9" name="object 19" descr="þÿ"/>
          <p:cNvGrpSpPr/>
          <p:nvPr/>
        </p:nvGrpSpPr>
        <p:grpSpPr>
          <a:xfrm>
            <a:off x="638556" y="3221748"/>
            <a:ext cx="3569335" cy="1603375"/>
            <a:chOff x="638556" y="3221748"/>
            <a:chExt cx="3569335" cy="1603375"/>
          </a:xfrm>
        </p:grpSpPr>
        <p:pic>
          <p:nvPicPr>
            <p:cNvPr id="20" name="object 2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8556" y="3221748"/>
              <a:ext cx="3569195" cy="160323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85800" y="324612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3223260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23260" y="1508760"/>
                  </a:lnTo>
                  <a:lnTo>
                    <a:pt x="3268459" y="1504708"/>
                  </a:lnTo>
                  <a:lnTo>
                    <a:pt x="3311001" y="1493027"/>
                  </a:lnTo>
                  <a:lnTo>
                    <a:pt x="3350175" y="1474427"/>
                  </a:lnTo>
                  <a:lnTo>
                    <a:pt x="3385271" y="1449617"/>
                  </a:lnTo>
                  <a:lnTo>
                    <a:pt x="3415578" y="1419309"/>
                  </a:lnTo>
                  <a:lnTo>
                    <a:pt x="3440387" y="1384211"/>
                  </a:lnTo>
                  <a:lnTo>
                    <a:pt x="3458987" y="1345035"/>
                  </a:lnTo>
                  <a:lnTo>
                    <a:pt x="3470668" y="1302490"/>
                  </a:lnTo>
                  <a:lnTo>
                    <a:pt x="3474720" y="1257287"/>
                  </a:lnTo>
                  <a:lnTo>
                    <a:pt x="3474720" y="251460"/>
                  </a:lnTo>
                  <a:lnTo>
                    <a:pt x="3470668" y="206260"/>
                  </a:lnTo>
                  <a:lnTo>
                    <a:pt x="3458987" y="163718"/>
                  </a:lnTo>
                  <a:lnTo>
                    <a:pt x="3440387" y="124544"/>
                  </a:lnTo>
                  <a:lnTo>
                    <a:pt x="3415578" y="89448"/>
                  </a:lnTo>
                  <a:lnTo>
                    <a:pt x="3385271" y="59141"/>
                  </a:lnTo>
                  <a:lnTo>
                    <a:pt x="3350175" y="34332"/>
                  </a:lnTo>
                  <a:lnTo>
                    <a:pt x="3311001" y="15732"/>
                  </a:lnTo>
                  <a:lnTo>
                    <a:pt x="3268459" y="4051"/>
                  </a:lnTo>
                  <a:lnTo>
                    <a:pt x="322326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85800" y="324612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23260" y="0"/>
                  </a:lnTo>
                  <a:lnTo>
                    <a:pt x="3268459" y="4051"/>
                  </a:lnTo>
                  <a:lnTo>
                    <a:pt x="3311001" y="15732"/>
                  </a:lnTo>
                  <a:lnTo>
                    <a:pt x="3350175" y="34332"/>
                  </a:lnTo>
                  <a:lnTo>
                    <a:pt x="3385271" y="59141"/>
                  </a:lnTo>
                  <a:lnTo>
                    <a:pt x="3415578" y="89448"/>
                  </a:lnTo>
                  <a:lnTo>
                    <a:pt x="3440387" y="124544"/>
                  </a:lnTo>
                  <a:lnTo>
                    <a:pt x="3458987" y="163718"/>
                  </a:lnTo>
                  <a:lnTo>
                    <a:pt x="3470668" y="206260"/>
                  </a:lnTo>
                  <a:lnTo>
                    <a:pt x="3474720" y="251460"/>
                  </a:lnTo>
                  <a:lnTo>
                    <a:pt x="3474720" y="1257287"/>
                  </a:lnTo>
                  <a:lnTo>
                    <a:pt x="3470668" y="1302490"/>
                  </a:lnTo>
                  <a:lnTo>
                    <a:pt x="3458987" y="1345035"/>
                  </a:lnTo>
                  <a:lnTo>
                    <a:pt x="3440387" y="1384211"/>
                  </a:lnTo>
                  <a:lnTo>
                    <a:pt x="3415578" y="1419309"/>
                  </a:lnTo>
                  <a:lnTo>
                    <a:pt x="3385271" y="1449617"/>
                  </a:lnTo>
                  <a:lnTo>
                    <a:pt x="3350175" y="1474427"/>
                  </a:lnTo>
                  <a:lnTo>
                    <a:pt x="3311001" y="1493027"/>
                  </a:lnTo>
                  <a:lnTo>
                    <a:pt x="3268459" y="1504708"/>
                  </a:lnTo>
                  <a:lnTo>
                    <a:pt x="3223260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B73D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020572" y="3425787"/>
            <a:ext cx="2475230" cy="9258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0" dirty="0">
                <a:solidFill>
                  <a:srgbClr val="B73D36"/>
                </a:solidFill>
                <a:latin typeface="Calibri"/>
                <a:cs typeface="Calibri"/>
              </a:rPr>
              <a:t>Ineligible</a:t>
            </a:r>
            <a:r>
              <a:rPr sz="1800" b="1" spc="-30" dirty="0">
                <a:solidFill>
                  <a:srgbClr val="B73D36"/>
                </a:solidFill>
                <a:latin typeface="Calibri"/>
                <a:cs typeface="Calibri"/>
              </a:rPr>
              <a:t> </a:t>
            </a:r>
            <a:r>
              <a:rPr sz="1800" b="1" spc="65" dirty="0">
                <a:solidFill>
                  <a:srgbClr val="B73D36"/>
                </a:solidFill>
                <a:latin typeface="Calibri"/>
                <a:cs typeface="Calibri"/>
              </a:rPr>
              <a:t>Dependent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Relationship</a:t>
            </a:r>
            <a:r>
              <a:rPr sz="14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does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 not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meet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eligibility requirements.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24" name="object 24" descr="þÿ"/>
          <p:cNvGrpSpPr/>
          <p:nvPr/>
        </p:nvGrpSpPr>
        <p:grpSpPr>
          <a:xfrm>
            <a:off x="4323588" y="3221748"/>
            <a:ext cx="3569335" cy="1603375"/>
            <a:chOff x="4323588" y="3221748"/>
            <a:chExt cx="3569335" cy="1603375"/>
          </a:xfrm>
        </p:grpSpPr>
        <p:pic>
          <p:nvPicPr>
            <p:cNvPr id="25" name="object 2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23588" y="3221748"/>
              <a:ext cx="3569194" cy="160323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370831" y="324612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3223260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23260" y="1508760"/>
                  </a:lnTo>
                  <a:lnTo>
                    <a:pt x="3268459" y="1504708"/>
                  </a:lnTo>
                  <a:lnTo>
                    <a:pt x="3311001" y="1493027"/>
                  </a:lnTo>
                  <a:lnTo>
                    <a:pt x="3350175" y="1474427"/>
                  </a:lnTo>
                  <a:lnTo>
                    <a:pt x="3385271" y="1449617"/>
                  </a:lnTo>
                  <a:lnTo>
                    <a:pt x="3415578" y="1419309"/>
                  </a:lnTo>
                  <a:lnTo>
                    <a:pt x="3440387" y="1384211"/>
                  </a:lnTo>
                  <a:lnTo>
                    <a:pt x="3458987" y="1345035"/>
                  </a:lnTo>
                  <a:lnTo>
                    <a:pt x="3470668" y="1302490"/>
                  </a:lnTo>
                  <a:lnTo>
                    <a:pt x="3474720" y="1257287"/>
                  </a:lnTo>
                  <a:lnTo>
                    <a:pt x="3474720" y="251460"/>
                  </a:lnTo>
                  <a:lnTo>
                    <a:pt x="3470668" y="206260"/>
                  </a:lnTo>
                  <a:lnTo>
                    <a:pt x="3458987" y="163718"/>
                  </a:lnTo>
                  <a:lnTo>
                    <a:pt x="3440387" y="124544"/>
                  </a:lnTo>
                  <a:lnTo>
                    <a:pt x="3415578" y="89448"/>
                  </a:lnTo>
                  <a:lnTo>
                    <a:pt x="3385271" y="59141"/>
                  </a:lnTo>
                  <a:lnTo>
                    <a:pt x="3350175" y="34332"/>
                  </a:lnTo>
                  <a:lnTo>
                    <a:pt x="3311001" y="15732"/>
                  </a:lnTo>
                  <a:lnTo>
                    <a:pt x="3268459" y="4051"/>
                  </a:lnTo>
                  <a:lnTo>
                    <a:pt x="3223260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370831" y="324612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23260" y="0"/>
                  </a:lnTo>
                  <a:lnTo>
                    <a:pt x="3268459" y="4051"/>
                  </a:lnTo>
                  <a:lnTo>
                    <a:pt x="3311001" y="15732"/>
                  </a:lnTo>
                  <a:lnTo>
                    <a:pt x="3350175" y="34332"/>
                  </a:lnTo>
                  <a:lnTo>
                    <a:pt x="3385271" y="59141"/>
                  </a:lnTo>
                  <a:lnTo>
                    <a:pt x="3415578" y="89448"/>
                  </a:lnTo>
                  <a:lnTo>
                    <a:pt x="3440387" y="124544"/>
                  </a:lnTo>
                  <a:lnTo>
                    <a:pt x="3458987" y="163718"/>
                  </a:lnTo>
                  <a:lnTo>
                    <a:pt x="3470668" y="206260"/>
                  </a:lnTo>
                  <a:lnTo>
                    <a:pt x="3474720" y="251460"/>
                  </a:lnTo>
                  <a:lnTo>
                    <a:pt x="3474720" y="1257287"/>
                  </a:lnTo>
                  <a:lnTo>
                    <a:pt x="3470668" y="1302490"/>
                  </a:lnTo>
                  <a:lnTo>
                    <a:pt x="3458987" y="1345035"/>
                  </a:lnTo>
                  <a:lnTo>
                    <a:pt x="3440387" y="1384211"/>
                  </a:lnTo>
                  <a:lnTo>
                    <a:pt x="3415578" y="1419309"/>
                  </a:lnTo>
                  <a:lnTo>
                    <a:pt x="3385271" y="1449617"/>
                  </a:lnTo>
                  <a:lnTo>
                    <a:pt x="3350175" y="1474427"/>
                  </a:lnTo>
                  <a:lnTo>
                    <a:pt x="3311001" y="1493027"/>
                  </a:lnTo>
                  <a:lnTo>
                    <a:pt x="3268459" y="1504708"/>
                  </a:lnTo>
                  <a:lnTo>
                    <a:pt x="3223260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705603" y="3431259"/>
            <a:ext cx="2799207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85" dirty="0">
                <a:solidFill>
                  <a:srgbClr val="2A7D52"/>
                </a:solidFill>
                <a:latin typeface="Calibri"/>
                <a:cs typeface="Calibri"/>
              </a:rPr>
              <a:t>Duplicate</a:t>
            </a:r>
            <a:r>
              <a:rPr sz="1800" b="1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75" dirty="0">
                <a:solidFill>
                  <a:srgbClr val="2A7D52"/>
                </a:solidFill>
                <a:latin typeface="Calibri"/>
                <a:cs typeface="Calibri"/>
              </a:rPr>
              <a:t>Coverage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Employee/dependent</a:t>
            </a:r>
            <a:r>
              <a:rPr sz="1400" spc="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already</a:t>
            </a:r>
            <a:r>
              <a:rPr sz="1400" spc="1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has</a:t>
            </a:r>
            <a:r>
              <a:rPr lang="en-US" sz="1400" spc="45" dirty="0">
                <a:solidFill>
                  <a:srgbClr val="2D2C34"/>
                </a:solidFill>
                <a:latin typeface="Calibri"/>
                <a:cs typeface="Calibri"/>
              </a:rPr>
              <a:t> coverage for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same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NMPSIA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line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elsewhere.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29" name="object 29" descr="þÿ"/>
          <p:cNvGrpSpPr/>
          <p:nvPr/>
        </p:nvGrpSpPr>
        <p:grpSpPr>
          <a:xfrm>
            <a:off x="8008620" y="3221748"/>
            <a:ext cx="3569335" cy="1603375"/>
            <a:chOff x="8008620" y="3221748"/>
            <a:chExt cx="3569335" cy="1603375"/>
          </a:xfrm>
        </p:grpSpPr>
        <p:pic>
          <p:nvPicPr>
            <p:cNvPr id="30" name="object 3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08620" y="3221748"/>
              <a:ext cx="3569194" cy="160323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055863" y="324612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3223260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23260" y="1508760"/>
                  </a:lnTo>
                  <a:lnTo>
                    <a:pt x="3268459" y="1504708"/>
                  </a:lnTo>
                  <a:lnTo>
                    <a:pt x="3311001" y="1493027"/>
                  </a:lnTo>
                  <a:lnTo>
                    <a:pt x="3350175" y="1474427"/>
                  </a:lnTo>
                  <a:lnTo>
                    <a:pt x="3385271" y="1449617"/>
                  </a:lnTo>
                  <a:lnTo>
                    <a:pt x="3415578" y="1419309"/>
                  </a:lnTo>
                  <a:lnTo>
                    <a:pt x="3440387" y="1384211"/>
                  </a:lnTo>
                  <a:lnTo>
                    <a:pt x="3458987" y="1345035"/>
                  </a:lnTo>
                  <a:lnTo>
                    <a:pt x="3470668" y="1302490"/>
                  </a:lnTo>
                  <a:lnTo>
                    <a:pt x="3474720" y="1257287"/>
                  </a:lnTo>
                  <a:lnTo>
                    <a:pt x="3474720" y="251460"/>
                  </a:lnTo>
                  <a:lnTo>
                    <a:pt x="3470668" y="206260"/>
                  </a:lnTo>
                  <a:lnTo>
                    <a:pt x="3458987" y="163718"/>
                  </a:lnTo>
                  <a:lnTo>
                    <a:pt x="3440387" y="124544"/>
                  </a:lnTo>
                  <a:lnTo>
                    <a:pt x="3415578" y="89448"/>
                  </a:lnTo>
                  <a:lnTo>
                    <a:pt x="3385271" y="59141"/>
                  </a:lnTo>
                  <a:lnTo>
                    <a:pt x="3350175" y="34332"/>
                  </a:lnTo>
                  <a:lnTo>
                    <a:pt x="3311001" y="15732"/>
                  </a:lnTo>
                  <a:lnTo>
                    <a:pt x="3268459" y="4051"/>
                  </a:lnTo>
                  <a:lnTo>
                    <a:pt x="3223260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055863" y="324612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23260" y="0"/>
                  </a:lnTo>
                  <a:lnTo>
                    <a:pt x="3268459" y="4051"/>
                  </a:lnTo>
                  <a:lnTo>
                    <a:pt x="3311001" y="15732"/>
                  </a:lnTo>
                  <a:lnTo>
                    <a:pt x="3350175" y="34332"/>
                  </a:lnTo>
                  <a:lnTo>
                    <a:pt x="3385271" y="59141"/>
                  </a:lnTo>
                  <a:lnTo>
                    <a:pt x="3415578" y="89448"/>
                  </a:lnTo>
                  <a:lnTo>
                    <a:pt x="3440387" y="124544"/>
                  </a:lnTo>
                  <a:lnTo>
                    <a:pt x="3458987" y="163718"/>
                  </a:lnTo>
                  <a:lnTo>
                    <a:pt x="3470668" y="206260"/>
                  </a:lnTo>
                  <a:lnTo>
                    <a:pt x="3474720" y="251460"/>
                  </a:lnTo>
                  <a:lnTo>
                    <a:pt x="3474720" y="1257287"/>
                  </a:lnTo>
                  <a:lnTo>
                    <a:pt x="3470668" y="1302490"/>
                  </a:lnTo>
                  <a:lnTo>
                    <a:pt x="3458987" y="1345035"/>
                  </a:lnTo>
                  <a:lnTo>
                    <a:pt x="3440387" y="1384211"/>
                  </a:lnTo>
                  <a:lnTo>
                    <a:pt x="3415578" y="1419309"/>
                  </a:lnTo>
                  <a:lnTo>
                    <a:pt x="3385271" y="1449617"/>
                  </a:lnTo>
                  <a:lnTo>
                    <a:pt x="3350175" y="1474427"/>
                  </a:lnTo>
                  <a:lnTo>
                    <a:pt x="3311001" y="1493027"/>
                  </a:lnTo>
                  <a:lnTo>
                    <a:pt x="3268459" y="1504708"/>
                  </a:lnTo>
                  <a:lnTo>
                    <a:pt x="3223260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8390635" y="3425787"/>
            <a:ext cx="2588895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85" dirty="0">
                <a:solidFill>
                  <a:srgbClr val="4D367C"/>
                </a:solidFill>
                <a:latin typeface="Calibri"/>
                <a:cs typeface="Calibri"/>
              </a:rPr>
              <a:t>Incomplete</a:t>
            </a:r>
            <a:r>
              <a:rPr sz="1800" b="1" spc="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45" dirty="0">
                <a:solidFill>
                  <a:srgbClr val="4D367C"/>
                </a:solidFill>
                <a:latin typeface="Calibri"/>
                <a:cs typeface="Calibri"/>
              </a:rPr>
              <a:t>Review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Employer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certification</a:t>
            </a:r>
            <a:r>
              <a:rPr sz="1400" spc="1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400" spc="10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required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fields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were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not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fully</a:t>
            </a:r>
            <a:r>
              <a:rPr sz="14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verified.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</a:t>
            </a:r>
            <a:r>
              <a:rPr spc="-60" dirty="0"/>
              <a:t> </a:t>
            </a:r>
            <a:r>
              <a:rPr spc="155" dirty="0"/>
              <a:t>Simple</a:t>
            </a:r>
            <a:r>
              <a:rPr spc="-45" dirty="0"/>
              <a:t> </a:t>
            </a:r>
            <a:r>
              <a:rPr spc="95" dirty="0"/>
              <a:t>Review</a:t>
            </a:r>
            <a:r>
              <a:rPr spc="-70" dirty="0"/>
              <a:t> </a:t>
            </a:r>
            <a:r>
              <a:rPr spc="50" dirty="0"/>
              <a:t>Workflow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24892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65" dirty="0">
                <a:solidFill>
                  <a:srgbClr val="69666F"/>
                </a:solidFill>
                <a:latin typeface="Calibri"/>
                <a:cs typeface="Calibri"/>
              </a:rPr>
              <a:t>Use</a:t>
            </a:r>
            <a:r>
              <a:rPr sz="1400" spc="-3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the</a:t>
            </a:r>
            <a:r>
              <a:rPr sz="1400" spc="-2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75" dirty="0">
                <a:solidFill>
                  <a:srgbClr val="69666F"/>
                </a:solidFill>
                <a:latin typeface="Calibri"/>
                <a:cs typeface="Calibri"/>
              </a:rPr>
              <a:t>same</a:t>
            </a:r>
            <a:r>
              <a:rPr sz="1400" spc="-2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80" dirty="0">
                <a:solidFill>
                  <a:srgbClr val="69666F"/>
                </a:solidFill>
                <a:latin typeface="Calibri"/>
                <a:cs typeface="Calibri"/>
              </a:rPr>
              <a:t>checks</a:t>
            </a:r>
            <a:r>
              <a:rPr sz="1400" spc="1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every</a:t>
            </a:r>
            <a:r>
              <a:rPr sz="1400" spc="-4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69666F"/>
                </a:solidFill>
                <a:latin typeface="Calibri"/>
                <a:cs typeface="Calibri"/>
              </a:rPr>
              <a:t>time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455676" y="1804428"/>
            <a:ext cx="2152015" cy="2106295"/>
            <a:chOff x="455676" y="1804428"/>
            <a:chExt cx="2152015" cy="2106295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5676" y="1804428"/>
              <a:ext cx="2151875" cy="210615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02919" y="1828806"/>
              <a:ext cx="2057400" cy="2011680"/>
            </a:xfrm>
            <a:custGeom>
              <a:avLst/>
              <a:gdLst/>
              <a:ahLst/>
              <a:cxnLst/>
              <a:rect l="l" t="t" r="r" b="b"/>
              <a:pathLst>
                <a:path w="2057400" h="2011679">
                  <a:moveTo>
                    <a:pt x="1722120" y="0"/>
                  </a:moveTo>
                  <a:lnTo>
                    <a:pt x="335280" y="0"/>
                  </a:lnTo>
                  <a:lnTo>
                    <a:pt x="285735" y="3635"/>
                  </a:lnTo>
                  <a:lnTo>
                    <a:pt x="238448" y="14194"/>
                  </a:lnTo>
                  <a:lnTo>
                    <a:pt x="193936" y="31160"/>
                  </a:lnTo>
                  <a:lnTo>
                    <a:pt x="152718" y="54013"/>
                  </a:lnTo>
                  <a:lnTo>
                    <a:pt x="115313" y="82235"/>
                  </a:lnTo>
                  <a:lnTo>
                    <a:pt x="82239" y="115308"/>
                  </a:lnTo>
                  <a:lnTo>
                    <a:pt x="54016" y="152712"/>
                  </a:lnTo>
                  <a:lnTo>
                    <a:pt x="31162" y="193930"/>
                  </a:lnTo>
                  <a:lnTo>
                    <a:pt x="14195" y="238443"/>
                  </a:lnTo>
                  <a:lnTo>
                    <a:pt x="3635" y="285732"/>
                  </a:lnTo>
                  <a:lnTo>
                    <a:pt x="0" y="335279"/>
                  </a:lnTo>
                  <a:lnTo>
                    <a:pt x="0" y="1676387"/>
                  </a:lnTo>
                  <a:lnTo>
                    <a:pt x="3635" y="1725934"/>
                  </a:lnTo>
                  <a:lnTo>
                    <a:pt x="14195" y="1773224"/>
                  </a:lnTo>
                  <a:lnTo>
                    <a:pt x="31162" y="1817738"/>
                  </a:lnTo>
                  <a:lnTo>
                    <a:pt x="54016" y="1858958"/>
                  </a:lnTo>
                  <a:lnTo>
                    <a:pt x="82239" y="1896364"/>
                  </a:lnTo>
                  <a:lnTo>
                    <a:pt x="115313" y="1929438"/>
                  </a:lnTo>
                  <a:lnTo>
                    <a:pt x="152718" y="1957662"/>
                  </a:lnTo>
                  <a:lnTo>
                    <a:pt x="193936" y="1980517"/>
                  </a:lnTo>
                  <a:lnTo>
                    <a:pt x="238448" y="1997484"/>
                  </a:lnTo>
                  <a:lnTo>
                    <a:pt x="285735" y="2008044"/>
                  </a:lnTo>
                  <a:lnTo>
                    <a:pt x="335280" y="2011679"/>
                  </a:lnTo>
                  <a:lnTo>
                    <a:pt x="1722120" y="2011679"/>
                  </a:lnTo>
                  <a:lnTo>
                    <a:pt x="1771664" y="2008044"/>
                  </a:lnTo>
                  <a:lnTo>
                    <a:pt x="1818951" y="1997484"/>
                  </a:lnTo>
                  <a:lnTo>
                    <a:pt x="1863463" y="1980517"/>
                  </a:lnTo>
                  <a:lnTo>
                    <a:pt x="1904681" y="1957662"/>
                  </a:lnTo>
                  <a:lnTo>
                    <a:pt x="1942086" y="1929438"/>
                  </a:lnTo>
                  <a:lnTo>
                    <a:pt x="1975160" y="1896364"/>
                  </a:lnTo>
                  <a:lnTo>
                    <a:pt x="2003383" y="1858958"/>
                  </a:lnTo>
                  <a:lnTo>
                    <a:pt x="2026237" y="1817738"/>
                  </a:lnTo>
                  <a:lnTo>
                    <a:pt x="2043204" y="1773224"/>
                  </a:lnTo>
                  <a:lnTo>
                    <a:pt x="2053764" y="1725934"/>
                  </a:lnTo>
                  <a:lnTo>
                    <a:pt x="2057400" y="1676387"/>
                  </a:lnTo>
                  <a:lnTo>
                    <a:pt x="2057400" y="335279"/>
                  </a:lnTo>
                  <a:lnTo>
                    <a:pt x="2053764" y="285732"/>
                  </a:lnTo>
                  <a:lnTo>
                    <a:pt x="2043204" y="238443"/>
                  </a:lnTo>
                  <a:lnTo>
                    <a:pt x="2026237" y="193930"/>
                  </a:lnTo>
                  <a:lnTo>
                    <a:pt x="2003383" y="152712"/>
                  </a:lnTo>
                  <a:lnTo>
                    <a:pt x="1975160" y="115308"/>
                  </a:lnTo>
                  <a:lnTo>
                    <a:pt x="1942086" y="82235"/>
                  </a:lnTo>
                  <a:lnTo>
                    <a:pt x="1904681" y="54013"/>
                  </a:lnTo>
                  <a:lnTo>
                    <a:pt x="1863463" y="31160"/>
                  </a:lnTo>
                  <a:lnTo>
                    <a:pt x="1818951" y="14194"/>
                  </a:lnTo>
                  <a:lnTo>
                    <a:pt x="1771664" y="3635"/>
                  </a:lnTo>
                  <a:lnTo>
                    <a:pt x="1722120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2919" y="1828806"/>
              <a:ext cx="2057400" cy="2011680"/>
            </a:xfrm>
            <a:custGeom>
              <a:avLst/>
              <a:gdLst/>
              <a:ahLst/>
              <a:cxnLst/>
              <a:rect l="l" t="t" r="r" b="b"/>
              <a:pathLst>
                <a:path w="2057400" h="2011679">
                  <a:moveTo>
                    <a:pt x="0" y="335279"/>
                  </a:moveTo>
                  <a:lnTo>
                    <a:pt x="3635" y="285732"/>
                  </a:lnTo>
                  <a:lnTo>
                    <a:pt x="14195" y="238443"/>
                  </a:lnTo>
                  <a:lnTo>
                    <a:pt x="31162" y="193930"/>
                  </a:lnTo>
                  <a:lnTo>
                    <a:pt x="54016" y="152712"/>
                  </a:lnTo>
                  <a:lnTo>
                    <a:pt x="82239" y="115308"/>
                  </a:lnTo>
                  <a:lnTo>
                    <a:pt x="115313" y="82235"/>
                  </a:lnTo>
                  <a:lnTo>
                    <a:pt x="152718" y="54013"/>
                  </a:lnTo>
                  <a:lnTo>
                    <a:pt x="193936" y="31160"/>
                  </a:lnTo>
                  <a:lnTo>
                    <a:pt x="238448" y="14194"/>
                  </a:lnTo>
                  <a:lnTo>
                    <a:pt x="285735" y="3635"/>
                  </a:lnTo>
                  <a:lnTo>
                    <a:pt x="335280" y="0"/>
                  </a:lnTo>
                  <a:lnTo>
                    <a:pt x="1722120" y="0"/>
                  </a:lnTo>
                  <a:lnTo>
                    <a:pt x="1771664" y="3635"/>
                  </a:lnTo>
                  <a:lnTo>
                    <a:pt x="1818951" y="14194"/>
                  </a:lnTo>
                  <a:lnTo>
                    <a:pt x="1863463" y="31160"/>
                  </a:lnTo>
                  <a:lnTo>
                    <a:pt x="1904681" y="54013"/>
                  </a:lnTo>
                  <a:lnTo>
                    <a:pt x="1942086" y="82235"/>
                  </a:lnTo>
                  <a:lnTo>
                    <a:pt x="1975160" y="115308"/>
                  </a:lnTo>
                  <a:lnTo>
                    <a:pt x="2003383" y="152712"/>
                  </a:lnTo>
                  <a:lnTo>
                    <a:pt x="2026237" y="193930"/>
                  </a:lnTo>
                  <a:lnTo>
                    <a:pt x="2043204" y="238443"/>
                  </a:lnTo>
                  <a:lnTo>
                    <a:pt x="2053764" y="285732"/>
                  </a:lnTo>
                  <a:lnTo>
                    <a:pt x="2057400" y="335279"/>
                  </a:lnTo>
                  <a:lnTo>
                    <a:pt x="2057400" y="1676387"/>
                  </a:lnTo>
                  <a:lnTo>
                    <a:pt x="2053764" y="1725934"/>
                  </a:lnTo>
                  <a:lnTo>
                    <a:pt x="2043204" y="1773224"/>
                  </a:lnTo>
                  <a:lnTo>
                    <a:pt x="2026237" y="1817738"/>
                  </a:lnTo>
                  <a:lnTo>
                    <a:pt x="2003383" y="1858958"/>
                  </a:lnTo>
                  <a:lnTo>
                    <a:pt x="1975160" y="1896364"/>
                  </a:lnTo>
                  <a:lnTo>
                    <a:pt x="1942086" y="1929438"/>
                  </a:lnTo>
                  <a:lnTo>
                    <a:pt x="1904681" y="1957662"/>
                  </a:lnTo>
                  <a:lnTo>
                    <a:pt x="1863463" y="1980517"/>
                  </a:lnTo>
                  <a:lnTo>
                    <a:pt x="1818951" y="1997484"/>
                  </a:lnTo>
                  <a:lnTo>
                    <a:pt x="1771664" y="2008044"/>
                  </a:lnTo>
                  <a:lnTo>
                    <a:pt x="1722120" y="2011679"/>
                  </a:lnTo>
                  <a:lnTo>
                    <a:pt x="335280" y="2011679"/>
                  </a:lnTo>
                  <a:lnTo>
                    <a:pt x="285735" y="2008044"/>
                  </a:lnTo>
                  <a:lnTo>
                    <a:pt x="238448" y="1997484"/>
                  </a:lnTo>
                  <a:lnTo>
                    <a:pt x="193936" y="1980517"/>
                  </a:lnTo>
                  <a:lnTo>
                    <a:pt x="152718" y="1957662"/>
                  </a:lnTo>
                  <a:lnTo>
                    <a:pt x="115313" y="1929438"/>
                  </a:lnTo>
                  <a:lnTo>
                    <a:pt x="82239" y="1896364"/>
                  </a:lnTo>
                  <a:lnTo>
                    <a:pt x="54016" y="1858958"/>
                  </a:lnTo>
                  <a:lnTo>
                    <a:pt x="31162" y="1817738"/>
                  </a:lnTo>
                  <a:lnTo>
                    <a:pt x="14195" y="1773224"/>
                  </a:lnTo>
                  <a:lnTo>
                    <a:pt x="3635" y="1725934"/>
                  </a:lnTo>
                  <a:lnTo>
                    <a:pt x="0" y="1676387"/>
                  </a:lnTo>
                  <a:lnTo>
                    <a:pt x="0" y="335279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37691" y="2056892"/>
            <a:ext cx="10648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D367C"/>
                </a:solidFill>
                <a:latin typeface="Calibri"/>
                <a:cs typeface="Calibri"/>
              </a:rPr>
              <a:t>1</a:t>
            </a:r>
            <a:r>
              <a:rPr sz="1600" b="1" spc="31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600" b="1" spc="45" dirty="0">
                <a:solidFill>
                  <a:srgbClr val="4D367C"/>
                </a:solidFill>
                <a:latin typeface="Calibri"/>
                <a:cs typeface="Calibri"/>
              </a:rPr>
              <a:t>Eligibility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9845" y="2693230"/>
            <a:ext cx="197040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>
              <a:lnSpc>
                <a:spcPct val="100000"/>
              </a:lnSpc>
              <a:spcBef>
                <a:spcPts val="95"/>
              </a:spcBef>
            </a:pPr>
            <a:r>
              <a:rPr sz="1300" spc="55" dirty="0">
                <a:solidFill>
                  <a:srgbClr val="2D2C34"/>
                </a:solidFill>
                <a:latin typeface="Calibri"/>
                <a:cs typeface="Calibri"/>
              </a:rPr>
              <a:t>Is</a:t>
            </a:r>
            <a:r>
              <a:rPr sz="1300" spc="-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3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D2C34"/>
                </a:solidFill>
                <a:latin typeface="Calibri"/>
                <a:cs typeface="Calibri"/>
              </a:rPr>
              <a:t>employee/dependent eligible?</a:t>
            </a:r>
            <a:endParaRPr sz="1300" dirty="0">
              <a:latin typeface="Calibri"/>
              <a:cs typeface="Calibri"/>
            </a:endParaRPr>
          </a:p>
        </p:txBody>
      </p:sp>
      <p:grpSp>
        <p:nvGrpSpPr>
          <p:cNvPr id="10" name="object 10" descr="þÿ"/>
          <p:cNvGrpSpPr/>
          <p:nvPr/>
        </p:nvGrpSpPr>
        <p:grpSpPr>
          <a:xfrm>
            <a:off x="2787395" y="1804428"/>
            <a:ext cx="2152015" cy="2106295"/>
            <a:chOff x="2787395" y="1804428"/>
            <a:chExt cx="2152015" cy="2106295"/>
          </a:xfrm>
        </p:grpSpPr>
        <p:pic>
          <p:nvPicPr>
            <p:cNvPr id="11" name="object 11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87395" y="1804428"/>
              <a:ext cx="2151875" cy="210615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834638" y="1828806"/>
              <a:ext cx="2057400" cy="2011680"/>
            </a:xfrm>
            <a:custGeom>
              <a:avLst/>
              <a:gdLst/>
              <a:ahLst/>
              <a:cxnLst/>
              <a:rect l="l" t="t" r="r" b="b"/>
              <a:pathLst>
                <a:path w="2057400" h="2011679">
                  <a:moveTo>
                    <a:pt x="1722120" y="0"/>
                  </a:moveTo>
                  <a:lnTo>
                    <a:pt x="335280" y="0"/>
                  </a:lnTo>
                  <a:lnTo>
                    <a:pt x="285735" y="3635"/>
                  </a:lnTo>
                  <a:lnTo>
                    <a:pt x="238448" y="14194"/>
                  </a:lnTo>
                  <a:lnTo>
                    <a:pt x="193936" y="31160"/>
                  </a:lnTo>
                  <a:lnTo>
                    <a:pt x="152718" y="54013"/>
                  </a:lnTo>
                  <a:lnTo>
                    <a:pt x="115313" y="82235"/>
                  </a:lnTo>
                  <a:lnTo>
                    <a:pt x="82239" y="115308"/>
                  </a:lnTo>
                  <a:lnTo>
                    <a:pt x="54016" y="152712"/>
                  </a:lnTo>
                  <a:lnTo>
                    <a:pt x="31162" y="193930"/>
                  </a:lnTo>
                  <a:lnTo>
                    <a:pt x="14195" y="238443"/>
                  </a:lnTo>
                  <a:lnTo>
                    <a:pt x="3635" y="285732"/>
                  </a:lnTo>
                  <a:lnTo>
                    <a:pt x="0" y="335279"/>
                  </a:lnTo>
                  <a:lnTo>
                    <a:pt x="0" y="1676387"/>
                  </a:lnTo>
                  <a:lnTo>
                    <a:pt x="3635" y="1725934"/>
                  </a:lnTo>
                  <a:lnTo>
                    <a:pt x="14195" y="1773224"/>
                  </a:lnTo>
                  <a:lnTo>
                    <a:pt x="31162" y="1817738"/>
                  </a:lnTo>
                  <a:lnTo>
                    <a:pt x="54016" y="1858958"/>
                  </a:lnTo>
                  <a:lnTo>
                    <a:pt x="82239" y="1896364"/>
                  </a:lnTo>
                  <a:lnTo>
                    <a:pt x="115313" y="1929438"/>
                  </a:lnTo>
                  <a:lnTo>
                    <a:pt x="152718" y="1957662"/>
                  </a:lnTo>
                  <a:lnTo>
                    <a:pt x="193936" y="1980517"/>
                  </a:lnTo>
                  <a:lnTo>
                    <a:pt x="238448" y="1997484"/>
                  </a:lnTo>
                  <a:lnTo>
                    <a:pt x="285735" y="2008044"/>
                  </a:lnTo>
                  <a:lnTo>
                    <a:pt x="335280" y="2011679"/>
                  </a:lnTo>
                  <a:lnTo>
                    <a:pt x="1722120" y="2011679"/>
                  </a:lnTo>
                  <a:lnTo>
                    <a:pt x="1771664" y="2008044"/>
                  </a:lnTo>
                  <a:lnTo>
                    <a:pt x="1818951" y="1997484"/>
                  </a:lnTo>
                  <a:lnTo>
                    <a:pt x="1863463" y="1980517"/>
                  </a:lnTo>
                  <a:lnTo>
                    <a:pt x="1904681" y="1957662"/>
                  </a:lnTo>
                  <a:lnTo>
                    <a:pt x="1942086" y="1929438"/>
                  </a:lnTo>
                  <a:lnTo>
                    <a:pt x="1975160" y="1896364"/>
                  </a:lnTo>
                  <a:lnTo>
                    <a:pt x="2003383" y="1858958"/>
                  </a:lnTo>
                  <a:lnTo>
                    <a:pt x="2026237" y="1817738"/>
                  </a:lnTo>
                  <a:lnTo>
                    <a:pt x="2043204" y="1773224"/>
                  </a:lnTo>
                  <a:lnTo>
                    <a:pt x="2053764" y="1725934"/>
                  </a:lnTo>
                  <a:lnTo>
                    <a:pt x="2057400" y="1676387"/>
                  </a:lnTo>
                  <a:lnTo>
                    <a:pt x="2057400" y="335279"/>
                  </a:lnTo>
                  <a:lnTo>
                    <a:pt x="2053764" y="285732"/>
                  </a:lnTo>
                  <a:lnTo>
                    <a:pt x="2043204" y="238443"/>
                  </a:lnTo>
                  <a:lnTo>
                    <a:pt x="2026237" y="193930"/>
                  </a:lnTo>
                  <a:lnTo>
                    <a:pt x="2003383" y="152712"/>
                  </a:lnTo>
                  <a:lnTo>
                    <a:pt x="1975160" y="115308"/>
                  </a:lnTo>
                  <a:lnTo>
                    <a:pt x="1942086" y="82235"/>
                  </a:lnTo>
                  <a:lnTo>
                    <a:pt x="1904681" y="54013"/>
                  </a:lnTo>
                  <a:lnTo>
                    <a:pt x="1863463" y="31160"/>
                  </a:lnTo>
                  <a:lnTo>
                    <a:pt x="1818951" y="14194"/>
                  </a:lnTo>
                  <a:lnTo>
                    <a:pt x="1771664" y="3635"/>
                  </a:lnTo>
                  <a:lnTo>
                    <a:pt x="172212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34638" y="1828806"/>
              <a:ext cx="2057400" cy="2011680"/>
            </a:xfrm>
            <a:custGeom>
              <a:avLst/>
              <a:gdLst/>
              <a:ahLst/>
              <a:cxnLst/>
              <a:rect l="l" t="t" r="r" b="b"/>
              <a:pathLst>
                <a:path w="2057400" h="2011679">
                  <a:moveTo>
                    <a:pt x="0" y="335279"/>
                  </a:moveTo>
                  <a:lnTo>
                    <a:pt x="3635" y="285732"/>
                  </a:lnTo>
                  <a:lnTo>
                    <a:pt x="14195" y="238443"/>
                  </a:lnTo>
                  <a:lnTo>
                    <a:pt x="31162" y="193930"/>
                  </a:lnTo>
                  <a:lnTo>
                    <a:pt x="54016" y="152712"/>
                  </a:lnTo>
                  <a:lnTo>
                    <a:pt x="82239" y="115308"/>
                  </a:lnTo>
                  <a:lnTo>
                    <a:pt x="115313" y="82235"/>
                  </a:lnTo>
                  <a:lnTo>
                    <a:pt x="152718" y="54013"/>
                  </a:lnTo>
                  <a:lnTo>
                    <a:pt x="193936" y="31160"/>
                  </a:lnTo>
                  <a:lnTo>
                    <a:pt x="238448" y="14194"/>
                  </a:lnTo>
                  <a:lnTo>
                    <a:pt x="285735" y="3635"/>
                  </a:lnTo>
                  <a:lnTo>
                    <a:pt x="335280" y="0"/>
                  </a:lnTo>
                  <a:lnTo>
                    <a:pt x="1722120" y="0"/>
                  </a:lnTo>
                  <a:lnTo>
                    <a:pt x="1771664" y="3635"/>
                  </a:lnTo>
                  <a:lnTo>
                    <a:pt x="1818951" y="14194"/>
                  </a:lnTo>
                  <a:lnTo>
                    <a:pt x="1863463" y="31160"/>
                  </a:lnTo>
                  <a:lnTo>
                    <a:pt x="1904681" y="54013"/>
                  </a:lnTo>
                  <a:lnTo>
                    <a:pt x="1942086" y="82235"/>
                  </a:lnTo>
                  <a:lnTo>
                    <a:pt x="1975160" y="115308"/>
                  </a:lnTo>
                  <a:lnTo>
                    <a:pt x="2003383" y="152712"/>
                  </a:lnTo>
                  <a:lnTo>
                    <a:pt x="2026237" y="193930"/>
                  </a:lnTo>
                  <a:lnTo>
                    <a:pt x="2043204" y="238443"/>
                  </a:lnTo>
                  <a:lnTo>
                    <a:pt x="2053764" y="285732"/>
                  </a:lnTo>
                  <a:lnTo>
                    <a:pt x="2057400" y="335279"/>
                  </a:lnTo>
                  <a:lnTo>
                    <a:pt x="2057400" y="1676387"/>
                  </a:lnTo>
                  <a:lnTo>
                    <a:pt x="2053764" y="1725934"/>
                  </a:lnTo>
                  <a:lnTo>
                    <a:pt x="2043204" y="1773224"/>
                  </a:lnTo>
                  <a:lnTo>
                    <a:pt x="2026237" y="1817738"/>
                  </a:lnTo>
                  <a:lnTo>
                    <a:pt x="2003383" y="1858958"/>
                  </a:lnTo>
                  <a:lnTo>
                    <a:pt x="1975160" y="1896364"/>
                  </a:lnTo>
                  <a:lnTo>
                    <a:pt x="1942086" y="1929438"/>
                  </a:lnTo>
                  <a:lnTo>
                    <a:pt x="1904681" y="1957662"/>
                  </a:lnTo>
                  <a:lnTo>
                    <a:pt x="1863463" y="1980517"/>
                  </a:lnTo>
                  <a:lnTo>
                    <a:pt x="1818951" y="1997484"/>
                  </a:lnTo>
                  <a:lnTo>
                    <a:pt x="1771664" y="2008044"/>
                  </a:lnTo>
                  <a:lnTo>
                    <a:pt x="1722120" y="2011679"/>
                  </a:lnTo>
                  <a:lnTo>
                    <a:pt x="335280" y="2011679"/>
                  </a:lnTo>
                  <a:lnTo>
                    <a:pt x="285735" y="2008044"/>
                  </a:lnTo>
                  <a:lnTo>
                    <a:pt x="238448" y="1997484"/>
                  </a:lnTo>
                  <a:lnTo>
                    <a:pt x="193936" y="1980517"/>
                  </a:lnTo>
                  <a:lnTo>
                    <a:pt x="152718" y="1957662"/>
                  </a:lnTo>
                  <a:lnTo>
                    <a:pt x="115313" y="1929438"/>
                  </a:lnTo>
                  <a:lnTo>
                    <a:pt x="82239" y="1896364"/>
                  </a:lnTo>
                  <a:lnTo>
                    <a:pt x="54016" y="1858958"/>
                  </a:lnTo>
                  <a:lnTo>
                    <a:pt x="31162" y="1817738"/>
                  </a:lnTo>
                  <a:lnTo>
                    <a:pt x="14195" y="1773224"/>
                  </a:lnTo>
                  <a:lnTo>
                    <a:pt x="3635" y="1725934"/>
                  </a:lnTo>
                  <a:lnTo>
                    <a:pt x="0" y="1676387"/>
                  </a:lnTo>
                  <a:lnTo>
                    <a:pt x="0" y="335279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169411" y="2056892"/>
            <a:ext cx="8286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C5467D"/>
                </a:solidFill>
                <a:latin typeface="Calibri"/>
                <a:cs typeface="Calibri"/>
              </a:rPr>
              <a:t>2</a:t>
            </a:r>
            <a:r>
              <a:rPr sz="1600" b="1" spc="31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600" b="1" spc="40" dirty="0">
                <a:solidFill>
                  <a:srgbClr val="C5467D"/>
                </a:solidFill>
                <a:latin typeface="Calibri"/>
                <a:cs typeface="Calibri"/>
              </a:rPr>
              <a:t>Timing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55337" y="2693230"/>
            <a:ext cx="172466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>
              <a:lnSpc>
                <a:spcPct val="100000"/>
              </a:lnSpc>
              <a:spcBef>
                <a:spcPts val="95"/>
              </a:spcBef>
            </a:pPr>
            <a:r>
              <a:rPr sz="1300" spc="55" dirty="0">
                <a:solidFill>
                  <a:srgbClr val="2D2C34"/>
                </a:solidFill>
                <a:latin typeface="Calibri"/>
                <a:cs typeface="Calibri"/>
              </a:rPr>
              <a:t>Is</a:t>
            </a:r>
            <a:r>
              <a:rPr sz="13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3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request</a:t>
            </a:r>
            <a:r>
              <a:rPr sz="13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within</a:t>
            </a:r>
            <a:r>
              <a:rPr sz="13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2D2C34"/>
                </a:solidFill>
                <a:latin typeface="Calibri"/>
                <a:cs typeface="Calibri"/>
              </a:rPr>
              <a:t>the </a:t>
            </a:r>
            <a:r>
              <a:rPr sz="1300" spc="20" dirty="0">
                <a:solidFill>
                  <a:srgbClr val="2D2C34"/>
                </a:solidFill>
                <a:latin typeface="Calibri"/>
                <a:cs typeface="Calibri"/>
              </a:rPr>
              <a:t>applicable</a:t>
            </a:r>
            <a:r>
              <a:rPr sz="1300" spc="2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D2C34"/>
                </a:solidFill>
                <a:latin typeface="Calibri"/>
                <a:cs typeface="Calibri"/>
              </a:rPr>
              <a:t>window?</a:t>
            </a:r>
            <a:endParaRPr sz="1300" dirty="0">
              <a:latin typeface="Calibri"/>
              <a:cs typeface="Calibri"/>
            </a:endParaRPr>
          </a:p>
        </p:txBody>
      </p:sp>
      <p:grpSp>
        <p:nvGrpSpPr>
          <p:cNvPr id="16" name="object 16" descr="þÿ"/>
          <p:cNvGrpSpPr/>
          <p:nvPr/>
        </p:nvGrpSpPr>
        <p:grpSpPr>
          <a:xfrm>
            <a:off x="5119115" y="1804428"/>
            <a:ext cx="2152015" cy="2106295"/>
            <a:chOff x="5119115" y="1804428"/>
            <a:chExt cx="2152015" cy="2106295"/>
          </a:xfrm>
        </p:grpSpPr>
        <p:pic>
          <p:nvPicPr>
            <p:cNvPr id="17" name="object 17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19115" y="1804428"/>
              <a:ext cx="2151875" cy="210615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166358" y="1828806"/>
              <a:ext cx="2057400" cy="2011680"/>
            </a:xfrm>
            <a:custGeom>
              <a:avLst/>
              <a:gdLst/>
              <a:ahLst/>
              <a:cxnLst/>
              <a:rect l="l" t="t" r="r" b="b"/>
              <a:pathLst>
                <a:path w="2057400" h="2011679">
                  <a:moveTo>
                    <a:pt x="1722120" y="0"/>
                  </a:moveTo>
                  <a:lnTo>
                    <a:pt x="335280" y="0"/>
                  </a:lnTo>
                  <a:lnTo>
                    <a:pt x="285735" y="3635"/>
                  </a:lnTo>
                  <a:lnTo>
                    <a:pt x="238448" y="14194"/>
                  </a:lnTo>
                  <a:lnTo>
                    <a:pt x="193936" y="31160"/>
                  </a:lnTo>
                  <a:lnTo>
                    <a:pt x="152718" y="54013"/>
                  </a:lnTo>
                  <a:lnTo>
                    <a:pt x="115313" y="82235"/>
                  </a:lnTo>
                  <a:lnTo>
                    <a:pt x="82239" y="115308"/>
                  </a:lnTo>
                  <a:lnTo>
                    <a:pt x="54016" y="152712"/>
                  </a:lnTo>
                  <a:lnTo>
                    <a:pt x="31162" y="193930"/>
                  </a:lnTo>
                  <a:lnTo>
                    <a:pt x="14195" y="238443"/>
                  </a:lnTo>
                  <a:lnTo>
                    <a:pt x="3635" y="285732"/>
                  </a:lnTo>
                  <a:lnTo>
                    <a:pt x="0" y="335279"/>
                  </a:lnTo>
                  <a:lnTo>
                    <a:pt x="0" y="1676387"/>
                  </a:lnTo>
                  <a:lnTo>
                    <a:pt x="3635" y="1725934"/>
                  </a:lnTo>
                  <a:lnTo>
                    <a:pt x="14195" y="1773224"/>
                  </a:lnTo>
                  <a:lnTo>
                    <a:pt x="31162" y="1817738"/>
                  </a:lnTo>
                  <a:lnTo>
                    <a:pt x="54016" y="1858958"/>
                  </a:lnTo>
                  <a:lnTo>
                    <a:pt x="82239" y="1896364"/>
                  </a:lnTo>
                  <a:lnTo>
                    <a:pt x="115313" y="1929438"/>
                  </a:lnTo>
                  <a:lnTo>
                    <a:pt x="152718" y="1957662"/>
                  </a:lnTo>
                  <a:lnTo>
                    <a:pt x="193936" y="1980517"/>
                  </a:lnTo>
                  <a:lnTo>
                    <a:pt x="238448" y="1997484"/>
                  </a:lnTo>
                  <a:lnTo>
                    <a:pt x="285735" y="2008044"/>
                  </a:lnTo>
                  <a:lnTo>
                    <a:pt x="335280" y="2011679"/>
                  </a:lnTo>
                  <a:lnTo>
                    <a:pt x="1722120" y="2011679"/>
                  </a:lnTo>
                  <a:lnTo>
                    <a:pt x="1771664" y="2008044"/>
                  </a:lnTo>
                  <a:lnTo>
                    <a:pt x="1818951" y="1997484"/>
                  </a:lnTo>
                  <a:lnTo>
                    <a:pt x="1863463" y="1980517"/>
                  </a:lnTo>
                  <a:lnTo>
                    <a:pt x="1904681" y="1957662"/>
                  </a:lnTo>
                  <a:lnTo>
                    <a:pt x="1942086" y="1929438"/>
                  </a:lnTo>
                  <a:lnTo>
                    <a:pt x="1975160" y="1896364"/>
                  </a:lnTo>
                  <a:lnTo>
                    <a:pt x="2003383" y="1858958"/>
                  </a:lnTo>
                  <a:lnTo>
                    <a:pt x="2026237" y="1817738"/>
                  </a:lnTo>
                  <a:lnTo>
                    <a:pt x="2043204" y="1773224"/>
                  </a:lnTo>
                  <a:lnTo>
                    <a:pt x="2053764" y="1725934"/>
                  </a:lnTo>
                  <a:lnTo>
                    <a:pt x="2057400" y="1676387"/>
                  </a:lnTo>
                  <a:lnTo>
                    <a:pt x="2057400" y="335279"/>
                  </a:lnTo>
                  <a:lnTo>
                    <a:pt x="2053764" y="285732"/>
                  </a:lnTo>
                  <a:lnTo>
                    <a:pt x="2043204" y="238443"/>
                  </a:lnTo>
                  <a:lnTo>
                    <a:pt x="2026237" y="193930"/>
                  </a:lnTo>
                  <a:lnTo>
                    <a:pt x="2003383" y="152712"/>
                  </a:lnTo>
                  <a:lnTo>
                    <a:pt x="1975160" y="115308"/>
                  </a:lnTo>
                  <a:lnTo>
                    <a:pt x="1942086" y="82235"/>
                  </a:lnTo>
                  <a:lnTo>
                    <a:pt x="1904681" y="54013"/>
                  </a:lnTo>
                  <a:lnTo>
                    <a:pt x="1863463" y="31160"/>
                  </a:lnTo>
                  <a:lnTo>
                    <a:pt x="1818951" y="14194"/>
                  </a:lnTo>
                  <a:lnTo>
                    <a:pt x="1771664" y="3635"/>
                  </a:lnTo>
                  <a:lnTo>
                    <a:pt x="1722120" y="0"/>
                  </a:lnTo>
                  <a:close/>
                </a:path>
              </a:pathLst>
            </a:custGeom>
            <a:solidFill>
              <a:srgbClr val="FFF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166358" y="1828806"/>
              <a:ext cx="2057400" cy="2011680"/>
            </a:xfrm>
            <a:custGeom>
              <a:avLst/>
              <a:gdLst/>
              <a:ahLst/>
              <a:cxnLst/>
              <a:rect l="l" t="t" r="r" b="b"/>
              <a:pathLst>
                <a:path w="2057400" h="2011679">
                  <a:moveTo>
                    <a:pt x="0" y="335279"/>
                  </a:moveTo>
                  <a:lnTo>
                    <a:pt x="3635" y="285732"/>
                  </a:lnTo>
                  <a:lnTo>
                    <a:pt x="14195" y="238443"/>
                  </a:lnTo>
                  <a:lnTo>
                    <a:pt x="31162" y="193930"/>
                  </a:lnTo>
                  <a:lnTo>
                    <a:pt x="54016" y="152712"/>
                  </a:lnTo>
                  <a:lnTo>
                    <a:pt x="82239" y="115308"/>
                  </a:lnTo>
                  <a:lnTo>
                    <a:pt x="115313" y="82235"/>
                  </a:lnTo>
                  <a:lnTo>
                    <a:pt x="152718" y="54013"/>
                  </a:lnTo>
                  <a:lnTo>
                    <a:pt x="193936" y="31160"/>
                  </a:lnTo>
                  <a:lnTo>
                    <a:pt x="238448" y="14194"/>
                  </a:lnTo>
                  <a:lnTo>
                    <a:pt x="285735" y="3635"/>
                  </a:lnTo>
                  <a:lnTo>
                    <a:pt x="335280" y="0"/>
                  </a:lnTo>
                  <a:lnTo>
                    <a:pt x="1722120" y="0"/>
                  </a:lnTo>
                  <a:lnTo>
                    <a:pt x="1771664" y="3635"/>
                  </a:lnTo>
                  <a:lnTo>
                    <a:pt x="1818951" y="14194"/>
                  </a:lnTo>
                  <a:lnTo>
                    <a:pt x="1863463" y="31160"/>
                  </a:lnTo>
                  <a:lnTo>
                    <a:pt x="1904681" y="54013"/>
                  </a:lnTo>
                  <a:lnTo>
                    <a:pt x="1942086" y="82235"/>
                  </a:lnTo>
                  <a:lnTo>
                    <a:pt x="1975160" y="115308"/>
                  </a:lnTo>
                  <a:lnTo>
                    <a:pt x="2003383" y="152712"/>
                  </a:lnTo>
                  <a:lnTo>
                    <a:pt x="2026237" y="193930"/>
                  </a:lnTo>
                  <a:lnTo>
                    <a:pt x="2043204" y="238443"/>
                  </a:lnTo>
                  <a:lnTo>
                    <a:pt x="2053764" y="285732"/>
                  </a:lnTo>
                  <a:lnTo>
                    <a:pt x="2057400" y="335279"/>
                  </a:lnTo>
                  <a:lnTo>
                    <a:pt x="2057400" y="1676387"/>
                  </a:lnTo>
                  <a:lnTo>
                    <a:pt x="2053764" y="1725934"/>
                  </a:lnTo>
                  <a:lnTo>
                    <a:pt x="2043204" y="1773224"/>
                  </a:lnTo>
                  <a:lnTo>
                    <a:pt x="2026237" y="1817738"/>
                  </a:lnTo>
                  <a:lnTo>
                    <a:pt x="2003383" y="1858958"/>
                  </a:lnTo>
                  <a:lnTo>
                    <a:pt x="1975160" y="1896364"/>
                  </a:lnTo>
                  <a:lnTo>
                    <a:pt x="1942086" y="1929438"/>
                  </a:lnTo>
                  <a:lnTo>
                    <a:pt x="1904681" y="1957662"/>
                  </a:lnTo>
                  <a:lnTo>
                    <a:pt x="1863463" y="1980517"/>
                  </a:lnTo>
                  <a:lnTo>
                    <a:pt x="1818951" y="1997484"/>
                  </a:lnTo>
                  <a:lnTo>
                    <a:pt x="1771664" y="2008044"/>
                  </a:lnTo>
                  <a:lnTo>
                    <a:pt x="1722120" y="2011679"/>
                  </a:lnTo>
                  <a:lnTo>
                    <a:pt x="335280" y="2011679"/>
                  </a:lnTo>
                  <a:lnTo>
                    <a:pt x="285735" y="2008044"/>
                  </a:lnTo>
                  <a:lnTo>
                    <a:pt x="238448" y="1997484"/>
                  </a:lnTo>
                  <a:lnTo>
                    <a:pt x="193936" y="1980517"/>
                  </a:lnTo>
                  <a:lnTo>
                    <a:pt x="152718" y="1957662"/>
                  </a:lnTo>
                  <a:lnTo>
                    <a:pt x="115313" y="1929438"/>
                  </a:lnTo>
                  <a:lnTo>
                    <a:pt x="82239" y="1896364"/>
                  </a:lnTo>
                  <a:lnTo>
                    <a:pt x="54016" y="1858958"/>
                  </a:lnTo>
                  <a:lnTo>
                    <a:pt x="31162" y="1817738"/>
                  </a:lnTo>
                  <a:lnTo>
                    <a:pt x="14195" y="1773224"/>
                  </a:lnTo>
                  <a:lnTo>
                    <a:pt x="3635" y="1725934"/>
                  </a:lnTo>
                  <a:lnTo>
                    <a:pt x="0" y="1676387"/>
                  </a:lnTo>
                  <a:lnTo>
                    <a:pt x="0" y="335279"/>
                  </a:lnTo>
                  <a:close/>
                </a:path>
              </a:pathLst>
            </a:custGeom>
            <a:ln w="9525">
              <a:solidFill>
                <a:srgbClr val="BD8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347334" y="2056892"/>
            <a:ext cx="16135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BD8A00"/>
                </a:solidFill>
                <a:latin typeface="Calibri"/>
                <a:cs typeface="Calibri"/>
              </a:rPr>
              <a:t>3</a:t>
            </a:r>
            <a:r>
              <a:rPr sz="1600" b="1" spc="-10" dirty="0">
                <a:solidFill>
                  <a:srgbClr val="BD8A00"/>
                </a:solidFill>
                <a:latin typeface="Calibri"/>
                <a:cs typeface="Calibri"/>
              </a:rPr>
              <a:t> </a:t>
            </a:r>
            <a:r>
              <a:rPr sz="1600" b="1" spc="55" dirty="0">
                <a:solidFill>
                  <a:srgbClr val="BD8A00"/>
                </a:solidFill>
                <a:latin typeface="Calibri"/>
                <a:cs typeface="Calibri"/>
              </a:rPr>
              <a:t>Documentation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323521" y="2693230"/>
            <a:ext cx="166116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>
              <a:lnSpc>
                <a:spcPct val="100000"/>
              </a:lnSpc>
              <a:spcBef>
                <a:spcPts val="95"/>
              </a:spcBef>
            </a:pPr>
            <a:r>
              <a:rPr sz="1300" spc="60" dirty="0">
                <a:solidFill>
                  <a:srgbClr val="2D2C34"/>
                </a:solidFill>
                <a:latin typeface="Calibri"/>
                <a:cs typeface="Calibri"/>
              </a:rPr>
              <a:t>Does</a:t>
            </a:r>
            <a:r>
              <a:rPr sz="13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3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proof</a:t>
            </a:r>
            <a:r>
              <a:rPr sz="1300" spc="-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D2C34"/>
                </a:solidFill>
                <a:latin typeface="Calibri"/>
                <a:cs typeface="Calibri"/>
              </a:rPr>
              <a:t>support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3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D2C34"/>
                </a:solidFill>
                <a:latin typeface="Calibri"/>
                <a:cs typeface="Calibri"/>
              </a:rPr>
              <a:t>request?</a:t>
            </a:r>
            <a:endParaRPr sz="1300" dirty="0">
              <a:latin typeface="Calibri"/>
              <a:cs typeface="Calibri"/>
            </a:endParaRPr>
          </a:p>
        </p:txBody>
      </p:sp>
      <p:grpSp>
        <p:nvGrpSpPr>
          <p:cNvPr id="22" name="object 22" descr="þÿ"/>
          <p:cNvGrpSpPr/>
          <p:nvPr/>
        </p:nvGrpSpPr>
        <p:grpSpPr>
          <a:xfrm>
            <a:off x="7450835" y="1804428"/>
            <a:ext cx="2152015" cy="2106295"/>
            <a:chOff x="7450835" y="1804428"/>
            <a:chExt cx="2152015" cy="2106295"/>
          </a:xfrm>
        </p:grpSpPr>
        <p:pic>
          <p:nvPicPr>
            <p:cNvPr id="23" name="object 23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50835" y="1804428"/>
              <a:ext cx="2151875" cy="210615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498078" y="1828806"/>
              <a:ext cx="2057400" cy="2011680"/>
            </a:xfrm>
            <a:custGeom>
              <a:avLst/>
              <a:gdLst/>
              <a:ahLst/>
              <a:cxnLst/>
              <a:rect l="l" t="t" r="r" b="b"/>
              <a:pathLst>
                <a:path w="2057400" h="2011679">
                  <a:moveTo>
                    <a:pt x="1722120" y="0"/>
                  </a:moveTo>
                  <a:lnTo>
                    <a:pt x="335280" y="0"/>
                  </a:lnTo>
                  <a:lnTo>
                    <a:pt x="285735" y="3635"/>
                  </a:lnTo>
                  <a:lnTo>
                    <a:pt x="238448" y="14194"/>
                  </a:lnTo>
                  <a:lnTo>
                    <a:pt x="193936" y="31160"/>
                  </a:lnTo>
                  <a:lnTo>
                    <a:pt x="152718" y="54013"/>
                  </a:lnTo>
                  <a:lnTo>
                    <a:pt x="115313" y="82235"/>
                  </a:lnTo>
                  <a:lnTo>
                    <a:pt x="82239" y="115308"/>
                  </a:lnTo>
                  <a:lnTo>
                    <a:pt x="54016" y="152712"/>
                  </a:lnTo>
                  <a:lnTo>
                    <a:pt x="31162" y="193930"/>
                  </a:lnTo>
                  <a:lnTo>
                    <a:pt x="14195" y="238443"/>
                  </a:lnTo>
                  <a:lnTo>
                    <a:pt x="3635" y="285732"/>
                  </a:lnTo>
                  <a:lnTo>
                    <a:pt x="0" y="335279"/>
                  </a:lnTo>
                  <a:lnTo>
                    <a:pt x="0" y="1676387"/>
                  </a:lnTo>
                  <a:lnTo>
                    <a:pt x="3635" y="1725934"/>
                  </a:lnTo>
                  <a:lnTo>
                    <a:pt x="14195" y="1773224"/>
                  </a:lnTo>
                  <a:lnTo>
                    <a:pt x="31162" y="1817738"/>
                  </a:lnTo>
                  <a:lnTo>
                    <a:pt x="54016" y="1858958"/>
                  </a:lnTo>
                  <a:lnTo>
                    <a:pt x="82239" y="1896364"/>
                  </a:lnTo>
                  <a:lnTo>
                    <a:pt x="115313" y="1929438"/>
                  </a:lnTo>
                  <a:lnTo>
                    <a:pt x="152718" y="1957662"/>
                  </a:lnTo>
                  <a:lnTo>
                    <a:pt x="193936" y="1980517"/>
                  </a:lnTo>
                  <a:lnTo>
                    <a:pt x="238448" y="1997484"/>
                  </a:lnTo>
                  <a:lnTo>
                    <a:pt x="285735" y="2008044"/>
                  </a:lnTo>
                  <a:lnTo>
                    <a:pt x="335280" y="2011679"/>
                  </a:lnTo>
                  <a:lnTo>
                    <a:pt x="1722120" y="2011679"/>
                  </a:lnTo>
                  <a:lnTo>
                    <a:pt x="1771664" y="2008044"/>
                  </a:lnTo>
                  <a:lnTo>
                    <a:pt x="1818951" y="1997484"/>
                  </a:lnTo>
                  <a:lnTo>
                    <a:pt x="1863463" y="1980517"/>
                  </a:lnTo>
                  <a:lnTo>
                    <a:pt x="1904681" y="1957662"/>
                  </a:lnTo>
                  <a:lnTo>
                    <a:pt x="1942086" y="1929438"/>
                  </a:lnTo>
                  <a:lnTo>
                    <a:pt x="1975160" y="1896364"/>
                  </a:lnTo>
                  <a:lnTo>
                    <a:pt x="2003383" y="1858958"/>
                  </a:lnTo>
                  <a:lnTo>
                    <a:pt x="2026237" y="1817738"/>
                  </a:lnTo>
                  <a:lnTo>
                    <a:pt x="2043204" y="1773224"/>
                  </a:lnTo>
                  <a:lnTo>
                    <a:pt x="2053764" y="1725934"/>
                  </a:lnTo>
                  <a:lnTo>
                    <a:pt x="2057400" y="1676387"/>
                  </a:lnTo>
                  <a:lnTo>
                    <a:pt x="2057400" y="335279"/>
                  </a:lnTo>
                  <a:lnTo>
                    <a:pt x="2053764" y="285732"/>
                  </a:lnTo>
                  <a:lnTo>
                    <a:pt x="2043204" y="238443"/>
                  </a:lnTo>
                  <a:lnTo>
                    <a:pt x="2026237" y="193930"/>
                  </a:lnTo>
                  <a:lnTo>
                    <a:pt x="2003383" y="152712"/>
                  </a:lnTo>
                  <a:lnTo>
                    <a:pt x="1975160" y="115308"/>
                  </a:lnTo>
                  <a:lnTo>
                    <a:pt x="1942086" y="82235"/>
                  </a:lnTo>
                  <a:lnTo>
                    <a:pt x="1904681" y="54013"/>
                  </a:lnTo>
                  <a:lnTo>
                    <a:pt x="1863463" y="31160"/>
                  </a:lnTo>
                  <a:lnTo>
                    <a:pt x="1818951" y="14194"/>
                  </a:lnTo>
                  <a:lnTo>
                    <a:pt x="1771664" y="3635"/>
                  </a:lnTo>
                  <a:lnTo>
                    <a:pt x="1722120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498078" y="1828806"/>
              <a:ext cx="2057400" cy="2011680"/>
            </a:xfrm>
            <a:custGeom>
              <a:avLst/>
              <a:gdLst/>
              <a:ahLst/>
              <a:cxnLst/>
              <a:rect l="l" t="t" r="r" b="b"/>
              <a:pathLst>
                <a:path w="2057400" h="2011679">
                  <a:moveTo>
                    <a:pt x="0" y="335279"/>
                  </a:moveTo>
                  <a:lnTo>
                    <a:pt x="3635" y="285732"/>
                  </a:lnTo>
                  <a:lnTo>
                    <a:pt x="14195" y="238443"/>
                  </a:lnTo>
                  <a:lnTo>
                    <a:pt x="31162" y="193930"/>
                  </a:lnTo>
                  <a:lnTo>
                    <a:pt x="54016" y="152712"/>
                  </a:lnTo>
                  <a:lnTo>
                    <a:pt x="82239" y="115308"/>
                  </a:lnTo>
                  <a:lnTo>
                    <a:pt x="115313" y="82235"/>
                  </a:lnTo>
                  <a:lnTo>
                    <a:pt x="152718" y="54013"/>
                  </a:lnTo>
                  <a:lnTo>
                    <a:pt x="193936" y="31160"/>
                  </a:lnTo>
                  <a:lnTo>
                    <a:pt x="238448" y="14194"/>
                  </a:lnTo>
                  <a:lnTo>
                    <a:pt x="285735" y="3635"/>
                  </a:lnTo>
                  <a:lnTo>
                    <a:pt x="335280" y="0"/>
                  </a:lnTo>
                  <a:lnTo>
                    <a:pt x="1722120" y="0"/>
                  </a:lnTo>
                  <a:lnTo>
                    <a:pt x="1771664" y="3635"/>
                  </a:lnTo>
                  <a:lnTo>
                    <a:pt x="1818951" y="14194"/>
                  </a:lnTo>
                  <a:lnTo>
                    <a:pt x="1863463" y="31160"/>
                  </a:lnTo>
                  <a:lnTo>
                    <a:pt x="1904681" y="54013"/>
                  </a:lnTo>
                  <a:lnTo>
                    <a:pt x="1942086" y="82235"/>
                  </a:lnTo>
                  <a:lnTo>
                    <a:pt x="1975160" y="115308"/>
                  </a:lnTo>
                  <a:lnTo>
                    <a:pt x="2003383" y="152712"/>
                  </a:lnTo>
                  <a:lnTo>
                    <a:pt x="2026237" y="193930"/>
                  </a:lnTo>
                  <a:lnTo>
                    <a:pt x="2043204" y="238443"/>
                  </a:lnTo>
                  <a:lnTo>
                    <a:pt x="2053764" y="285732"/>
                  </a:lnTo>
                  <a:lnTo>
                    <a:pt x="2057400" y="335279"/>
                  </a:lnTo>
                  <a:lnTo>
                    <a:pt x="2057400" y="1676387"/>
                  </a:lnTo>
                  <a:lnTo>
                    <a:pt x="2053764" y="1725934"/>
                  </a:lnTo>
                  <a:lnTo>
                    <a:pt x="2043204" y="1773224"/>
                  </a:lnTo>
                  <a:lnTo>
                    <a:pt x="2026237" y="1817738"/>
                  </a:lnTo>
                  <a:lnTo>
                    <a:pt x="2003383" y="1858958"/>
                  </a:lnTo>
                  <a:lnTo>
                    <a:pt x="1975160" y="1896364"/>
                  </a:lnTo>
                  <a:lnTo>
                    <a:pt x="1942086" y="1929438"/>
                  </a:lnTo>
                  <a:lnTo>
                    <a:pt x="1904681" y="1957662"/>
                  </a:lnTo>
                  <a:lnTo>
                    <a:pt x="1863463" y="1980517"/>
                  </a:lnTo>
                  <a:lnTo>
                    <a:pt x="1818951" y="1997484"/>
                  </a:lnTo>
                  <a:lnTo>
                    <a:pt x="1771664" y="2008044"/>
                  </a:lnTo>
                  <a:lnTo>
                    <a:pt x="1722120" y="2011679"/>
                  </a:lnTo>
                  <a:lnTo>
                    <a:pt x="335280" y="2011679"/>
                  </a:lnTo>
                  <a:lnTo>
                    <a:pt x="285735" y="2008044"/>
                  </a:lnTo>
                  <a:lnTo>
                    <a:pt x="238448" y="1997484"/>
                  </a:lnTo>
                  <a:lnTo>
                    <a:pt x="193936" y="1980517"/>
                  </a:lnTo>
                  <a:lnTo>
                    <a:pt x="152718" y="1957662"/>
                  </a:lnTo>
                  <a:lnTo>
                    <a:pt x="115313" y="1929438"/>
                  </a:lnTo>
                  <a:lnTo>
                    <a:pt x="82239" y="1896364"/>
                  </a:lnTo>
                  <a:lnTo>
                    <a:pt x="54016" y="1858958"/>
                  </a:lnTo>
                  <a:lnTo>
                    <a:pt x="31162" y="1817738"/>
                  </a:lnTo>
                  <a:lnTo>
                    <a:pt x="14195" y="1773224"/>
                  </a:lnTo>
                  <a:lnTo>
                    <a:pt x="3635" y="1725934"/>
                  </a:lnTo>
                  <a:lnTo>
                    <a:pt x="0" y="1676387"/>
                  </a:lnTo>
                  <a:lnTo>
                    <a:pt x="0" y="335279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832850" y="2056892"/>
            <a:ext cx="7569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2A7D52"/>
                </a:solidFill>
                <a:latin typeface="Calibri"/>
                <a:cs typeface="Calibri"/>
              </a:rPr>
              <a:t>4</a:t>
            </a:r>
            <a:r>
              <a:rPr sz="1600" b="1" spc="31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2A7D52"/>
                </a:solidFill>
                <a:latin typeface="Calibri"/>
                <a:cs typeface="Calibri"/>
              </a:rPr>
              <a:t>Dates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633923" y="2693146"/>
            <a:ext cx="160274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>
              <a:lnSpc>
                <a:spcPct val="100000"/>
              </a:lnSpc>
              <a:spcBef>
                <a:spcPts val="95"/>
              </a:spcBef>
            </a:pPr>
            <a:r>
              <a:rPr sz="1300" spc="55" dirty="0">
                <a:solidFill>
                  <a:srgbClr val="2D2C34"/>
                </a:solidFill>
                <a:latin typeface="Calibri"/>
                <a:cs typeface="Calibri"/>
              </a:rPr>
              <a:t>Do</a:t>
            </a:r>
            <a:r>
              <a:rPr sz="13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event</a:t>
            </a:r>
            <a:r>
              <a:rPr sz="13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3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D2C34"/>
                </a:solidFill>
                <a:latin typeface="Calibri"/>
                <a:cs typeface="Calibri"/>
              </a:rPr>
              <a:t>effective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dates</a:t>
            </a:r>
            <a:r>
              <a:rPr sz="1300" spc="1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make</a:t>
            </a:r>
            <a:r>
              <a:rPr sz="1300" spc="1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40" dirty="0">
                <a:solidFill>
                  <a:srgbClr val="2D2C34"/>
                </a:solidFill>
                <a:latin typeface="Calibri"/>
                <a:cs typeface="Calibri"/>
              </a:rPr>
              <a:t>sense?</a:t>
            </a:r>
            <a:endParaRPr sz="1300" dirty="0">
              <a:latin typeface="Calibri"/>
              <a:cs typeface="Calibri"/>
            </a:endParaRPr>
          </a:p>
        </p:txBody>
      </p:sp>
      <p:grpSp>
        <p:nvGrpSpPr>
          <p:cNvPr id="28" name="object 28" descr="þÿ"/>
          <p:cNvGrpSpPr/>
          <p:nvPr/>
        </p:nvGrpSpPr>
        <p:grpSpPr>
          <a:xfrm>
            <a:off x="9782556" y="1804428"/>
            <a:ext cx="2152015" cy="2106295"/>
            <a:chOff x="9782556" y="1804428"/>
            <a:chExt cx="2152015" cy="2106295"/>
          </a:xfrm>
        </p:grpSpPr>
        <p:pic>
          <p:nvPicPr>
            <p:cNvPr id="29" name="object 29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82556" y="1804428"/>
              <a:ext cx="2151875" cy="210615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9829800" y="1828806"/>
              <a:ext cx="2057400" cy="2011680"/>
            </a:xfrm>
            <a:custGeom>
              <a:avLst/>
              <a:gdLst/>
              <a:ahLst/>
              <a:cxnLst/>
              <a:rect l="l" t="t" r="r" b="b"/>
              <a:pathLst>
                <a:path w="2057400" h="2011679">
                  <a:moveTo>
                    <a:pt x="1722120" y="0"/>
                  </a:moveTo>
                  <a:lnTo>
                    <a:pt x="335280" y="0"/>
                  </a:lnTo>
                  <a:lnTo>
                    <a:pt x="285735" y="3635"/>
                  </a:lnTo>
                  <a:lnTo>
                    <a:pt x="238448" y="14194"/>
                  </a:lnTo>
                  <a:lnTo>
                    <a:pt x="193936" y="31160"/>
                  </a:lnTo>
                  <a:lnTo>
                    <a:pt x="152718" y="54013"/>
                  </a:lnTo>
                  <a:lnTo>
                    <a:pt x="115313" y="82235"/>
                  </a:lnTo>
                  <a:lnTo>
                    <a:pt x="82239" y="115308"/>
                  </a:lnTo>
                  <a:lnTo>
                    <a:pt x="54016" y="152712"/>
                  </a:lnTo>
                  <a:lnTo>
                    <a:pt x="31162" y="193930"/>
                  </a:lnTo>
                  <a:lnTo>
                    <a:pt x="14195" y="238443"/>
                  </a:lnTo>
                  <a:lnTo>
                    <a:pt x="3635" y="285732"/>
                  </a:lnTo>
                  <a:lnTo>
                    <a:pt x="0" y="335279"/>
                  </a:lnTo>
                  <a:lnTo>
                    <a:pt x="0" y="1676387"/>
                  </a:lnTo>
                  <a:lnTo>
                    <a:pt x="3635" y="1725934"/>
                  </a:lnTo>
                  <a:lnTo>
                    <a:pt x="14195" y="1773224"/>
                  </a:lnTo>
                  <a:lnTo>
                    <a:pt x="31162" y="1817738"/>
                  </a:lnTo>
                  <a:lnTo>
                    <a:pt x="54016" y="1858958"/>
                  </a:lnTo>
                  <a:lnTo>
                    <a:pt x="82239" y="1896364"/>
                  </a:lnTo>
                  <a:lnTo>
                    <a:pt x="115313" y="1929438"/>
                  </a:lnTo>
                  <a:lnTo>
                    <a:pt x="152718" y="1957662"/>
                  </a:lnTo>
                  <a:lnTo>
                    <a:pt x="193936" y="1980517"/>
                  </a:lnTo>
                  <a:lnTo>
                    <a:pt x="238448" y="1997484"/>
                  </a:lnTo>
                  <a:lnTo>
                    <a:pt x="285735" y="2008044"/>
                  </a:lnTo>
                  <a:lnTo>
                    <a:pt x="335280" y="2011679"/>
                  </a:lnTo>
                  <a:lnTo>
                    <a:pt x="1722120" y="2011679"/>
                  </a:lnTo>
                  <a:lnTo>
                    <a:pt x="1771664" y="2008044"/>
                  </a:lnTo>
                  <a:lnTo>
                    <a:pt x="1818951" y="1997484"/>
                  </a:lnTo>
                  <a:lnTo>
                    <a:pt x="1863463" y="1980517"/>
                  </a:lnTo>
                  <a:lnTo>
                    <a:pt x="1904681" y="1957662"/>
                  </a:lnTo>
                  <a:lnTo>
                    <a:pt x="1942086" y="1929438"/>
                  </a:lnTo>
                  <a:lnTo>
                    <a:pt x="1975160" y="1896364"/>
                  </a:lnTo>
                  <a:lnTo>
                    <a:pt x="2003383" y="1858958"/>
                  </a:lnTo>
                  <a:lnTo>
                    <a:pt x="2026237" y="1817738"/>
                  </a:lnTo>
                  <a:lnTo>
                    <a:pt x="2043204" y="1773224"/>
                  </a:lnTo>
                  <a:lnTo>
                    <a:pt x="2053764" y="1725934"/>
                  </a:lnTo>
                  <a:lnTo>
                    <a:pt x="2057400" y="1676387"/>
                  </a:lnTo>
                  <a:lnTo>
                    <a:pt x="2057400" y="335279"/>
                  </a:lnTo>
                  <a:lnTo>
                    <a:pt x="2053764" y="285732"/>
                  </a:lnTo>
                  <a:lnTo>
                    <a:pt x="2043204" y="238443"/>
                  </a:lnTo>
                  <a:lnTo>
                    <a:pt x="2026237" y="193930"/>
                  </a:lnTo>
                  <a:lnTo>
                    <a:pt x="2003383" y="152712"/>
                  </a:lnTo>
                  <a:lnTo>
                    <a:pt x="1975160" y="115308"/>
                  </a:lnTo>
                  <a:lnTo>
                    <a:pt x="1942086" y="82235"/>
                  </a:lnTo>
                  <a:lnTo>
                    <a:pt x="1904681" y="54013"/>
                  </a:lnTo>
                  <a:lnTo>
                    <a:pt x="1863463" y="31160"/>
                  </a:lnTo>
                  <a:lnTo>
                    <a:pt x="1818951" y="14194"/>
                  </a:lnTo>
                  <a:lnTo>
                    <a:pt x="1771664" y="3635"/>
                  </a:lnTo>
                  <a:lnTo>
                    <a:pt x="1722120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829800" y="1828806"/>
              <a:ext cx="2057400" cy="2011680"/>
            </a:xfrm>
            <a:custGeom>
              <a:avLst/>
              <a:gdLst/>
              <a:ahLst/>
              <a:cxnLst/>
              <a:rect l="l" t="t" r="r" b="b"/>
              <a:pathLst>
                <a:path w="2057400" h="2011679">
                  <a:moveTo>
                    <a:pt x="0" y="335279"/>
                  </a:moveTo>
                  <a:lnTo>
                    <a:pt x="3635" y="285732"/>
                  </a:lnTo>
                  <a:lnTo>
                    <a:pt x="14195" y="238443"/>
                  </a:lnTo>
                  <a:lnTo>
                    <a:pt x="31162" y="193930"/>
                  </a:lnTo>
                  <a:lnTo>
                    <a:pt x="54016" y="152712"/>
                  </a:lnTo>
                  <a:lnTo>
                    <a:pt x="82239" y="115308"/>
                  </a:lnTo>
                  <a:lnTo>
                    <a:pt x="115313" y="82235"/>
                  </a:lnTo>
                  <a:lnTo>
                    <a:pt x="152718" y="54013"/>
                  </a:lnTo>
                  <a:lnTo>
                    <a:pt x="193936" y="31160"/>
                  </a:lnTo>
                  <a:lnTo>
                    <a:pt x="238448" y="14194"/>
                  </a:lnTo>
                  <a:lnTo>
                    <a:pt x="285735" y="3635"/>
                  </a:lnTo>
                  <a:lnTo>
                    <a:pt x="335280" y="0"/>
                  </a:lnTo>
                  <a:lnTo>
                    <a:pt x="1722120" y="0"/>
                  </a:lnTo>
                  <a:lnTo>
                    <a:pt x="1771664" y="3635"/>
                  </a:lnTo>
                  <a:lnTo>
                    <a:pt x="1818951" y="14194"/>
                  </a:lnTo>
                  <a:lnTo>
                    <a:pt x="1863463" y="31160"/>
                  </a:lnTo>
                  <a:lnTo>
                    <a:pt x="1904681" y="54013"/>
                  </a:lnTo>
                  <a:lnTo>
                    <a:pt x="1942086" y="82235"/>
                  </a:lnTo>
                  <a:lnTo>
                    <a:pt x="1975160" y="115308"/>
                  </a:lnTo>
                  <a:lnTo>
                    <a:pt x="2003383" y="152712"/>
                  </a:lnTo>
                  <a:lnTo>
                    <a:pt x="2026237" y="193930"/>
                  </a:lnTo>
                  <a:lnTo>
                    <a:pt x="2043204" y="238443"/>
                  </a:lnTo>
                  <a:lnTo>
                    <a:pt x="2053764" y="285732"/>
                  </a:lnTo>
                  <a:lnTo>
                    <a:pt x="2057400" y="335279"/>
                  </a:lnTo>
                  <a:lnTo>
                    <a:pt x="2057400" y="1676387"/>
                  </a:lnTo>
                  <a:lnTo>
                    <a:pt x="2053764" y="1725934"/>
                  </a:lnTo>
                  <a:lnTo>
                    <a:pt x="2043204" y="1773224"/>
                  </a:lnTo>
                  <a:lnTo>
                    <a:pt x="2026237" y="1817738"/>
                  </a:lnTo>
                  <a:lnTo>
                    <a:pt x="2003383" y="1858958"/>
                  </a:lnTo>
                  <a:lnTo>
                    <a:pt x="1975160" y="1896364"/>
                  </a:lnTo>
                  <a:lnTo>
                    <a:pt x="1942086" y="1929438"/>
                  </a:lnTo>
                  <a:lnTo>
                    <a:pt x="1904681" y="1957662"/>
                  </a:lnTo>
                  <a:lnTo>
                    <a:pt x="1863463" y="1980517"/>
                  </a:lnTo>
                  <a:lnTo>
                    <a:pt x="1818951" y="1997484"/>
                  </a:lnTo>
                  <a:lnTo>
                    <a:pt x="1771664" y="2008044"/>
                  </a:lnTo>
                  <a:lnTo>
                    <a:pt x="1722120" y="2011679"/>
                  </a:lnTo>
                  <a:lnTo>
                    <a:pt x="335280" y="2011679"/>
                  </a:lnTo>
                  <a:lnTo>
                    <a:pt x="285735" y="2008044"/>
                  </a:lnTo>
                  <a:lnTo>
                    <a:pt x="238448" y="1997484"/>
                  </a:lnTo>
                  <a:lnTo>
                    <a:pt x="193936" y="1980517"/>
                  </a:lnTo>
                  <a:lnTo>
                    <a:pt x="152718" y="1957662"/>
                  </a:lnTo>
                  <a:lnTo>
                    <a:pt x="115313" y="1929438"/>
                  </a:lnTo>
                  <a:lnTo>
                    <a:pt x="82239" y="1896364"/>
                  </a:lnTo>
                  <a:lnTo>
                    <a:pt x="54016" y="1858958"/>
                  </a:lnTo>
                  <a:lnTo>
                    <a:pt x="31162" y="1817738"/>
                  </a:lnTo>
                  <a:lnTo>
                    <a:pt x="14195" y="1773224"/>
                  </a:lnTo>
                  <a:lnTo>
                    <a:pt x="3635" y="1725934"/>
                  </a:lnTo>
                  <a:lnTo>
                    <a:pt x="0" y="1676387"/>
                  </a:lnTo>
                  <a:lnTo>
                    <a:pt x="0" y="335279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10164571" y="2056892"/>
            <a:ext cx="8813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D367C"/>
                </a:solidFill>
                <a:latin typeface="Calibri"/>
                <a:cs typeface="Calibri"/>
              </a:rPr>
              <a:t>5</a:t>
            </a:r>
            <a:r>
              <a:rPr sz="1600" b="1" spc="31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600" b="1" spc="65" dirty="0">
                <a:solidFill>
                  <a:srgbClr val="4D367C"/>
                </a:solidFill>
                <a:latin typeface="Calibri"/>
                <a:cs typeface="Calibri"/>
              </a:rPr>
              <a:t>Submit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995040" y="2732359"/>
            <a:ext cx="163004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>
              <a:lnSpc>
                <a:spcPct val="100000"/>
              </a:lnSpc>
              <a:spcBef>
                <a:spcPts val="95"/>
              </a:spcBef>
            </a:pPr>
            <a:r>
              <a:rPr sz="1300" spc="55" dirty="0">
                <a:solidFill>
                  <a:srgbClr val="2D2C34"/>
                </a:solidFill>
                <a:latin typeface="Calibri"/>
                <a:cs typeface="Calibri"/>
              </a:rPr>
              <a:t>Is</a:t>
            </a:r>
            <a:r>
              <a:rPr sz="13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everything</a:t>
            </a:r>
            <a:r>
              <a:rPr sz="13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D2C34"/>
                </a:solidFill>
                <a:latin typeface="Calibri"/>
                <a:cs typeface="Calibri"/>
              </a:rPr>
              <a:t>complete </a:t>
            </a:r>
            <a:r>
              <a:rPr sz="130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3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D2C34"/>
                </a:solidFill>
                <a:latin typeface="Calibri"/>
                <a:cs typeface="Calibri"/>
              </a:rPr>
              <a:t>ready?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595627" y="4630927"/>
            <a:ext cx="89693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14" dirty="0">
                <a:solidFill>
                  <a:srgbClr val="2D2C34"/>
                </a:solidFill>
                <a:latin typeface="Calibri"/>
                <a:cs typeface="Calibri"/>
              </a:rPr>
              <a:t>Consistent</a:t>
            </a:r>
            <a:r>
              <a:rPr sz="2000" b="1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D2C34"/>
                </a:solidFill>
                <a:latin typeface="Calibri"/>
                <a:cs typeface="Calibri"/>
              </a:rPr>
              <a:t>review</a:t>
            </a:r>
            <a:r>
              <a:rPr sz="2000" b="1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70" dirty="0">
                <a:solidFill>
                  <a:srgbClr val="2D2C34"/>
                </a:solidFill>
                <a:latin typeface="Calibri"/>
                <a:cs typeface="Calibri"/>
              </a:rPr>
              <a:t>=</a:t>
            </a:r>
            <a:r>
              <a:rPr sz="2000" b="1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D2C34"/>
                </a:solidFill>
                <a:latin typeface="Calibri"/>
                <a:cs typeface="Calibri"/>
              </a:rPr>
              <a:t>fewer</a:t>
            </a:r>
            <a:r>
              <a:rPr sz="2000" b="1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95" dirty="0">
                <a:solidFill>
                  <a:srgbClr val="2D2C34"/>
                </a:solidFill>
                <a:latin typeface="Calibri"/>
                <a:cs typeface="Calibri"/>
              </a:rPr>
              <a:t>corrections,</a:t>
            </a:r>
            <a:r>
              <a:rPr sz="2000" b="1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D2C34"/>
                </a:solidFill>
                <a:latin typeface="Calibri"/>
                <a:cs typeface="Calibri"/>
              </a:rPr>
              <a:t>fewer</a:t>
            </a:r>
            <a:r>
              <a:rPr sz="2000" b="1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95" dirty="0">
                <a:solidFill>
                  <a:srgbClr val="2D2C34"/>
                </a:solidFill>
                <a:latin typeface="Calibri"/>
                <a:cs typeface="Calibri"/>
              </a:rPr>
              <a:t>delays,</a:t>
            </a:r>
            <a:r>
              <a:rPr sz="2000" b="1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2D2C34"/>
                </a:solidFill>
                <a:latin typeface="Calibri"/>
                <a:cs typeface="Calibri"/>
              </a:rPr>
              <a:t>better </a:t>
            </a:r>
            <a:r>
              <a:rPr sz="2000" b="1" spc="80" dirty="0">
                <a:solidFill>
                  <a:srgbClr val="2D2C34"/>
                </a:solidFill>
                <a:latin typeface="Calibri"/>
                <a:cs typeface="Calibri"/>
              </a:rPr>
              <a:t>employee</a:t>
            </a:r>
            <a:r>
              <a:rPr sz="2000" b="1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95" dirty="0">
                <a:solidFill>
                  <a:srgbClr val="2D2C34"/>
                </a:solidFill>
                <a:latin typeface="Calibri"/>
                <a:cs typeface="Calibri"/>
              </a:rPr>
              <a:t>service.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/>
              <a:t>Knowledge</a:t>
            </a:r>
            <a:r>
              <a:rPr spc="-60" dirty="0"/>
              <a:t> </a:t>
            </a:r>
            <a:r>
              <a:rPr spc="204" dirty="0"/>
              <a:t>Check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10947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Talk</a:t>
            </a:r>
            <a:r>
              <a:rPr sz="1400" spc="-3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it</a:t>
            </a:r>
            <a:r>
              <a:rPr sz="1400" spc="-4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69666F"/>
                </a:solidFill>
                <a:latin typeface="Calibri"/>
                <a:cs typeface="Calibri"/>
              </a:rPr>
              <a:t>through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684276" y="1301508"/>
            <a:ext cx="3523615" cy="1923414"/>
            <a:chOff x="684276" y="1301508"/>
            <a:chExt cx="3523615" cy="1923414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276" y="1301508"/>
              <a:ext cx="3523475" cy="192327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31520" y="1325874"/>
              <a:ext cx="3429000" cy="1828800"/>
            </a:xfrm>
            <a:custGeom>
              <a:avLst/>
              <a:gdLst/>
              <a:ahLst/>
              <a:cxnLst/>
              <a:rect l="l" t="t" r="r" b="b"/>
              <a:pathLst>
                <a:path w="3429000" h="1828800">
                  <a:moveTo>
                    <a:pt x="3124187" y="0"/>
                  </a:moveTo>
                  <a:lnTo>
                    <a:pt x="304812" y="0"/>
                  </a:lnTo>
                  <a:lnTo>
                    <a:pt x="255368" y="3989"/>
                  </a:lnTo>
                  <a:lnTo>
                    <a:pt x="208465" y="15540"/>
                  </a:lnTo>
                  <a:lnTo>
                    <a:pt x="164730" y="34023"/>
                  </a:lnTo>
                  <a:lnTo>
                    <a:pt x="124790" y="58812"/>
                  </a:lnTo>
                  <a:lnTo>
                    <a:pt x="89274" y="89279"/>
                  </a:lnTo>
                  <a:lnTo>
                    <a:pt x="58808" y="124796"/>
                  </a:lnTo>
                  <a:lnTo>
                    <a:pt x="34021" y="164735"/>
                  </a:lnTo>
                  <a:lnTo>
                    <a:pt x="15538" y="208470"/>
                  </a:lnTo>
                  <a:lnTo>
                    <a:pt x="3989" y="255371"/>
                  </a:lnTo>
                  <a:lnTo>
                    <a:pt x="0" y="304812"/>
                  </a:lnTo>
                  <a:lnTo>
                    <a:pt x="0" y="1523999"/>
                  </a:lnTo>
                  <a:lnTo>
                    <a:pt x="3989" y="1573440"/>
                  </a:lnTo>
                  <a:lnTo>
                    <a:pt x="15538" y="1620341"/>
                  </a:lnTo>
                  <a:lnTo>
                    <a:pt x="34021" y="1664074"/>
                  </a:lnTo>
                  <a:lnTo>
                    <a:pt x="58808" y="1704011"/>
                  </a:lnTo>
                  <a:lnTo>
                    <a:pt x="89274" y="1739526"/>
                  </a:lnTo>
                  <a:lnTo>
                    <a:pt x="124790" y="1769991"/>
                  </a:lnTo>
                  <a:lnTo>
                    <a:pt x="164730" y="1794779"/>
                  </a:lnTo>
                  <a:lnTo>
                    <a:pt x="208465" y="1813261"/>
                  </a:lnTo>
                  <a:lnTo>
                    <a:pt x="255368" y="1824810"/>
                  </a:lnTo>
                  <a:lnTo>
                    <a:pt x="304812" y="1828799"/>
                  </a:lnTo>
                  <a:lnTo>
                    <a:pt x="3124187" y="1828799"/>
                  </a:lnTo>
                  <a:lnTo>
                    <a:pt x="3173631" y="1824810"/>
                  </a:lnTo>
                  <a:lnTo>
                    <a:pt x="3220534" y="1813261"/>
                  </a:lnTo>
                  <a:lnTo>
                    <a:pt x="3264269" y="1794779"/>
                  </a:lnTo>
                  <a:lnTo>
                    <a:pt x="3304209" y="1769991"/>
                  </a:lnTo>
                  <a:lnTo>
                    <a:pt x="3339725" y="1739526"/>
                  </a:lnTo>
                  <a:lnTo>
                    <a:pt x="3370191" y="1704011"/>
                  </a:lnTo>
                  <a:lnTo>
                    <a:pt x="3394978" y="1664074"/>
                  </a:lnTo>
                  <a:lnTo>
                    <a:pt x="3413461" y="1620341"/>
                  </a:lnTo>
                  <a:lnTo>
                    <a:pt x="3425010" y="1573440"/>
                  </a:lnTo>
                  <a:lnTo>
                    <a:pt x="3429000" y="1523999"/>
                  </a:lnTo>
                  <a:lnTo>
                    <a:pt x="3429000" y="304812"/>
                  </a:lnTo>
                  <a:lnTo>
                    <a:pt x="3425010" y="255371"/>
                  </a:lnTo>
                  <a:lnTo>
                    <a:pt x="3413461" y="208470"/>
                  </a:lnTo>
                  <a:lnTo>
                    <a:pt x="3394978" y="164735"/>
                  </a:lnTo>
                  <a:lnTo>
                    <a:pt x="3370191" y="124796"/>
                  </a:lnTo>
                  <a:lnTo>
                    <a:pt x="3339725" y="89279"/>
                  </a:lnTo>
                  <a:lnTo>
                    <a:pt x="3304209" y="58812"/>
                  </a:lnTo>
                  <a:lnTo>
                    <a:pt x="3264269" y="34023"/>
                  </a:lnTo>
                  <a:lnTo>
                    <a:pt x="3220534" y="15540"/>
                  </a:lnTo>
                  <a:lnTo>
                    <a:pt x="3173631" y="3989"/>
                  </a:lnTo>
                  <a:lnTo>
                    <a:pt x="3124187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1520" y="1325874"/>
              <a:ext cx="3429000" cy="1828800"/>
            </a:xfrm>
            <a:custGeom>
              <a:avLst/>
              <a:gdLst/>
              <a:ahLst/>
              <a:cxnLst/>
              <a:rect l="l" t="t" r="r" b="b"/>
              <a:pathLst>
                <a:path w="3429000" h="1828800">
                  <a:moveTo>
                    <a:pt x="0" y="304812"/>
                  </a:moveTo>
                  <a:lnTo>
                    <a:pt x="3989" y="255371"/>
                  </a:lnTo>
                  <a:lnTo>
                    <a:pt x="15538" y="208470"/>
                  </a:lnTo>
                  <a:lnTo>
                    <a:pt x="34021" y="164735"/>
                  </a:lnTo>
                  <a:lnTo>
                    <a:pt x="58808" y="124796"/>
                  </a:lnTo>
                  <a:lnTo>
                    <a:pt x="89274" y="89279"/>
                  </a:lnTo>
                  <a:lnTo>
                    <a:pt x="124790" y="58812"/>
                  </a:lnTo>
                  <a:lnTo>
                    <a:pt x="164730" y="34023"/>
                  </a:lnTo>
                  <a:lnTo>
                    <a:pt x="208465" y="15540"/>
                  </a:lnTo>
                  <a:lnTo>
                    <a:pt x="255368" y="3989"/>
                  </a:lnTo>
                  <a:lnTo>
                    <a:pt x="304812" y="0"/>
                  </a:lnTo>
                  <a:lnTo>
                    <a:pt x="3124187" y="0"/>
                  </a:lnTo>
                  <a:lnTo>
                    <a:pt x="3173631" y="3989"/>
                  </a:lnTo>
                  <a:lnTo>
                    <a:pt x="3220534" y="15540"/>
                  </a:lnTo>
                  <a:lnTo>
                    <a:pt x="3264269" y="34023"/>
                  </a:lnTo>
                  <a:lnTo>
                    <a:pt x="3304209" y="58812"/>
                  </a:lnTo>
                  <a:lnTo>
                    <a:pt x="3339725" y="89279"/>
                  </a:lnTo>
                  <a:lnTo>
                    <a:pt x="3370191" y="124796"/>
                  </a:lnTo>
                  <a:lnTo>
                    <a:pt x="3394978" y="164735"/>
                  </a:lnTo>
                  <a:lnTo>
                    <a:pt x="3413461" y="208470"/>
                  </a:lnTo>
                  <a:lnTo>
                    <a:pt x="3425010" y="255371"/>
                  </a:lnTo>
                  <a:lnTo>
                    <a:pt x="3429000" y="304812"/>
                  </a:lnTo>
                  <a:lnTo>
                    <a:pt x="3429000" y="1523999"/>
                  </a:lnTo>
                  <a:lnTo>
                    <a:pt x="3425010" y="1573440"/>
                  </a:lnTo>
                  <a:lnTo>
                    <a:pt x="3413461" y="1620341"/>
                  </a:lnTo>
                  <a:lnTo>
                    <a:pt x="3394978" y="1664074"/>
                  </a:lnTo>
                  <a:lnTo>
                    <a:pt x="3370191" y="1704011"/>
                  </a:lnTo>
                  <a:lnTo>
                    <a:pt x="3339725" y="1739526"/>
                  </a:lnTo>
                  <a:lnTo>
                    <a:pt x="3304209" y="1769991"/>
                  </a:lnTo>
                  <a:lnTo>
                    <a:pt x="3264269" y="1794779"/>
                  </a:lnTo>
                  <a:lnTo>
                    <a:pt x="3220534" y="1813261"/>
                  </a:lnTo>
                  <a:lnTo>
                    <a:pt x="3173631" y="1824810"/>
                  </a:lnTo>
                  <a:lnTo>
                    <a:pt x="3124187" y="1828799"/>
                  </a:lnTo>
                  <a:lnTo>
                    <a:pt x="304812" y="1828799"/>
                  </a:lnTo>
                  <a:lnTo>
                    <a:pt x="255368" y="1824810"/>
                  </a:lnTo>
                  <a:lnTo>
                    <a:pt x="208465" y="1813261"/>
                  </a:lnTo>
                  <a:lnTo>
                    <a:pt x="164730" y="1794779"/>
                  </a:lnTo>
                  <a:lnTo>
                    <a:pt x="124790" y="1769991"/>
                  </a:lnTo>
                  <a:lnTo>
                    <a:pt x="89274" y="1739526"/>
                  </a:lnTo>
                  <a:lnTo>
                    <a:pt x="58808" y="1704011"/>
                  </a:lnTo>
                  <a:lnTo>
                    <a:pt x="34021" y="1664074"/>
                  </a:lnTo>
                  <a:lnTo>
                    <a:pt x="15538" y="1620341"/>
                  </a:lnTo>
                  <a:lnTo>
                    <a:pt x="3989" y="1573440"/>
                  </a:lnTo>
                  <a:lnTo>
                    <a:pt x="0" y="1523999"/>
                  </a:lnTo>
                  <a:lnTo>
                    <a:pt x="0" y="304812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66291" y="1550923"/>
            <a:ext cx="2632710" cy="1189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5" dirty="0">
                <a:solidFill>
                  <a:srgbClr val="4D367C"/>
                </a:solidFill>
                <a:latin typeface="Calibri"/>
                <a:cs typeface="Calibri"/>
              </a:rPr>
              <a:t>Question</a:t>
            </a:r>
            <a:r>
              <a:rPr sz="1800" b="1" spc="-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4D367C"/>
                </a:solidFill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05"/>
              </a:spcBef>
            </a:pP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Who</a:t>
            </a:r>
            <a:r>
              <a:rPr sz="15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determines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whether</a:t>
            </a:r>
            <a:r>
              <a:rPr sz="15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30" dirty="0">
                <a:solidFill>
                  <a:srgbClr val="2D2C34"/>
                </a:solidFill>
                <a:latin typeface="Calibri"/>
                <a:cs typeface="Calibri"/>
              </a:rPr>
              <a:t>an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employee</a:t>
            </a:r>
            <a:r>
              <a:rPr sz="15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meets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employer’s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eligibility</a:t>
            </a:r>
            <a:r>
              <a:rPr sz="1500" spc="1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requirements?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9" name="object 9" descr="þÿ"/>
          <p:cNvGrpSpPr/>
          <p:nvPr/>
        </p:nvGrpSpPr>
        <p:grpSpPr>
          <a:xfrm>
            <a:off x="4341876" y="1301508"/>
            <a:ext cx="3523615" cy="1923414"/>
            <a:chOff x="4341876" y="1301508"/>
            <a:chExt cx="3523615" cy="1923414"/>
          </a:xfrm>
        </p:grpSpPr>
        <p:pic>
          <p:nvPicPr>
            <p:cNvPr id="10" name="object 1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1876" y="1301508"/>
              <a:ext cx="3523475" cy="192327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389119" y="1325874"/>
              <a:ext cx="3429000" cy="1828800"/>
            </a:xfrm>
            <a:custGeom>
              <a:avLst/>
              <a:gdLst/>
              <a:ahLst/>
              <a:cxnLst/>
              <a:rect l="l" t="t" r="r" b="b"/>
              <a:pathLst>
                <a:path w="3429000" h="1828800">
                  <a:moveTo>
                    <a:pt x="3124187" y="0"/>
                  </a:moveTo>
                  <a:lnTo>
                    <a:pt x="304812" y="0"/>
                  </a:lnTo>
                  <a:lnTo>
                    <a:pt x="255368" y="3989"/>
                  </a:lnTo>
                  <a:lnTo>
                    <a:pt x="208465" y="15540"/>
                  </a:lnTo>
                  <a:lnTo>
                    <a:pt x="164730" y="34023"/>
                  </a:lnTo>
                  <a:lnTo>
                    <a:pt x="124790" y="58812"/>
                  </a:lnTo>
                  <a:lnTo>
                    <a:pt x="89274" y="89279"/>
                  </a:lnTo>
                  <a:lnTo>
                    <a:pt x="58808" y="124796"/>
                  </a:lnTo>
                  <a:lnTo>
                    <a:pt x="34021" y="164735"/>
                  </a:lnTo>
                  <a:lnTo>
                    <a:pt x="15538" y="208470"/>
                  </a:lnTo>
                  <a:lnTo>
                    <a:pt x="3989" y="255371"/>
                  </a:lnTo>
                  <a:lnTo>
                    <a:pt x="0" y="304812"/>
                  </a:lnTo>
                  <a:lnTo>
                    <a:pt x="0" y="1523999"/>
                  </a:lnTo>
                  <a:lnTo>
                    <a:pt x="3989" y="1573440"/>
                  </a:lnTo>
                  <a:lnTo>
                    <a:pt x="15538" y="1620341"/>
                  </a:lnTo>
                  <a:lnTo>
                    <a:pt x="34021" y="1664074"/>
                  </a:lnTo>
                  <a:lnTo>
                    <a:pt x="58808" y="1704011"/>
                  </a:lnTo>
                  <a:lnTo>
                    <a:pt x="89274" y="1739526"/>
                  </a:lnTo>
                  <a:lnTo>
                    <a:pt x="124790" y="1769991"/>
                  </a:lnTo>
                  <a:lnTo>
                    <a:pt x="164730" y="1794779"/>
                  </a:lnTo>
                  <a:lnTo>
                    <a:pt x="208465" y="1813261"/>
                  </a:lnTo>
                  <a:lnTo>
                    <a:pt x="255368" y="1824810"/>
                  </a:lnTo>
                  <a:lnTo>
                    <a:pt x="304812" y="1828799"/>
                  </a:lnTo>
                  <a:lnTo>
                    <a:pt x="3124187" y="1828799"/>
                  </a:lnTo>
                  <a:lnTo>
                    <a:pt x="3173631" y="1824810"/>
                  </a:lnTo>
                  <a:lnTo>
                    <a:pt x="3220534" y="1813261"/>
                  </a:lnTo>
                  <a:lnTo>
                    <a:pt x="3264269" y="1794779"/>
                  </a:lnTo>
                  <a:lnTo>
                    <a:pt x="3304209" y="1769991"/>
                  </a:lnTo>
                  <a:lnTo>
                    <a:pt x="3339725" y="1739526"/>
                  </a:lnTo>
                  <a:lnTo>
                    <a:pt x="3370191" y="1704011"/>
                  </a:lnTo>
                  <a:lnTo>
                    <a:pt x="3394978" y="1664074"/>
                  </a:lnTo>
                  <a:lnTo>
                    <a:pt x="3413461" y="1620341"/>
                  </a:lnTo>
                  <a:lnTo>
                    <a:pt x="3425010" y="1573440"/>
                  </a:lnTo>
                  <a:lnTo>
                    <a:pt x="3429000" y="1523999"/>
                  </a:lnTo>
                  <a:lnTo>
                    <a:pt x="3429000" y="304812"/>
                  </a:lnTo>
                  <a:lnTo>
                    <a:pt x="3425010" y="255371"/>
                  </a:lnTo>
                  <a:lnTo>
                    <a:pt x="3413461" y="208470"/>
                  </a:lnTo>
                  <a:lnTo>
                    <a:pt x="3394978" y="164735"/>
                  </a:lnTo>
                  <a:lnTo>
                    <a:pt x="3370191" y="124796"/>
                  </a:lnTo>
                  <a:lnTo>
                    <a:pt x="3339725" y="89279"/>
                  </a:lnTo>
                  <a:lnTo>
                    <a:pt x="3304209" y="58812"/>
                  </a:lnTo>
                  <a:lnTo>
                    <a:pt x="3264269" y="34023"/>
                  </a:lnTo>
                  <a:lnTo>
                    <a:pt x="3220534" y="15540"/>
                  </a:lnTo>
                  <a:lnTo>
                    <a:pt x="3173631" y="3989"/>
                  </a:lnTo>
                  <a:lnTo>
                    <a:pt x="3124187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89119" y="1325874"/>
              <a:ext cx="3429000" cy="1828800"/>
            </a:xfrm>
            <a:custGeom>
              <a:avLst/>
              <a:gdLst/>
              <a:ahLst/>
              <a:cxnLst/>
              <a:rect l="l" t="t" r="r" b="b"/>
              <a:pathLst>
                <a:path w="3429000" h="1828800">
                  <a:moveTo>
                    <a:pt x="0" y="304812"/>
                  </a:moveTo>
                  <a:lnTo>
                    <a:pt x="3989" y="255371"/>
                  </a:lnTo>
                  <a:lnTo>
                    <a:pt x="15538" y="208470"/>
                  </a:lnTo>
                  <a:lnTo>
                    <a:pt x="34021" y="164735"/>
                  </a:lnTo>
                  <a:lnTo>
                    <a:pt x="58808" y="124796"/>
                  </a:lnTo>
                  <a:lnTo>
                    <a:pt x="89274" y="89279"/>
                  </a:lnTo>
                  <a:lnTo>
                    <a:pt x="124790" y="58812"/>
                  </a:lnTo>
                  <a:lnTo>
                    <a:pt x="164730" y="34023"/>
                  </a:lnTo>
                  <a:lnTo>
                    <a:pt x="208465" y="15540"/>
                  </a:lnTo>
                  <a:lnTo>
                    <a:pt x="255368" y="3989"/>
                  </a:lnTo>
                  <a:lnTo>
                    <a:pt x="304812" y="0"/>
                  </a:lnTo>
                  <a:lnTo>
                    <a:pt x="3124187" y="0"/>
                  </a:lnTo>
                  <a:lnTo>
                    <a:pt x="3173631" y="3989"/>
                  </a:lnTo>
                  <a:lnTo>
                    <a:pt x="3220534" y="15540"/>
                  </a:lnTo>
                  <a:lnTo>
                    <a:pt x="3264269" y="34023"/>
                  </a:lnTo>
                  <a:lnTo>
                    <a:pt x="3304209" y="58812"/>
                  </a:lnTo>
                  <a:lnTo>
                    <a:pt x="3339725" y="89279"/>
                  </a:lnTo>
                  <a:lnTo>
                    <a:pt x="3370191" y="124796"/>
                  </a:lnTo>
                  <a:lnTo>
                    <a:pt x="3394978" y="164735"/>
                  </a:lnTo>
                  <a:lnTo>
                    <a:pt x="3413461" y="208470"/>
                  </a:lnTo>
                  <a:lnTo>
                    <a:pt x="3425010" y="255371"/>
                  </a:lnTo>
                  <a:lnTo>
                    <a:pt x="3429000" y="304812"/>
                  </a:lnTo>
                  <a:lnTo>
                    <a:pt x="3429000" y="1523999"/>
                  </a:lnTo>
                  <a:lnTo>
                    <a:pt x="3425010" y="1573440"/>
                  </a:lnTo>
                  <a:lnTo>
                    <a:pt x="3413461" y="1620341"/>
                  </a:lnTo>
                  <a:lnTo>
                    <a:pt x="3394978" y="1664074"/>
                  </a:lnTo>
                  <a:lnTo>
                    <a:pt x="3370191" y="1704011"/>
                  </a:lnTo>
                  <a:lnTo>
                    <a:pt x="3339725" y="1739526"/>
                  </a:lnTo>
                  <a:lnTo>
                    <a:pt x="3304209" y="1769991"/>
                  </a:lnTo>
                  <a:lnTo>
                    <a:pt x="3264269" y="1794779"/>
                  </a:lnTo>
                  <a:lnTo>
                    <a:pt x="3220534" y="1813261"/>
                  </a:lnTo>
                  <a:lnTo>
                    <a:pt x="3173631" y="1824810"/>
                  </a:lnTo>
                  <a:lnTo>
                    <a:pt x="3124187" y="1828799"/>
                  </a:lnTo>
                  <a:lnTo>
                    <a:pt x="304812" y="1828799"/>
                  </a:lnTo>
                  <a:lnTo>
                    <a:pt x="255368" y="1824810"/>
                  </a:lnTo>
                  <a:lnTo>
                    <a:pt x="208465" y="1813261"/>
                  </a:lnTo>
                  <a:lnTo>
                    <a:pt x="164730" y="1794779"/>
                  </a:lnTo>
                  <a:lnTo>
                    <a:pt x="124790" y="1769991"/>
                  </a:lnTo>
                  <a:lnTo>
                    <a:pt x="89274" y="1739526"/>
                  </a:lnTo>
                  <a:lnTo>
                    <a:pt x="58808" y="1704011"/>
                  </a:lnTo>
                  <a:lnTo>
                    <a:pt x="34021" y="1664074"/>
                  </a:lnTo>
                  <a:lnTo>
                    <a:pt x="15538" y="1620341"/>
                  </a:lnTo>
                  <a:lnTo>
                    <a:pt x="3989" y="1573440"/>
                  </a:lnTo>
                  <a:lnTo>
                    <a:pt x="0" y="1523999"/>
                  </a:lnTo>
                  <a:lnTo>
                    <a:pt x="0" y="304812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23891" y="1550923"/>
            <a:ext cx="2596515" cy="961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5" dirty="0">
                <a:solidFill>
                  <a:srgbClr val="C5467D"/>
                </a:solidFill>
                <a:latin typeface="Calibri"/>
                <a:cs typeface="Calibri"/>
              </a:rPr>
              <a:t>Question</a:t>
            </a:r>
            <a:r>
              <a:rPr sz="1800" b="1" spc="-5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C5467D"/>
                </a:solidFill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05"/>
              </a:spcBef>
            </a:pP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How</a:t>
            </a:r>
            <a:r>
              <a:rPr sz="15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long</a:t>
            </a:r>
            <a:r>
              <a:rPr sz="15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60" dirty="0">
                <a:solidFill>
                  <a:srgbClr val="2D2C34"/>
                </a:solidFill>
                <a:latin typeface="Calibri"/>
                <a:cs typeface="Calibri"/>
              </a:rPr>
              <a:t>does</a:t>
            </a:r>
            <a:r>
              <a:rPr sz="15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75" dirty="0">
                <a:solidFill>
                  <a:srgbClr val="2D2C34"/>
                </a:solidFill>
                <a:latin typeface="Calibri"/>
                <a:cs typeface="Calibri"/>
              </a:rPr>
              <a:t>a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new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employee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have</a:t>
            </a:r>
            <a:r>
              <a:rPr sz="15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to</a:t>
            </a:r>
            <a:r>
              <a:rPr sz="15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apply</a:t>
            </a:r>
            <a:r>
              <a:rPr sz="15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for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benefits?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14" name="object 14" descr="þÿ"/>
          <p:cNvGrpSpPr/>
          <p:nvPr/>
        </p:nvGrpSpPr>
        <p:grpSpPr>
          <a:xfrm>
            <a:off x="7999476" y="1301508"/>
            <a:ext cx="3523615" cy="1923414"/>
            <a:chOff x="7999476" y="1301508"/>
            <a:chExt cx="3523615" cy="1923414"/>
          </a:xfrm>
        </p:grpSpPr>
        <p:pic>
          <p:nvPicPr>
            <p:cNvPr id="15" name="object 1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99476" y="1301508"/>
              <a:ext cx="3523475" cy="192327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046719" y="1325874"/>
              <a:ext cx="3429000" cy="1828800"/>
            </a:xfrm>
            <a:custGeom>
              <a:avLst/>
              <a:gdLst/>
              <a:ahLst/>
              <a:cxnLst/>
              <a:rect l="l" t="t" r="r" b="b"/>
              <a:pathLst>
                <a:path w="3429000" h="1828800">
                  <a:moveTo>
                    <a:pt x="3124187" y="0"/>
                  </a:moveTo>
                  <a:lnTo>
                    <a:pt x="304812" y="0"/>
                  </a:lnTo>
                  <a:lnTo>
                    <a:pt x="255368" y="3989"/>
                  </a:lnTo>
                  <a:lnTo>
                    <a:pt x="208465" y="15540"/>
                  </a:lnTo>
                  <a:lnTo>
                    <a:pt x="164730" y="34023"/>
                  </a:lnTo>
                  <a:lnTo>
                    <a:pt x="124790" y="58812"/>
                  </a:lnTo>
                  <a:lnTo>
                    <a:pt x="89274" y="89279"/>
                  </a:lnTo>
                  <a:lnTo>
                    <a:pt x="58808" y="124796"/>
                  </a:lnTo>
                  <a:lnTo>
                    <a:pt x="34021" y="164735"/>
                  </a:lnTo>
                  <a:lnTo>
                    <a:pt x="15538" y="208470"/>
                  </a:lnTo>
                  <a:lnTo>
                    <a:pt x="3989" y="255371"/>
                  </a:lnTo>
                  <a:lnTo>
                    <a:pt x="0" y="304812"/>
                  </a:lnTo>
                  <a:lnTo>
                    <a:pt x="0" y="1523999"/>
                  </a:lnTo>
                  <a:lnTo>
                    <a:pt x="3989" y="1573440"/>
                  </a:lnTo>
                  <a:lnTo>
                    <a:pt x="15538" y="1620341"/>
                  </a:lnTo>
                  <a:lnTo>
                    <a:pt x="34021" y="1664074"/>
                  </a:lnTo>
                  <a:lnTo>
                    <a:pt x="58808" y="1704011"/>
                  </a:lnTo>
                  <a:lnTo>
                    <a:pt x="89274" y="1739526"/>
                  </a:lnTo>
                  <a:lnTo>
                    <a:pt x="124790" y="1769991"/>
                  </a:lnTo>
                  <a:lnTo>
                    <a:pt x="164730" y="1794779"/>
                  </a:lnTo>
                  <a:lnTo>
                    <a:pt x="208465" y="1813261"/>
                  </a:lnTo>
                  <a:lnTo>
                    <a:pt x="255368" y="1824810"/>
                  </a:lnTo>
                  <a:lnTo>
                    <a:pt x="304812" y="1828799"/>
                  </a:lnTo>
                  <a:lnTo>
                    <a:pt x="3124187" y="1828799"/>
                  </a:lnTo>
                  <a:lnTo>
                    <a:pt x="3173631" y="1824810"/>
                  </a:lnTo>
                  <a:lnTo>
                    <a:pt x="3220534" y="1813261"/>
                  </a:lnTo>
                  <a:lnTo>
                    <a:pt x="3264269" y="1794779"/>
                  </a:lnTo>
                  <a:lnTo>
                    <a:pt x="3304209" y="1769991"/>
                  </a:lnTo>
                  <a:lnTo>
                    <a:pt x="3339725" y="1739526"/>
                  </a:lnTo>
                  <a:lnTo>
                    <a:pt x="3370191" y="1704011"/>
                  </a:lnTo>
                  <a:lnTo>
                    <a:pt x="3394978" y="1664074"/>
                  </a:lnTo>
                  <a:lnTo>
                    <a:pt x="3413461" y="1620341"/>
                  </a:lnTo>
                  <a:lnTo>
                    <a:pt x="3425010" y="1573440"/>
                  </a:lnTo>
                  <a:lnTo>
                    <a:pt x="3429000" y="1523999"/>
                  </a:lnTo>
                  <a:lnTo>
                    <a:pt x="3429000" y="304812"/>
                  </a:lnTo>
                  <a:lnTo>
                    <a:pt x="3425010" y="255371"/>
                  </a:lnTo>
                  <a:lnTo>
                    <a:pt x="3413461" y="208470"/>
                  </a:lnTo>
                  <a:lnTo>
                    <a:pt x="3394978" y="164735"/>
                  </a:lnTo>
                  <a:lnTo>
                    <a:pt x="3370191" y="124796"/>
                  </a:lnTo>
                  <a:lnTo>
                    <a:pt x="3339725" y="89279"/>
                  </a:lnTo>
                  <a:lnTo>
                    <a:pt x="3304209" y="58812"/>
                  </a:lnTo>
                  <a:lnTo>
                    <a:pt x="3264269" y="34023"/>
                  </a:lnTo>
                  <a:lnTo>
                    <a:pt x="3220534" y="15540"/>
                  </a:lnTo>
                  <a:lnTo>
                    <a:pt x="3173631" y="3989"/>
                  </a:lnTo>
                  <a:lnTo>
                    <a:pt x="3124187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046719" y="1325874"/>
              <a:ext cx="3429000" cy="1828800"/>
            </a:xfrm>
            <a:custGeom>
              <a:avLst/>
              <a:gdLst/>
              <a:ahLst/>
              <a:cxnLst/>
              <a:rect l="l" t="t" r="r" b="b"/>
              <a:pathLst>
                <a:path w="3429000" h="1828800">
                  <a:moveTo>
                    <a:pt x="0" y="304812"/>
                  </a:moveTo>
                  <a:lnTo>
                    <a:pt x="3989" y="255371"/>
                  </a:lnTo>
                  <a:lnTo>
                    <a:pt x="15538" y="208470"/>
                  </a:lnTo>
                  <a:lnTo>
                    <a:pt x="34021" y="164735"/>
                  </a:lnTo>
                  <a:lnTo>
                    <a:pt x="58808" y="124796"/>
                  </a:lnTo>
                  <a:lnTo>
                    <a:pt x="89274" y="89279"/>
                  </a:lnTo>
                  <a:lnTo>
                    <a:pt x="124790" y="58812"/>
                  </a:lnTo>
                  <a:lnTo>
                    <a:pt x="164730" y="34023"/>
                  </a:lnTo>
                  <a:lnTo>
                    <a:pt x="208465" y="15540"/>
                  </a:lnTo>
                  <a:lnTo>
                    <a:pt x="255368" y="3989"/>
                  </a:lnTo>
                  <a:lnTo>
                    <a:pt x="304812" y="0"/>
                  </a:lnTo>
                  <a:lnTo>
                    <a:pt x="3124187" y="0"/>
                  </a:lnTo>
                  <a:lnTo>
                    <a:pt x="3173631" y="3989"/>
                  </a:lnTo>
                  <a:lnTo>
                    <a:pt x="3220534" y="15540"/>
                  </a:lnTo>
                  <a:lnTo>
                    <a:pt x="3264269" y="34023"/>
                  </a:lnTo>
                  <a:lnTo>
                    <a:pt x="3304209" y="58812"/>
                  </a:lnTo>
                  <a:lnTo>
                    <a:pt x="3339725" y="89279"/>
                  </a:lnTo>
                  <a:lnTo>
                    <a:pt x="3370191" y="124796"/>
                  </a:lnTo>
                  <a:lnTo>
                    <a:pt x="3394978" y="164735"/>
                  </a:lnTo>
                  <a:lnTo>
                    <a:pt x="3413461" y="208470"/>
                  </a:lnTo>
                  <a:lnTo>
                    <a:pt x="3425010" y="255371"/>
                  </a:lnTo>
                  <a:lnTo>
                    <a:pt x="3429000" y="304812"/>
                  </a:lnTo>
                  <a:lnTo>
                    <a:pt x="3429000" y="1523999"/>
                  </a:lnTo>
                  <a:lnTo>
                    <a:pt x="3425010" y="1573440"/>
                  </a:lnTo>
                  <a:lnTo>
                    <a:pt x="3413461" y="1620341"/>
                  </a:lnTo>
                  <a:lnTo>
                    <a:pt x="3394978" y="1664074"/>
                  </a:lnTo>
                  <a:lnTo>
                    <a:pt x="3370191" y="1704011"/>
                  </a:lnTo>
                  <a:lnTo>
                    <a:pt x="3339725" y="1739526"/>
                  </a:lnTo>
                  <a:lnTo>
                    <a:pt x="3304209" y="1769991"/>
                  </a:lnTo>
                  <a:lnTo>
                    <a:pt x="3264269" y="1794779"/>
                  </a:lnTo>
                  <a:lnTo>
                    <a:pt x="3220534" y="1813261"/>
                  </a:lnTo>
                  <a:lnTo>
                    <a:pt x="3173631" y="1824810"/>
                  </a:lnTo>
                  <a:lnTo>
                    <a:pt x="3124187" y="1828799"/>
                  </a:lnTo>
                  <a:lnTo>
                    <a:pt x="304812" y="1828799"/>
                  </a:lnTo>
                  <a:lnTo>
                    <a:pt x="255368" y="1824810"/>
                  </a:lnTo>
                  <a:lnTo>
                    <a:pt x="208465" y="1813261"/>
                  </a:lnTo>
                  <a:lnTo>
                    <a:pt x="164730" y="1794779"/>
                  </a:lnTo>
                  <a:lnTo>
                    <a:pt x="124790" y="1769991"/>
                  </a:lnTo>
                  <a:lnTo>
                    <a:pt x="89274" y="1739526"/>
                  </a:lnTo>
                  <a:lnTo>
                    <a:pt x="58808" y="1704011"/>
                  </a:lnTo>
                  <a:lnTo>
                    <a:pt x="34021" y="1664074"/>
                  </a:lnTo>
                  <a:lnTo>
                    <a:pt x="15538" y="1620341"/>
                  </a:lnTo>
                  <a:lnTo>
                    <a:pt x="3989" y="1573440"/>
                  </a:lnTo>
                  <a:lnTo>
                    <a:pt x="0" y="1523999"/>
                  </a:lnTo>
                  <a:lnTo>
                    <a:pt x="0" y="304812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381492" y="1550923"/>
            <a:ext cx="2700020" cy="1189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5" dirty="0">
                <a:solidFill>
                  <a:srgbClr val="2A7D52"/>
                </a:solidFill>
                <a:latin typeface="Calibri"/>
                <a:cs typeface="Calibri"/>
              </a:rPr>
              <a:t>Question</a:t>
            </a:r>
            <a:r>
              <a:rPr sz="1800" b="1" spc="-5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A7D52"/>
                </a:solidFill>
                <a:latin typeface="Calibri"/>
                <a:cs typeface="Calibri"/>
              </a:rPr>
              <a:t>3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05"/>
              </a:spcBef>
            </a:pPr>
            <a:r>
              <a:rPr sz="1500" spc="114" dirty="0">
                <a:solidFill>
                  <a:srgbClr val="2D2C34"/>
                </a:solidFill>
                <a:latin typeface="Calibri"/>
                <a:cs typeface="Calibri"/>
              </a:rPr>
              <a:t>Can</a:t>
            </a:r>
            <a:r>
              <a:rPr sz="1500" spc="-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two</a:t>
            </a:r>
            <a:r>
              <a:rPr sz="1500" spc="-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NMPSIA-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covered 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employees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cover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one</a:t>
            </a:r>
            <a:r>
              <a:rPr sz="15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another</a:t>
            </a:r>
            <a:r>
              <a:rPr sz="15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2D2C34"/>
                </a:solidFill>
                <a:latin typeface="Calibri"/>
                <a:cs typeface="Calibri"/>
              </a:rPr>
              <a:t>for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80" dirty="0">
                <a:solidFill>
                  <a:srgbClr val="2D2C34"/>
                </a:solidFill>
                <a:latin typeface="Calibri"/>
                <a:cs typeface="Calibri"/>
              </a:rPr>
              <a:t>same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 line of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coverage?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19" name="object 19" descr="þÿ"/>
          <p:cNvGrpSpPr/>
          <p:nvPr/>
        </p:nvGrpSpPr>
        <p:grpSpPr>
          <a:xfrm>
            <a:off x="2513076" y="3678948"/>
            <a:ext cx="3523615" cy="1603375"/>
            <a:chOff x="2513076" y="3678948"/>
            <a:chExt cx="3523615" cy="1603375"/>
          </a:xfrm>
        </p:grpSpPr>
        <p:pic>
          <p:nvPicPr>
            <p:cNvPr id="20" name="object 20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3076" y="3678948"/>
              <a:ext cx="3523475" cy="160323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560320" y="3703323"/>
              <a:ext cx="3429000" cy="1508760"/>
            </a:xfrm>
            <a:custGeom>
              <a:avLst/>
              <a:gdLst/>
              <a:ahLst/>
              <a:cxnLst/>
              <a:rect l="l" t="t" r="r" b="b"/>
              <a:pathLst>
                <a:path w="3429000" h="1508760">
                  <a:moveTo>
                    <a:pt x="3177540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177540" y="1508760"/>
                  </a:lnTo>
                  <a:lnTo>
                    <a:pt x="3222739" y="1504708"/>
                  </a:lnTo>
                  <a:lnTo>
                    <a:pt x="3265281" y="1493027"/>
                  </a:lnTo>
                  <a:lnTo>
                    <a:pt x="3304455" y="1474427"/>
                  </a:lnTo>
                  <a:lnTo>
                    <a:pt x="3339551" y="1449617"/>
                  </a:lnTo>
                  <a:lnTo>
                    <a:pt x="3369858" y="1419309"/>
                  </a:lnTo>
                  <a:lnTo>
                    <a:pt x="3394667" y="1384211"/>
                  </a:lnTo>
                  <a:lnTo>
                    <a:pt x="3413267" y="1345035"/>
                  </a:lnTo>
                  <a:lnTo>
                    <a:pt x="3424948" y="1302490"/>
                  </a:lnTo>
                  <a:lnTo>
                    <a:pt x="3429000" y="1257287"/>
                  </a:lnTo>
                  <a:lnTo>
                    <a:pt x="3429000" y="251460"/>
                  </a:lnTo>
                  <a:lnTo>
                    <a:pt x="3424948" y="206260"/>
                  </a:lnTo>
                  <a:lnTo>
                    <a:pt x="3413267" y="163718"/>
                  </a:lnTo>
                  <a:lnTo>
                    <a:pt x="3394667" y="124544"/>
                  </a:lnTo>
                  <a:lnTo>
                    <a:pt x="3369858" y="89448"/>
                  </a:lnTo>
                  <a:lnTo>
                    <a:pt x="3339551" y="59141"/>
                  </a:lnTo>
                  <a:lnTo>
                    <a:pt x="3304455" y="34332"/>
                  </a:lnTo>
                  <a:lnTo>
                    <a:pt x="3265281" y="15732"/>
                  </a:lnTo>
                  <a:lnTo>
                    <a:pt x="3222739" y="4051"/>
                  </a:lnTo>
                  <a:lnTo>
                    <a:pt x="3177540" y="0"/>
                  </a:lnTo>
                  <a:close/>
                </a:path>
              </a:pathLst>
            </a:custGeom>
            <a:solidFill>
              <a:srgbClr val="FFF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60320" y="3703323"/>
              <a:ext cx="3429000" cy="1508760"/>
            </a:xfrm>
            <a:custGeom>
              <a:avLst/>
              <a:gdLst/>
              <a:ahLst/>
              <a:cxnLst/>
              <a:rect l="l" t="t" r="r" b="b"/>
              <a:pathLst>
                <a:path w="342900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177540" y="0"/>
                  </a:lnTo>
                  <a:lnTo>
                    <a:pt x="3222739" y="4051"/>
                  </a:lnTo>
                  <a:lnTo>
                    <a:pt x="3265281" y="15732"/>
                  </a:lnTo>
                  <a:lnTo>
                    <a:pt x="3304455" y="34332"/>
                  </a:lnTo>
                  <a:lnTo>
                    <a:pt x="3339551" y="59141"/>
                  </a:lnTo>
                  <a:lnTo>
                    <a:pt x="3369858" y="89448"/>
                  </a:lnTo>
                  <a:lnTo>
                    <a:pt x="3394667" y="124544"/>
                  </a:lnTo>
                  <a:lnTo>
                    <a:pt x="3413267" y="163718"/>
                  </a:lnTo>
                  <a:lnTo>
                    <a:pt x="3424948" y="206260"/>
                  </a:lnTo>
                  <a:lnTo>
                    <a:pt x="3429000" y="251460"/>
                  </a:lnTo>
                  <a:lnTo>
                    <a:pt x="3429000" y="1257287"/>
                  </a:lnTo>
                  <a:lnTo>
                    <a:pt x="3424948" y="1302490"/>
                  </a:lnTo>
                  <a:lnTo>
                    <a:pt x="3413267" y="1345035"/>
                  </a:lnTo>
                  <a:lnTo>
                    <a:pt x="3394667" y="1384211"/>
                  </a:lnTo>
                  <a:lnTo>
                    <a:pt x="3369858" y="1419309"/>
                  </a:lnTo>
                  <a:lnTo>
                    <a:pt x="3339551" y="1449617"/>
                  </a:lnTo>
                  <a:lnTo>
                    <a:pt x="3304455" y="1474427"/>
                  </a:lnTo>
                  <a:lnTo>
                    <a:pt x="3265281" y="1493027"/>
                  </a:lnTo>
                  <a:lnTo>
                    <a:pt x="3222739" y="1504708"/>
                  </a:lnTo>
                  <a:lnTo>
                    <a:pt x="3177540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BD8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895092" y="3928364"/>
            <a:ext cx="2682875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5" dirty="0">
                <a:solidFill>
                  <a:srgbClr val="BD8A00"/>
                </a:solidFill>
                <a:latin typeface="Calibri"/>
                <a:cs typeface="Calibri"/>
              </a:rPr>
              <a:t>Question</a:t>
            </a:r>
            <a:r>
              <a:rPr sz="1800" b="1" spc="-5" dirty="0">
                <a:solidFill>
                  <a:srgbClr val="BD8A00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BD8A00"/>
                </a:solidFill>
                <a:latin typeface="Calibri"/>
                <a:cs typeface="Calibri"/>
              </a:rPr>
              <a:t>4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What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should</a:t>
            </a:r>
            <a:r>
              <a:rPr lang="en-US" sz="1400" spc="50" dirty="0">
                <a:solidFill>
                  <a:srgbClr val="2D2C34"/>
                </a:solidFill>
                <a:latin typeface="Calibri"/>
                <a:cs typeface="Calibri"/>
              </a:rPr>
              <a:t> appropriate supportive</a:t>
            </a:r>
            <a:r>
              <a:rPr sz="14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documentation</a:t>
            </a:r>
            <a:r>
              <a:rPr lang="en-US" sz="1400" spc="20" dirty="0">
                <a:solidFill>
                  <a:srgbClr val="2D2C34"/>
                </a:solidFill>
                <a:latin typeface="Calibri"/>
                <a:cs typeface="Calibri"/>
              </a:rPr>
              <a:t> include?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24" name="object 24" descr="þÿ"/>
          <p:cNvGrpSpPr/>
          <p:nvPr/>
        </p:nvGrpSpPr>
        <p:grpSpPr>
          <a:xfrm>
            <a:off x="6170676" y="3678948"/>
            <a:ext cx="3523615" cy="1603375"/>
            <a:chOff x="6170676" y="3678948"/>
            <a:chExt cx="3523615" cy="1603375"/>
          </a:xfrm>
        </p:grpSpPr>
        <p:pic>
          <p:nvPicPr>
            <p:cNvPr id="25" name="object 25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70676" y="3678948"/>
              <a:ext cx="3523475" cy="160323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217920" y="3703323"/>
              <a:ext cx="3429000" cy="1508760"/>
            </a:xfrm>
            <a:custGeom>
              <a:avLst/>
              <a:gdLst/>
              <a:ahLst/>
              <a:cxnLst/>
              <a:rect l="l" t="t" r="r" b="b"/>
              <a:pathLst>
                <a:path w="3429000" h="1508760">
                  <a:moveTo>
                    <a:pt x="3177540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177540" y="1508760"/>
                  </a:lnTo>
                  <a:lnTo>
                    <a:pt x="3222739" y="1504708"/>
                  </a:lnTo>
                  <a:lnTo>
                    <a:pt x="3265281" y="1493027"/>
                  </a:lnTo>
                  <a:lnTo>
                    <a:pt x="3304455" y="1474427"/>
                  </a:lnTo>
                  <a:lnTo>
                    <a:pt x="3339551" y="1449617"/>
                  </a:lnTo>
                  <a:lnTo>
                    <a:pt x="3369858" y="1419309"/>
                  </a:lnTo>
                  <a:lnTo>
                    <a:pt x="3394667" y="1384211"/>
                  </a:lnTo>
                  <a:lnTo>
                    <a:pt x="3413267" y="1345035"/>
                  </a:lnTo>
                  <a:lnTo>
                    <a:pt x="3424948" y="1302490"/>
                  </a:lnTo>
                  <a:lnTo>
                    <a:pt x="3429000" y="1257287"/>
                  </a:lnTo>
                  <a:lnTo>
                    <a:pt x="3429000" y="251460"/>
                  </a:lnTo>
                  <a:lnTo>
                    <a:pt x="3424948" y="206260"/>
                  </a:lnTo>
                  <a:lnTo>
                    <a:pt x="3413267" y="163718"/>
                  </a:lnTo>
                  <a:lnTo>
                    <a:pt x="3394667" y="124544"/>
                  </a:lnTo>
                  <a:lnTo>
                    <a:pt x="3369858" y="89448"/>
                  </a:lnTo>
                  <a:lnTo>
                    <a:pt x="3339551" y="59141"/>
                  </a:lnTo>
                  <a:lnTo>
                    <a:pt x="3304455" y="34332"/>
                  </a:lnTo>
                  <a:lnTo>
                    <a:pt x="3265281" y="15732"/>
                  </a:lnTo>
                  <a:lnTo>
                    <a:pt x="3222739" y="4051"/>
                  </a:lnTo>
                  <a:lnTo>
                    <a:pt x="3177540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217920" y="3703323"/>
              <a:ext cx="3429000" cy="1508760"/>
            </a:xfrm>
            <a:custGeom>
              <a:avLst/>
              <a:gdLst/>
              <a:ahLst/>
              <a:cxnLst/>
              <a:rect l="l" t="t" r="r" b="b"/>
              <a:pathLst>
                <a:path w="342900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177540" y="0"/>
                  </a:lnTo>
                  <a:lnTo>
                    <a:pt x="3222739" y="4051"/>
                  </a:lnTo>
                  <a:lnTo>
                    <a:pt x="3265281" y="15732"/>
                  </a:lnTo>
                  <a:lnTo>
                    <a:pt x="3304455" y="34332"/>
                  </a:lnTo>
                  <a:lnTo>
                    <a:pt x="3339551" y="59141"/>
                  </a:lnTo>
                  <a:lnTo>
                    <a:pt x="3369858" y="89448"/>
                  </a:lnTo>
                  <a:lnTo>
                    <a:pt x="3394667" y="124544"/>
                  </a:lnTo>
                  <a:lnTo>
                    <a:pt x="3413267" y="163718"/>
                  </a:lnTo>
                  <a:lnTo>
                    <a:pt x="3424948" y="206260"/>
                  </a:lnTo>
                  <a:lnTo>
                    <a:pt x="3429000" y="251460"/>
                  </a:lnTo>
                  <a:lnTo>
                    <a:pt x="3429000" y="1257287"/>
                  </a:lnTo>
                  <a:lnTo>
                    <a:pt x="3424948" y="1302490"/>
                  </a:lnTo>
                  <a:lnTo>
                    <a:pt x="3413267" y="1345035"/>
                  </a:lnTo>
                  <a:lnTo>
                    <a:pt x="3394667" y="1384211"/>
                  </a:lnTo>
                  <a:lnTo>
                    <a:pt x="3369858" y="1419309"/>
                  </a:lnTo>
                  <a:lnTo>
                    <a:pt x="3339551" y="1449617"/>
                  </a:lnTo>
                  <a:lnTo>
                    <a:pt x="3304455" y="1474427"/>
                  </a:lnTo>
                  <a:lnTo>
                    <a:pt x="3265281" y="1493027"/>
                  </a:lnTo>
                  <a:lnTo>
                    <a:pt x="3222739" y="1504708"/>
                  </a:lnTo>
                  <a:lnTo>
                    <a:pt x="3177540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552692" y="3928364"/>
            <a:ext cx="2599690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5" dirty="0">
                <a:solidFill>
                  <a:srgbClr val="4D367C"/>
                </a:solidFill>
                <a:latin typeface="Calibri"/>
                <a:cs typeface="Calibri"/>
              </a:rPr>
              <a:t>Question</a:t>
            </a:r>
            <a:r>
              <a:rPr sz="1800" b="1" spc="-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4D367C"/>
                </a:solidFill>
                <a:latin typeface="Calibri"/>
                <a:cs typeface="Calibri"/>
              </a:rPr>
              <a:t>5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What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should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you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do</a:t>
            </a:r>
            <a:r>
              <a:rPr sz="14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when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you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are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unsure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about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a</a:t>
            </a:r>
            <a:r>
              <a:rPr sz="14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deadline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2C34"/>
                </a:solidFill>
                <a:latin typeface="Calibri"/>
                <a:cs typeface="Calibri"/>
              </a:rPr>
              <a:t>rule?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Your</a:t>
            </a:r>
            <a:r>
              <a:rPr spc="-65" dirty="0"/>
              <a:t> </a:t>
            </a:r>
            <a:r>
              <a:rPr spc="100" dirty="0"/>
              <a:t>NMPSIA</a:t>
            </a:r>
            <a:r>
              <a:rPr spc="-90" dirty="0"/>
              <a:t> </a:t>
            </a:r>
            <a:r>
              <a:rPr spc="40" dirty="0"/>
              <a:t>Toolbox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30587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You</a:t>
            </a:r>
            <a:r>
              <a:rPr sz="1400" spc="2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do</a:t>
            </a:r>
            <a:r>
              <a:rPr sz="1400" spc="4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not</a:t>
            </a:r>
            <a:r>
              <a:rPr sz="1400" spc="3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have</a:t>
            </a:r>
            <a:r>
              <a:rPr sz="1400" spc="6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to</a:t>
            </a:r>
            <a:r>
              <a:rPr sz="1400" spc="3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do</a:t>
            </a:r>
            <a:r>
              <a:rPr sz="1400" spc="3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this</a:t>
            </a:r>
            <a:r>
              <a:rPr sz="1400" spc="4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from</a:t>
            </a:r>
            <a:r>
              <a:rPr sz="1400" spc="4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69666F"/>
                </a:solidFill>
                <a:latin typeface="Calibri"/>
                <a:cs typeface="Calibri"/>
              </a:rPr>
              <a:t>memory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638556" y="1301508"/>
            <a:ext cx="3569335" cy="1603375"/>
            <a:chOff x="638556" y="1301508"/>
            <a:chExt cx="3569335" cy="1603375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8556" y="1301508"/>
              <a:ext cx="3569195" cy="160323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85800" y="132588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3223260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23260" y="1508760"/>
                  </a:lnTo>
                  <a:lnTo>
                    <a:pt x="3268459" y="1504708"/>
                  </a:lnTo>
                  <a:lnTo>
                    <a:pt x="3311001" y="1493027"/>
                  </a:lnTo>
                  <a:lnTo>
                    <a:pt x="3350175" y="1474427"/>
                  </a:lnTo>
                  <a:lnTo>
                    <a:pt x="3385271" y="1449617"/>
                  </a:lnTo>
                  <a:lnTo>
                    <a:pt x="3415578" y="1419309"/>
                  </a:lnTo>
                  <a:lnTo>
                    <a:pt x="3440387" y="1384211"/>
                  </a:lnTo>
                  <a:lnTo>
                    <a:pt x="3458987" y="1345035"/>
                  </a:lnTo>
                  <a:lnTo>
                    <a:pt x="3470668" y="1302490"/>
                  </a:lnTo>
                  <a:lnTo>
                    <a:pt x="3474720" y="1257287"/>
                  </a:lnTo>
                  <a:lnTo>
                    <a:pt x="3474720" y="251460"/>
                  </a:lnTo>
                  <a:lnTo>
                    <a:pt x="3470668" y="206260"/>
                  </a:lnTo>
                  <a:lnTo>
                    <a:pt x="3458987" y="163718"/>
                  </a:lnTo>
                  <a:lnTo>
                    <a:pt x="3440387" y="124544"/>
                  </a:lnTo>
                  <a:lnTo>
                    <a:pt x="3415578" y="89448"/>
                  </a:lnTo>
                  <a:lnTo>
                    <a:pt x="3385271" y="59141"/>
                  </a:lnTo>
                  <a:lnTo>
                    <a:pt x="3350175" y="34332"/>
                  </a:lnTo>
                  <a:lnTo>
                    <a:pt x="3311001" y="15732"/>
                  </a:lnTo>
                  <a:lnTo>
                    <a:pt x="3268459" y="4051"/>
                  </a:lnTo>
                  <a:lnTo>
                    <a:pt x="3223260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5800" y="132588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23260" y="0"/>
                  </a:lnTo>
                  <a:lnTo>
                    <a:pt x="3268459" y="4051"/>
                  </a:lnTo>
                  <a:lnTo>
                    <a:pt x="3311001" y="15732"/>
                  </a:lnTo>
                  <a:lnTo>
                    <a:pt x="3350175" y="34332"/>
                  </a:lnTo>
                  <a:lnTo>
                    <a:pt x="3385271" y="59141"/>
                  </a:lnTo>
                  <a:lnTo>
                    <a:pt x="3415578" y="89448"/>
                  </a:lnTo>
                  <a:lnTo>
                    <a:pt x="3440387" y="124544"/>
                  </a:lnTo>
                  <a:lnTo>
                    <a:pt x="3458987" y="163718"/>
                  </a:lnTo>
                  <a:lnTo>
                    <a:pt x="3470668" y="206260"/>
                  </a:lnTo>
                  <a:lnTo>
                    <a:pt x="3474720" y="251460"/>
                  </a:lnTo>
                  <a:lnTo>
                    <a:pt x="3474720" y="1257287"/>
                  </a:lnTo>
                  <a:lnTo>
                    <a:pt x="3470668" y="1302490"/>
                  </a:lnTo>
                  <a:lnTo>
                    <a:pt x="3458987" y="1345035"/>
                  </a:lnTo>
                  <a:lnTo>
                    <a:pt x="3440387" y="1384211"/>
                  </a:lnTo>
                  <a:lnTo>
                    <a:pt x="3415578" y="1419309"/>
                  </a:lnTo>
                  <a:lnTo>
                    <a:pt x="3385271" y="1449617"/>
                  </a:lnTo>
                  <a:lnTo>
                    <a:pt x="3350175" y="1474427"/>
                  </a:lnTo>
                  <a:lnTo>
                    <a:pt x="3311001" y="1493027"/>
                  </a:lnTo>
                  <a:lnTo>
                    <a:pt x="3268459" y="1504708"/>
                  </a:lnTo>
                  <a:lnTo>
                    <a:pt x="3223260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20572" y="1550923"/>
            <a:ext cx="2583180" cy="1146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0" dirty="0">
                <a:solidFill>
                  <a:srgbClr val="4D367C"/>
                </a:solidFill>
                <a:latin typeface="Calibri"/>
                <a:cs typeface="Calibri"/>
              </a:rPr>
              <a:t>Program</a:t>
            </a:r>
            <a:r>
              <a:rPr sz="1800" b="1" spc="-3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65" dirty="0">
                <a:solidFill>
                  <a:srgbClr val="4D367C"/>
                </a:solidFill>
                <a:latin typeface="Calibri"/>
                <a:cs typeface="Calibri"/>
              </a:rPr>
              <a:t>Guide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Benefit</a:t>
            </a:r>
            <a:r>
              <a:rPr sz="1400" spc="1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offerings,</a:t>
            </a:r>
            <a:r>
              <a:rPr sz="1400" spc="1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enrollment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guidance,</a:t>
            </a:r>
            <a:r>
              <a:rPr sz="1400" spc="1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rates,</a:t>
            </a:r>
            <a:r>
              <a:rPr sz="1400" spc="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400" spc="1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participating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employer</a:t>
            </a:r>
            <a:r>
              <a:rPr sz="1400" spc="1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information.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9" name="object 9" descr="þÿ"/>
          <p:cNvGrpSpPr/>
          <p:nvPr/>
        </p:nvGrpSpPr>
        <p:grpSpPr>
          <a:xfrm>
            <a:off x="4323588" y="1301508"/>
            <a:ext cx="3569335" cy="1603375"/>
            <a:chOff x="4323588" y="1301508"/>
            <a:chExt cx="3569335" cy="1603375"/>
          </a:xfrm>
        </p:grpSpPr>
        <p:pic>
          <p:nvPicPr>
            <p:cNvPr id="10" name="object 1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23588" y="1301508"/>
              <a:ext cx="3569194" cy="160323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370831" y="132588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3223260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23260" y="1508760"/>
                  </a:lnTo>
                  <a:lnTo>
                    <a:pt x="3268459" y="1504708"/>
                  </a:lnTo>
                  <a:lnTo>
                    <a:pt x="3311001" y="1493027"/>
                  </a:lnTo>
                  <a:lnTo>
                    <a:pt x="3350175" y="1474427"/>
                  </a:lnTo>
                  <a:lnTo>
                    <a:pt x="3385271" y="1449617"/>
                  </a:lnTo>
                  <a:lnTo>
                    <a:pt x="3415578" y="1419309"/>
                  </a:lnTo>
                  <a:lnTo>
                    <a:pt x="3440387" y="1384211"/>
                  </a:lnTo>
                  <a:lnTo>
                    <a:pt x="3458987" y="1345035"/>
                  </a:lnTo>
                  <a:lnTo>
                    <a:pt x="3470668" y="1302490"/>
                  </a:lnTo>
                  <a:lnTo>
                    <a:pt x="3474720" y="1257287"/>
                  </a:lnTo>
                  <a:lnTo>
                    <a:pt x="3474720" y="251460"/>
                  </a:lnTo>
                  <a:lnTo>
                    <a:pt x="3470668" y="206260"/>
                  </a:lnTo>
                  <a:lnTo>
                    <a:pt x="3458987" y="163718"/>
                  </a:lnTo>
                  <a:lnTo>
                    <a:pt x="3440387" y="124544"/>
                  </a:lnTo>
                  <a:lnTo>
                    <a:pt x="3415578" y="89448"/>
                  </a:lnTo>
                  <a:lnTo>
                    <a:pt x="3385271" y="59141"/>
                  </a:lnTo>
                  <a:lnTo>
                    <a:pt x="3350175" y="34332"/>
                  </a:lnTo>
                  <a:lnTo>
                    <a:pt x="3311001" y="15732"/>
                  </a:lnTo>
                  <a:lnTo>
                    <a:pt x="3268459" y="4051"/>
                  </a:lnTo>
                  <a:lnTo>
                    <a:pt x="322326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70831" y="132588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23260" y="0"/>
                  </a:lnTo>
                  <a:lnTo>
                    <a:pt x="3268459" y="4051"/>
                  </a:lnTo>
                  <a:lnTo>
                    <a:pt x="3311001" y="15732"/>
                  </a:lnTo>
                  <a:lnTo>
                    <a:pt x="3350175" y="34332"/>
                  </a:lnTo>
                  <a:lnTo>
                    <a:pt x="3385271" y="59141"/>
                  </a:lnTo>
                  <a:lnTo>
                    <a:pt x="3415578" y="89448"/>
                  </a:lnTo>
                  <a:lnTo>
                    <a:pt x="3440387" y="124544"/>
                  </a:lnTo>
                  <a:lnTo>
                    <a:pt x="3458987" y="163718"/>
                  </a:lnTo>
                  <a:lnTo>
                    <a:pt x="3470668" y="206260"/>
                  </a:lnTo>
                  <a:lnTo>
                    <a:pt x="3474720" y="251460"/>
                  </a:lnTo>
                  <a:lnTo>
                    <a:pt x="3474720" y="1257287"/>
                  </a:lnTo>
                  <a:lnTo>
                    <a:pt x="3470668" y="1302490"/>
                  </a:lnTo>
                  <a:lnTo>
                    <a:pt x="3458987" y="1345035"/>
                  </a:lnTo>
                  <a:lnTo>
                    <a:pt x="3440387" y="1384211"/>
                  </a:lnTo>
                  <a:lnTo>
                    <a:pt x="3415578" y="1419309"/>
                  </a:lnTo>
                  <a:lnTo>
                    <a:pt x="3385271" y="1449617"/>
                  </a:lnTo>
                  <a:lnTo>
                    <a:pt x="3350175" y="1474427"/>
                  </a:lnTo>
                  <a:lnTo>
                    <a:pt x="3311001" y="1493027"/>
                  </a:lnTo>
                  <a:lnTo>
                    <a:pt x="3268459" y="1504708"/>
                  </a:lnTo>
                  <a:lnTo>
                    <a:pt x="3223260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05603" y="1550923"/>
            <a:ext cx="2185035" cy="1146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5" dirty="0">
                <a:solidFill>
                  <a:srgbClr val="C5467D"/>
                </a:solidFill>
                <a:latin typeface="Calibri"/>
                <a:cs typeface="Calibri"/>
              </a:rPr>
              <a:t>Trainings</a:t>
            </a:r>
            <a:r>
              <a:rPr sz="1800" b="1" spc="-5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-60" dirty="0">
                <a:solidFill>
                  <a:srgbClr val="C5467D"/>
                </a:solidFill>
                <a:latin typeface="Calibri"/>
                <a:cs typeface="Calibri"/>
              </a:rPr>
              <a:t>&amp;</a:t>
            </a:r>
            <a:r>
              <a:rPr sz="1800" b="1" spc="-5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C5467D"/>
                </a:solidFill>
                <a:latin typeface="Calibri"/>
                <a:cs typeface="Calibri"/>
              </a:rPr>
              <a:t>Tutorials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Use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current</a:t>
            </a:r>
            <a:r>
              <a:rPr sz="1400" spc="1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NMPSIA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training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materials</a:t>
            </a:r>
            <a:r>
              <a:rPr sz="1400" spc="2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400" spc="2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step-by-</a:t>
            </a:r>
            <a:r>
              <a:rPr sz="1400" spc="-20" dirty="0">
                <a:solidFill>
                  <a:srgbClr val="2D2C34"/>
                </a:solidFill>
                <a:latin typeface="Calibri"/>
                <a:cs typeface="Calibri"/>
              </a:rPr>
              <a:t>step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tutorials.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4" name="object 14" descr="þÿ"/>
          <p:cNvGrpSpPr/>
          <p:nvPr/>
        </p:nvGrpSpPr>
        <p:grpSpPr>
          <a:xfrm>
            <a:off x="8008620" y="1301508"/>
            <a:ext cx="3569335" cy="1603375"/>
            <a:chOff x="8008620" y="1301508"/>
            <a:chExt cx="3569335" cy="1603375"/>
          </a:xfrm>
        </p:grpSpPr>
        <p:pic>
          <p:nvPicPr>
            <p:cNvPr id="15" name="object 1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08620" y="1301508"/>
              <a:ext cx="3569194" cy="160323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055863" y="132588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3223260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23260" y="1508760"/>
                  </a:lnTo>
                  <a:lnTo>
                    <a:pt x="3268459" y="1504708"/>
                  </a:lnTo>
                  <a:lnTo>
                    <a:pt x="3311001" y="1493027"/>
                  </a:lnTo>
                  <a:lnTo>
                    <a:pt x="3350175" y="1474427"/>
                  </a:lnTo>
                  <a:lnTo>
                    <a:pt x="3385271" y="1449617"/>
                  </a:lnTo>
                  <a:lnTo>
                    <a:pt x="3415578" y="1419309"/>
                  </a:lnTo>
                  <a:lnTo>
                    <a:pt x="3440387" y="1384211"/>
                  </a:lnTo>
                  <a:lnTo>
                    <a:pt x="3458987" y="1345035"/>
                  </a:lnTo>
                  <a:lnTo>
                    <a:pt x="3470668" y="1302490"/>
                  </a:lnTo>
                  <a:lnTo>
                    <a:pt x="3474720" y="1257287"/>
                  </a:lnTo>
                  <a:lnTo>
                    <a:pt x="3474720" y="251460"/>
                  </a:lnTo>
                  <a:lnTo>
                    <a:pt x="3470668" y="206260"/>
                  </a:lnTo>
                  <a:lnTo>
                    <a:pt x="3458987" y="163718"/>
                  </a:lnTo>
                  <a:lnTo>
                    <a:pt x="3440387" y="124544"/>
                  </a:lnTo>
                  <a:lnTo>
                    <a:pt x="3415578" y="89448"/>
                  </a:lnTo>
                  <a:lnTo>
                    <a:pt x="3385271" y="59141"/>
                  </a:lnTo>
                  <a:lnTo>
                    <a:pt x="3350175" y="34332"/>
                  </a:lnTo>
                  <a:lnTo>
                    <a:pt x="3311001" y="15732"/>
                  </a:lnTo>
                  <a:lnTo>
                    <a:pt x="3268459" y="4051"/>
                  </a:lnTo>
                  <a:lnTo>
                    <a:pt x="3223260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055863" y="132588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23260" y="0"/>
                  </a:lnTo>
                  <a:lnTo>
                    <a:pt x="3268459" y="4051"/>
                  </a:lnTo>
                  <a:lnTo>
                    <a:pt x="3311001" y="15732"/>
                  </a:lnTo>
                  <a:lnTo>
                    <a:pt x="3350175" y="34332"/>
                  </a:lnTo>
                  <a:lnTo>
                    <a:pt x="3385271" y="59141"/>
                  </a:lnTo>
                  <a:lnTo>
                    <a:pt x="3415578" y="89448"/>
                  </a:lnTo>
                  <a:lnTo>
                    <a:pt x="3440387" y="124544"/>
                  </a:lnTo>
                  <a:lnTo>
                    <a:pt x="3458987" y="163718"/>
                  </a:lnTo>
                  <a:lnTo>
                    <a:pt x="3470668" y="206260"/>
                  </a:lnTo>
                  <a:lnTo>
                    <a:pt x="3474720" y="251460"/>
                  </a:lnTo>
                  <a:lnTo>
                    <a:pt x="3474720" y="1257287"/>
                  </a:lnTo>
                  <a:lnTo>
                    <a:pt x="3470668" y="1302490"/>
                  </a:lnTo>
                  <a:lnTo>
                    <a:pt x="3458987" y="1345035"/>
                  </a:lnTo>
                  <a:lnTo>
                    <a:pt x="3440387" y="1384211"/>
                  </a:lnTo>
                  <a:lnTo>
                    <a:pt x="3415578" y="1419309"/>
                  </a:lnTo>
                  <a:lnTo>
                    <a:pt x="3385271" y="1449617"/>
                  </a:lnTo>
                  <a:lnTo>
                    <a:pt x="3350175" y="1474427"/>
                  </a:lnTo>
                  <a:lnTo>
                    <a:pt x="3311001" y="1493027"/>
                  </a:lnTo>
                  <a:lnTo>
                    <a:pt x="3268459" y="1504708"/>
                  </a:lnTo>
                  <a:lnTo>
                    <a:pt x="3223260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390635" y="1550923"/>
            <a:ext cx="2548255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5" dirty="0">
                <a:solidFill>
                  <a:srgbClr val="2A7D52"/>
                </a:solidFill>
                <a:latin typeface="Calibri"/>
                <a:cs typeface="Calibri"/>
              </a:rPr>
              <a:t>Employer</a:t>
            </a:r>
            <a:r>
              <a:rPr sz="1800" b="1" spc="-2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90" dirty="0">
                <a:solidFill>
                  <a:srgbClr val="2A7D52"/>
                </a:solidFill>
                <a:latin typeface="Calibri"/>
                <a:cs typeface="Calibri"/>
              </a:rPr>
              <a:t>Policies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Know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your</a:t>
            </a:r>
            <a:r>
              <a:rPr sz="14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entity’s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local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eligibility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400" spc="1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administrative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procedures.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9" name="object 19" descr="þÿ"/>
          <p:cNvGrpSpPr/>
          <p:nvPr/>
        </p:nvGrpSpPr>
        <p:grpSpPr>
          <a:xfrm>
            <a:off x="638556" y="3221748"/>
            <a:ext cx="3569335" cy="1603375"/>
            <a:chOff x="638556" y="3221748"/>
            <a:chExt cx="3569335" cy="1603375"/>
          </a:xfrm>
        </p:grpSpPr>
        <p:pic>
          <p:nvPicPr>
            <p:cNvPr id="20" name="object 2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8556" y="3221748"/>
              <a:ext cx="3569195" cy="160323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85800" y="324612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3223260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23260" y="1508760"/>
                  </a:lnTo>
                  <a:lnTo>
                    <a:pt x="3268459" y="1504708"/>
                  </a:lnTo>
                  <a:lnTo>
                    <a:pt x="3311001" y="1493027"/>
                  </a:lnTo>
                  <a:lnTo>
                    <a:pt x="3350175" y="1474427"/>
                  </a:lnTo>
                  <a:lnTo>
                    <a:pt x="3385271" y="1449617"/>
                  </a:lnTo>
                  <a:lnTo>
                    <a:pt x="3415578" y="1419309"/>
                  </a:lnTo>
                  <a:lnTo>
                    <a:pt x="3440387" y="1384211"/>
                  </a:lnTo>
                  <a:lnTo>
                    <a:pt x="3458987" y="1345035"/>
                  </a:lnTo>
                  <a:lnTo>
                    <a:pt x="3470668" y="1302490"/>
                  </a:lnTo>
                  <a:lnTo>
                    <a:pt x="3474720" y="1257287"/>
                  </a:lnTo>
                  <a:lnTo>
                    <a:pt x="3474720" y="251460"/>
                  </a:lnTo>
                  <a:lnTo>
                    <a:pt x="3470668" y="206260"/>
                  </a:lnTo>
                  <a:lnTo>
                    <a:pt x="3458987" y="163718"/>
                  </a:lnTo>
                  <a:lnTo>
                    <a:pt x="3440387" y="124544"/>
                  </a:lnTo>
                  <a:lnTo>
                    <a:pt x="3415578" y="89448"/>
                  </a:lnTo>
                  <a:lnTo>
                    <a:pt x="3385271" y="59141"/>
                  </a:lnTo>
                  <a:lnTo>
                    <a:pt x="3350175" y="34332"/>
                  </a:lnTo>
                  <a:lnTo>
                    <a:pt x="3311001" y="15732"/>
                  </a:lnTo>
                  <a:lnTo>
                    <a:pt x="3268459" y="4051"/>
                  </a:lnTo>
                  <a:lnTo>
                    <a:pt x="3223260" y="0"/>
                  </a:lnTo>
                  <a:close/>
                </a:path>
              </a:pathLst>
            </a:custGeom>
            <a:solidFill>
              <a:srgbClr val="FFF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85800" y="324612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23260" y="0"/>
                  </a:lnTo>
                  <a:lnTo>
                    <a:pt x="3268459" y="4051"/>
                  </a:lnTo>
                  <a:lnTo>
                    <a:pt x="3311001" y="15732"/>
                  </a:lnTo>
                  <a:lnTo>
                    <a:pt x="3350175" y="34332"/>
                  </a:lnTo>
                  <a:lnTo>
                    <a:pt x="3385271" y="59141"/>
                  </a:lnTo>
                  <a:lnTo>
                    <a:pt x="3415578" y="89448"/>
                  </a:lnTo>
                  <a:lnTo>
                    <a:pt x="3440387" y="124544"/>
                  </a:lnTo>
                  <a:lnTo>
                    <a:pt x="3458987" y="163718"/>
                  </a:lnTo>
                  <a:lnTo>
                    <a:pt x="3470668" y="206260"/>
                  </a:lnTo>
                  <a:lnTo>
                    <a:pt x="3474720" y="251460"/>
                  </a:lnTo>
                  <a:lnTo>
                    <a:pt x="3474720" y="1257287"/>
                  </a:lnTo>
                  <a:lnTo>
                    <a:pt x="3470668" y="1302490"/>
                  </a:lnTo>
                  <a:lnTo>
                    <a:pt x="3458987" y="1345035"/>
                  </a:lnTo>
                  <a:lnTo>
                    <a:pt x="3440387" y="1384211"/>
                  </a:lnTo>
                  <a:lnTo>
                    <a:pt x="3415578" y="1419309"/>
                  </a:lnTo>
                  <a:lnTo>
                    <a:pt x="3385271" y="1449617"/>
                  </a:lnTo>
                  <a:lnTo>
                    <a:pt x="3350175" y="1474427"/>
                  </a:lnTo>
                  <a:lnTo>
                    <a:pt x="3311001" y="1493027"/>
                  </a:lnTo>
                  <a:lnTo>
                    <a:pt x="3268459" y="1504708"/>
                  </a:lnTo>
                  <a:lnTo>
                    <a:pt x="3223260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BD8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020572" y="3471164"/>
            <a:ext cx="2305050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80" dirty="0">
                <a:solidFill>
                  <a:srgbClr val="BD8A00"/>
                </a:solidFill>
                <a:latin typeface="Calibri"/>
                <a:cs typeface="Calibri"/>
              </a:rPr>
              <a:t>Benefits</a:t>
            </a:r>
            <a:r>
              <a:rPr sz="1800" b="1" spc="-40" dirty="0">
                <a:solidFill>
                  <a:srgbClr val="BD8A00"/>
                </a:solidFill>
                <a:latin typeface="Calibri"/>
                <a:cs typeface="Calibri"/>
              </a:rPr>
              <a:t> </a:t>
            </a:r>
            <a:r>
              <a:rPr sz="1800" b="1" spc="85" dirty="0">
                <a:solidFill>
                  <a:srgbClr val="BD8A00"/>
                </a:solidFill>
                <a:latin typeface="Calibri"/>
                <a:cs typeface="Calibri"/>
              </a:rPr>
              <a:t>Carriers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Use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carrier </a:t>
            </a:r>
            <a:r>
              <a:rPr lang="en-US" sz="1400" spc="10" dirty="0">
                <a:solidFill>
                  <a:srgbClr val="2D2C34"/>
                </a:solidFill>
                <a:latin typeface="Calibri"/>
                <a:cs typeface="Calibri"/>
              </a:rPr>
              <a:t>contacts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 for </a:t>
            </a:r>
            <a:r>
              <a:rPr sz="1400" spc="-20" dirty="0">
                <a:solidFill>
                  <a:srgbClr val="2D2C34"/>
                </a:solidFill>
                <a:latin typeface="Calibri"/>
                <a:cs typeface="Calibri"/>
              </a:rPr>
              <a:t>plan-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specific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 questions.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24" name="object 24" descr="þÿ"/>
          <p:cNvGrpSpPr/>
          <p:nvPr/>
        </p:nvGrpSpPr>
        <p:grpSpPr>
          <a:xfrm>
            <a:off x="4323588" y="3221748"/>
            <a:ext cx="3569335" cy="1603375"/>
            <a:chOff x="4323588" y="3221748"/>
            <a:chExt cx="3569335" cy="1603375"/>
          </a:xfrm>
        </p:grpSpPr>
        <p:pic>
          <p:nvPicPr>
            <p:cNvPr id="25" name="object 2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23588" y="3221748"/>
              <a:ext cx="3569194" cy="160323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370831" y="324612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3223260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23260" y="1508760"/>
                  </a:lnTo>
                  <a:lnTo>
                    <a:pt x="3268459" y="1504708"/>
                  </a:lnTo>
                  <a:lnTo>
                    <a:pt x="3311001" y="1493027"/>
                  </a:lnTo>
                  <a:lnTo>
                    <a:pt x="3350175" y="1474427"/>
                  </a:lnTo>
                  <a:lnTo>
                    <a:pt x="3385271" y="1449617"/>
                  </a:lnTo>
                  <a:lnTo>
                    <a:pt x="3415578" y="1419309"/>
                  </a:lnTo>
                  <a:lnTo>
                    <a:pt x="3440387" y="1384211"/>
                  </a:lnTo>
                  <a:lnTo>
                    <a:pt x="3458987" y="1345035"/>
                  </a:lnTo>
                  <a:lnTo>
                    <a:pt x="3470668" y="1302490"/>
                  </a:lnTo>
                  <a:lnTo>
                    <a:pt x="3474720" y="1257287"/>
                  </a:lnTo>
                  <a:lnTo>
                    <a:pt x="3474720" y="251460"/>
                  </a:lnTo>
                  <a:lnTo>
                    <a:pt x="3470668" y="206260"/>
                  </a:lnTo>
                  <a:lnTo>
                    <a:pt x="3458987" y="163718"/>
                  </a:lnTo>
                  <a:lnTo>
                    <a:pt x="3440387" y="124544"/>
                  </a:lnTo>
                  <a:lnTo>
                    <a:pt x="3415578" y="89448"/>
                  </a:lnTo>
                  <a:lnTo>
                    <a:pt x="3385271" y="59141"/>
                  </a:lnTo>
                  <a:lnTo>
                    <a:pt x="3350175" y="34332"/>
                  </a:lnTo>
                  <a:lnTo>
                    <a:pt x="3311001" y="15732"/>
                  </a:lnTo>
                  <a:lnTo>
                    <a:pt x="3268459" y="4051"/>
                  </a:lnTo>
                  <a:lnTo>
                    <a:pt x="3223260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370831" y="324612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23260" y="0"/>
                  </a:lnTo>
                  <a:lnTo>
                    <a:pt x="3268459" y="4051"/>
                  </a:lnTo>
                  <a:lnTo>
                    <a:pt x="3311001" y="15732"/>
                  </a:lnTo>
                  <a:lnTo>
                    <a:pt x="3350175" y="34332"/>
                  </a:lnTo>
                  <a:lnTo>
                    <a:pt x="3385271" y="59141"/>
                  </a:lnTo>
                  <a:lnTo>
                    <a:pt x="3415578" y="89448"/>
                  </a:lnTo>
                  <a:lnTo>
                    <a:pt x="3440387" y="124544"/>
                  </a:lnTo>
                  <a:lnTo>
                    <a:pt x="3458987" y="163718"/>
                  </a:lnTo>
                  <a:lnTo>
                    <a:pt x="3470668" y="206260"/>
                  </a:lnTo>
                  <a:lnTo>
                    <a:pt x="3474720" y="251460"/>
                  </a:lnTo>
                  <a:lnTo>
                    <a:pt x="3474720" y="1257287"/>
                  </a:lnTo>
                  <a:lnTo>
                    <a:pt x="3470668" y="1302490"/>
                  </a:lnTo>
                  <a:lnTo>
                    <a:pt x="3458987" y="1345035"/>
                  </a:lnTo>
                  <a:lnTo>
                    <a:pt x="3440387" y="1384211"/>
                  </a:lnTo>
                  <a:lnTo>
                    <a:pt x="3415578" y="1419309"/>
                  </a:lnTo>
                  <a:lnTo>
                    <a:pt x="3385271" y="1449617"/>
                  </a:lnTo>
                  <a:lnTo>
                    <a:pt x="3350175" y="1474427"/>
                  </a:lnTo>
                  <a:lnTo>
                    <a:pt x="3311001" y="1493027"/>
                  </a:lnTo>
                  <a:lnTo>
                    <a:pt x="3268459" y="1504708"/>
                  </a:lnTo>
                  <a:lnTo>
                    <a:pt x="3223260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705603" y="3471164"/>
            <a:ext cx="2336800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90" dirty="0">
                <a:solidFill>
                  <a:srgbClr val="4D367C"/>
                </a:solidFill>
                <a:latin typeface="Calibri"/>
                <a:cs typeface="Calibri"/>
              </a:rPr>
              <a:t>FAQs</a:t>
            </a:r>
            <a:r>
              <a:rPr sz="1800" b="1" spc="-9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D367C"/>
                </a:solidFill>
                <a:latin typeface="Calibri"/>
                <a:cs typeface="Calibri"/>
              </a:rPr>
              <a:t>&amp;</a:t>
            </a:r>
            <a:r>
              <a:rPr sz="1800" b="1" spc="-6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100" dirty="0">
                <a:solidFill>
                  <a:srgbClr val="4D367C"/>
                </a:solidFill>
                <a:latin typeface="Calibri"/>
                <a:cs typeface="Calibri"/>
              </a:rPr>
              <a:t>Glossary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Great</a:t>
            </a:r>
            <a:r>
              <a:rPr sz="14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for 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quick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definitions</a:t>
            </a:r>
            <a:r>
              <a:rPr sz="14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and 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common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questions.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9" name="object 29" descr="þÿ"/>
          <p:cNvGrpSpPr/>
          <p:nvPr/>
        </p:nvGrpSpPr>
        <p:grpSpPr>
          <a:xfrm>
            <a:off x="8008620" y="3221748"/>
            <a:ext cx="3569335" cy="1603375"/>
            <a:chOff x="8008620" y="3221748"/>
            <a:chExt cx="3569335" cy="1603375"/>
          </a:xfrm>
        </p:grpSpPr>
        <p:pic>
          <p:nvPicPr>
            <p:cNvPr id="30" name="object 3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08620" y="3221748"/>
              <a:ext cx="3569194" cy="160323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055863" y="324612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3223260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23260" y="1508760"/>
                  </a:lnTo>
                  <a:lnTo>
                    <a:pt x="3268459" y="1504708"/>
                  </a:lnTo>
                  <a:lnTo>
                    <a:pt x="3311001" y="1493027"/>
                  </a:lnTo>
                  <a:lnTo>
                    <a:pt x="3350175" y="1474427"/>
                  </a:lnTo>
                  <a:lnTo>
                    <a:pt x="3385271" y="1449617"/>
                  </a:lnTo>
                  <a:lnTo>
                    <a:pt x="3415578" y="1419309"/>
                  </a:lnTo>
                  <a:lnTo>
                    <a:pt x="3440387" y="1384211"/>
                  </a:lnTo>
                  <a:lnTo>
                    <a:pt x="3458987" y="1345035"/>
                  </a:lnTo>
                  <a:lnTo>
                    <a:pt x="3470668" y="1302490"/>
                  </a:lnTo>
                  <a:lnTo>
                    <a:pt x="3474720" y="1257287"/>
                  </a:lnTo>
                  <a:lnTo>
                    <a:pt x="3474720" y="251460"/>
                  </a:lnTo>
                  <a:lnTo>
                    <a:pt x="3470668" y="206260"/>
                  </a:lnTo>
                  <a:lnTo>
                    <a:pt x="3458987" y="163718"/>
                  </a:lnTo>
                  <a:lnTo>
                    <a:pt x="3440387" y="124544"/>
                  </a:lnTo>
                  <a:lnTo>
                    <a:pt x="3415578" y="89448"/>
                  </a:lnTo>
                  <a:lnTo>
                    <a:pt x="3385271" y="59141"/>
                  </a:lnTo>
                  <a:lnTo>
                    <a:pt x="3350175" y="34332"/>
                  </a:lnTo>
                  <a:lnTo>
                    <a:pt x="3311001" y="15732"/>
                  </a:lnTo>
                  <a:lnTo>
                    <a:pt x="3268459" y="4051"/>
                  </a:lnTo>
                  <a:lnTo>
                    <a:pt x="322326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055863" y="3246125"/>
              <a:ext cx="3474720" cy="1508760"/>
            </a:xfrm>
            <a:custGeom>
              <a:avLst/>
              <a:gdLst/>
              <a:ahLst/>
              <a:cxnLst/>
              <a:rect l="l" t="t" r="r" b="b"/>
              <a:pathLst>
                <a:path w="347472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23260" y="0"/>
                  </a:lnTo>
                  <a:lnTo>
                    <a:pt x="3268459" y="4051"/>
                  </a:lnTo>
                  <a:lnTo>
                    <a:pt x="3311001" y="15732"/>
                  </a:lnTo>
                  <a:lnTo>
                    <a:pt x="3350175" y="34332"/>
                  </a:lnTo>
                  <a:lnTo>
                    <a:pt x="3385271" y="59141"/>
                  </a:lnTo>
                  <a:lnTo>
                    <a:pt x="3415578" y="89448"/>
                  </a:lnTo>
                  <a:lnTo>
                    <a:pt x="3440387" y="124544"/>
                  </a:lnTo>
                  <a:lnTo>
                    <a:pt x="3458987" y="163718"/>
                  </a:lnTo>
                  <a:lnTo>
                    <a:pt x="3470668" y="206260"/>
                  </a:lnTo>
                  <a:lnTo>
                    <a:pt x="3474720" y="251460"/>
                  </a:lnTo>
                  <a:lnTo>
                    <a:pt x="3474720" y="1257287"/>
                  </a:lnTo>
                  <a:lnTo>
                    <a:pt x="3470668" y="1302490"/>
                  </a:lnTo>
                  <a:lnTo>
                    <a:pt x="3458987" y="1345035"/>
                  </a:lnTo>
                  <a:lnTo>
                    <a:pt x="3440387" y="1384211"/>
                  </a:lnTo>
                  <a:lnTo>
                    <a:pt x="3415578" y="1419309"/>
                  </a:lnTo>
                  <a:lnTo>
                    <a:pt x="3385271" y="1449617"/>
                  </a:lnTo>
                  <a:lnTo>
                    <a:pt x="3350175" y="1474427"/>
                  </a:lnTo>
                  <a:lnTo>
                    <a:pt x="3311001" y="1493027"/>
                  </a:lnTo>
                  <a:lnTo>
                    <a:pt x="3268459" y="1504708"/>
                  </a:lnTo>
                  <a:lnTo>
                    <a:pt x="3223260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8390635" y="3471164"/>
            <a:ext cx="2759710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14" dirty="0">
                <a:solidFill>
                  <a:srgbClr val="C5467D"/>
                </a:solidFill>
                <a:latin typeface="Calibri"/>
                <a:cs typeface="Calibri"/>
              </a:rPr>
              <a:t>Ask</a:t>
            </a:r>
            <a:r>
              <a:rPr sz="1800" b="1" spc="-5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5467D"/>
                </a:solidFill>
                <a:latin typeface="Calibri"/>
                <a:cs typeface="Calibri"/>
              </a:rPr>
              <a:t>for</a:t>
            </a:r>
            <a:r>
              <a:rPr sz="1800" b="1" spc="15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85" dirty="0">
                <a:solidFill>
                  <a:srgbClr val="C5467D"/>
                </a:solidFill>
                <a:latin typeface="Calibri"/>
                <a:cs typeface="Calibri"/>
              </a:rPr>
              <a:t>Help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Contact</a:t>
            </a:r>
            <a:r>
              <a:rPr sz="14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NMPSIA</a:t>
            </a:r>
            <a:r>
              <a:rPr sz="14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70" dirty="0">
                <a:solidFill>
                  <a:srgbClr val="2D2C34"/>
                </a:solidFill>
                <a:latin typeface="Calibri"/>
                <a:cs typeface="Calibri"/>
              </a:rPr>
              <a:t>/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administrator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when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a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situation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needs</a:t>
            </a:r>
            <a:r>
              <a:rPr sz="14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review.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/>
              <a:t>New</a:t>
            </a:r>
            <a:r>
              <a:rPr spc="-55" dirty="0"/>
              <a:t> </a:t>
            </a:r>
            <a:r>
              <a:rPr dirty="0"/>
              <a:t>to</a:t>
            </a:r>
            <a:r>
              <a:rPr spc="-50" dirty="0"/>
              <a:t> </a:t>
            </a:r>
            <a:r>
              <a:rPr spc="110" dirty="0"/>
              <a:t>Benefits?</a:t>
            </a:r>
            <a:r>
              <a:rPr spc="-50" dirty="0"/>
              <a:t> </a:t>
            </a:r>
            <a:r>
              <a:rPr spc="105" dirty="0"/>
              <a:t>Start</a:t>
            </a:r>
            <a:r>
              <a:rPr spc="-45" dirty="0"/>
              <a:t> </a:t>
            </a:r>
            <a:r>
              <a:rPr spc="105" dirty="0"/>
              <a:t>Here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236918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A</a:t>
            </a:r>
            <a:r>
              <a:rPr sz="1400" spc="4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45" dirty="0">
                <a:solidFill>
                  <a:srgbClr val="69666F"/>
                </a:solidFill>
                <a:latin typeface="Calibri"/>
                <a:cs typeface="Calibri"/>
              </a:rPr>
              <a:t>practical</a:t>
            </a:r>
            <a:r>
              <a:rPr sz="1400" spc="4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first-week</a:t>
            </a:r>
            <a:r>
              <a:rPr sz="1400" spc="2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45" dirty="0">
                <a:solidFill>
                  <a:srgbClr val="69666F"/>
                </a:solidFill>
                <a:latin typeface="Calibri"/>
                <a:cs typeface="Calibri"/>
              </a:rPr>
              <a:t>checklist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942822" y="1591715"/>
            <a:ext cx="6138545" cy="3320780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94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spc="55" dirty="0"/>
              <a:t>Learn</a:t>
            </a:r>
            <a:r>
              <a:rPr spc="70" dirty="0"/>
              <a:t> </a:t>
            </a:r>
            <a:r>
              <a:rPr dirty="0"/>
              <a:t>the</a:t>
            </a:r>
            <a:r>
              <a:rPr spc="85" dirty="0"/>
              <a:t> </a:t>
            </a:r>
            <a:r>
              <a:rPr spc="95" dirty="0"/>
              <a:t>basic</a:t>
            </a:r>
            <a:r>
              <a:rPr spc="60" dirty="0"/>
              <a:t> </a:t>
            </a:r>
            <a:r>
              <a:rPr dirty="0"/>
              <a:t>roles:</a:t>
            </a:r>
            <a:r>
              <a:rPr spc="75" dirty="0"/>
              <a:t> </a:t>
            </a:r>
            <a:r>
              <a:rPr spc="50" dirty="0"/>
              <a:t>NMPSIA,</a:t>
            </a:r>
            <a:r>
              <a:rPr spc="40" dirty="0"/>
              <a:t> </a:t>
            </a:r>
            <a:r>
              <a:rPr dirty="0"/>
              <a:t>administrator,</a:t>
            </a:r>
            <a:r>
              <a:rPr spc="70" dirty="0"/>
              <a:t> </a:t>
            </a:r>
            <a:r>
              <a:rPr dirty="0"/>
              <a:t>employer,</a:t>
            </a:r>
            <a:r>
              <a:rPr spc="40" dirty="0"/>
              <a:t> </a:t>
            </a:r>
            <a:r>
              <a:rPr spc="-10" dirty="0"/>
              <a:t>carriers.</a:t>
            </a:r>
          </a:p>
          <a:p>
            <a:pPr marL="298450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dirty="0"/>
              <a:t>Review</a:t>
            </a:r>
            <a:r>
              <a:rPr spc="40" dirty="0"/>
              <a:t> </a:t>
            </a:r>
            <a:r>
              <a:rPr dirty="0"/>
              <a:t>your</a:t>
            </a:r>
            <a:r>
              <a:rPr spc="70" dirty="0"/>
              <a:t> </a:t>
            </a:r>
            <a:r>
              <a:rPr dirty="0"/>
              <a:t>entity’s</a:t>
            </a:r>
            <a:r>
              <a:rPr spc="65" dirty="0"/>
              <a:t> </a:t>
            </a:r>
            <a:r>
              <a:rPr dirty="0"/>
              <a:t>benefit</a:t>
            </a:r>
            <a:r>
              <a:rPr spc="50" dirty="0"/>
              <a:t> </a:t>
            </a:r>
            <a:r>
              <a:rPr dirty="0"/>
              <a:t>eligibility</a:t>
            </a:r>
            <a:r>
              <a:rPr spc="30" dirty="0"/>
              <a:t> </a:t>
            </a:r>
            <a:r>
              <a:rPr spc="60" dirty="0"/>
              <a:t>and</a:t>
            </a:r>
            <a:r>
              <a:rPr spc="85" dirty="0"/>
              <a:t> </a:t>
            </a:r>
            <a:r>
              <a:rPr spc="75" dirty="0"/>
              <a:t>local</a:t>
            </a:r>
            <a:r>
              <a:rPr spc="40" dirty="0"/>
              <a:t> </a:t>
            </a:r>
            <a:r>
              <a:rPr spc="50" dirty="0"/>
              <a:t>policies.</a:t>
            </a:r>
          </a:p>
          <a:p>
            <a:pPr marL="298450" marR="595630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spc="45" dirty="0"/>
              <a:t>Bookmark </a:t>
            </a:r>
            <a:r>
              <a:rPr dirty="0"/>
              <a:t>the</a:t>
            </a:r>
            <a:r>
              <a:rPr spc="80" dirty="0"/>
              <a:t> </a:t>
            </a:r>
            <a:r>
              <a:rPr dirty="0"/>
              <a:t>current</a:t>
            </a:r>
            <a:r>
              <a:rPr spc="60" dirty="0"/>
              <a:t> </a:t>
            </a:r>
            <a:r>
              <a:rPr dirty="0"/>
              <a:t>NMPSIA</a:t>
            </a:r>
            <a:r>
              <a:rPr spc="45" dirty="0"/>
              <a:t> </a:t>
            </a:r>
            <a:r>
              <a:rPr dirty="0"/>
              <a:t>Program</a:t>
            </a:r>
            <a:r>
              <a:rPr spc="40" dirty="0"/>
              <a:t> </a:t>
            </a:r>
            <a:r>
              <a:rPr spc="60" dirty="0"/>
              <a:t>Guide</a:t>
            </a:r>
            <a:r>
              <a:rPr spc="50" dirty="0"/>
              <a:t> </a:t>
            </a:r>
            <a:r>
              <a:rPr spc="60" dirty="0"/>
              <a:t>and</a:t>
            </a:r>
            <a:r>
              <a:rPr spc="80" dirty="0"/>
              <a:t> </a:t>
            </a:r>
            <a:r>
              <a:rPr spc="-10" dirty="0"/>
              <a:t>training </a:t>
            </a:r>
            <a:r>
              <a:rPr spc="45" dirty="0"/>
              <a:t>resources.</a:t>
            </a:r>
          </a:p>
          <a:p>
            <a:pPr marL="298450" marR="314325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spc="50" dirty="0"/>
              <a:t>Learn</a:t>
            </a:r>
            <a:r>
              <a:rPr spc="20" dirty="0"/>
              <a:t> </a:t>
            </a:r>
            <a:r>
              <a:rPr dirty="0"/>
              <a:t>the</a:t>
            </a:r>
            <a:r>
              <a:rPr spc="40" dirty="0"/>
              <a:t> </a:t>
            </a:r>
            <a:r>
              <a:rPr spc="70" dirty="0"/>
              <a:t>common</a:t>
            </a:r>
            <a:r>
              <a:rPr spc="10" dirty="0"/>
              <a:t> </a:t>
            </a:r>
            <a:r>
              <a:rPr dirty="0"/>
              <a:t>enrollment</a:t>
            </a:r>
            <a:r>
              <a:rPr spc="30" dirty="0"/>
              <a:t> </a:t>
            </a:r>
            <a:r>
              <a:rPr spc="60" dirty="0"/>
              <a:t>deadlines</a:t>
            </a:r>
            <a:r>
              <a:rPr spc="-10" dirty="0"/>
              <a:t> </a:t>
            </a:r>
            <a:r>
              <a:rPr spc="60" dirty="0"/>
              <a:t>and</a:t>
            </a:r>
            <a:r>
              <a:rPr spc="25" dirty="0"/>
              <a:t> </a:t>
            </a:r>
            <a:r>
              <a:rPr spc="-10" dirty="0"/>
              <a:t>documentation requirements.</a:t>
            </a:r>
          </a:p>
          <a:p>
            <a:pPr marL="298450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dirty="0"/>
              <a:t>Identify</a:t>
            </a:r>
            <a:r>
              <a:rPr spc="90" dirty="0"/>
              <a:t> </a:t>
            </a:r>
            <a:r>
              <a:rPr dirty="0"/>
              <a:t>your</a:t>
            </a:r>
            <a:r>
              <a:rPr spc="140" dirty="0"/>
              <a:t> </a:t>
            </a:r>
            <a:r>
              <a:rPr dirty="0"/>
              <a:t>primary</a:t>
            </a:r>
            <a:r>
              <a:rPr spc="105" dirty="0"/>
              <a:t> </a:t>
            </a:r>
            <a:r>
              <a:rPr dirty="0"/>
              <a:t>NMPSIA</a:t>
            </a:r>
            <a:r>
              <a:rPr spc="120" dirty="0"/>
              <a:t> </a:t>
            </a:r>
            <a:r>
              <a:rPr spc="-95" dirty="0"/>
              <a:t>/</a:t>
            </a:r>
            <a:r>
              <a:rPr spc="145" dirty="0"/>
              <a:t> </a:t>
            </a:r>
            <a:r>
              <a:rPr dirty="0"/>
              <a:t>administrator</a:t>
            </a:r>
            <a:r>
              <a:rPr spc="85" dirty="0"/>
              <a:t> </a:t>
            </a:r>
            <a:r>
              <a:rPr spc="55" dirty="0"/>
              <a:t>contacts.</a:t>
            </a:r>
          </a:p>
          <a:p>
            <a:pPr marL="298450" marR="379095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58750" algn="l"/>
              </a:tabLst>
            </a:pPr>
            <a:r>
              <a:rPr spc="55" dirty="0"/>
              <a:t>Practice</a:t>
            </a:r>
            <a:r>
              <a:rPr spc="-10" dirty="0"/>
              <a:t> </a:t>
            </a:r>
            <a:r>
              <a:rPr spc="10" dirty="0"/>
              <a:t>reviewing</a:t>
            </a:r>
            <a:r>
              <a:rPr spc="-10" dirty="0"/>
              <a:t> </a:t>
            </a:r>
            <a:r>
              <a:rPr spc="85" dirty="0"/>
              <a:t>a</a:t>
            </a:r>
            <a:r>
              <a:rPr spc="10" dirty="0"/>
              <a:t> new</a:t>
            </a:r>
            <a:r>
              <a:rPr spc="5" dirty="0"/>
              <a:t> </a:t>
            </a:r>
            <a:r>
              <a:rPr spc="10" dirty="0"/>
              <a:t>hire, dependent</a:t>
            </a:r>
            <a:r>
              <a:rPr spc="-10" dirty="0"/>
              <a:t> </a:t>
            </a:r>
            <a:r>
              <a:rPr spc="65" dirty="0"/>
              <a:t>add,</a:t>
            </a:r>
            <a:r>
              <a:rPr spc="-10" dirty="0"/>
              <a:t> </a:t>
            </a:r>
            <a:r>
              <a:rPr spc="60" dirty="0"/>
              <a:t>and</a:t>
            </a:r>
            <a:r>
              <a:rPr spc="10" dirty="0"/>
              <a:t> </a:t>
            </a:r>
            <a:r>
              <a:rPr spc="-10" dirty="0"/>
              <a:t>qualifying </a:t>
            </a:r>
            <a:r>
              <a:rPr dirty="0"/>
              <a:t>event</a:t>
            </a:r>
            <a:r>
              <a:rPr spc="35" dirty="0"/>
              <a:t> transaction</a:t>
            </a:r>
            <a:r>
              <a:rPr lang="en-US" spc="35" dirty="0"/>
              <a:t>s</a:t>
            </a:r>
            <a:r>
              <a:rPr spc="35" dirty="0"/>
              <a:t>.</a:t>
            </a:r>
          </a:p>
        </p:txBody>
      </p:sp>
      <p:grpSp>
        <p:nvGrpSpPr>
          <p:cNvPr id="5" name="object 5" descr="þÿ"/>
          <p:cNvGrpSpPr/>
          <p:nvPr/>
        </p:nvGrpSpPr>
        <p:grpSpPr>
          <a:xfrm>
            <a:off x="7770876" y="1530108"/>
            <a:ext cx="3523615" cy="1740535"/>
            <a:chOff x="7770876" y="1530108"/>
            <a:chExt cx="3523615" cy="1740535"/>
          </a:xfrm>
        </p:grpSpPr>
        <p:pic>
          <p:nvPicPr>
            <p:cNvPr id="6" name="object 6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70876" y="1530108"/>
              <a:ext cx="3523474" cy="174039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818119" y="1554483"/>
              <a:ext cx="3429000" cy="1645920"/>
            </a:xfrm>
            <a:custGeom>
              <a:avLst/>
              <a:gdLst/>
              <a:ahLst/>
              <a:cxnLst/>
              <a:rect l="l" t="t" r="r" b="b"/>
              <a:pathLst>
                <a:path w="3429000" h="1645920">
                  <a:moveTo>
                    <a:pt x="3154680" y="0"/>
                  </a:moveTo>
                  <a:lnTo>
                    <a:pt x="274320" y="0"/>
                  </a:lnTo>
                  <a:lnTo>
                    <a:pt x="225011" y="4419"/>
                  </a:lnTo>
                  <a:lnTo>
                    <a:pt x="178602" y="17161"/>
                  </a:lnTo>
                  <a:lnTo>
                    <a:pt x="135867" y="37450"/>
                  </a:lnTo>
                  <a:lnTo>
                    <a:pt x="97580" y="64513"/>
                  </a:lnTo>
                  <a:lnTo>
                    <a:pt x="64518" y="97575"/>
                  </a:lnTo>
                  <a:lnTo>
                    <a:pt x="37453" y="135861"/>
                  </a:lnTo>
                  <a:lnTo>
                    <a:pt x="17162" y="178597"/>
                  </a:lnTo>
                  <a:lnTo>
                    <a:pt x="4419" y="225008"/>
                  </a:lnTo>
                  <a:lnTo>
                    <a:pt x="0" y="274320"/>
                  </a:lnTo>
                  <a:lnTo>
                    <a:pt x="0" y="1371587"/>
                  </a:lnTo>
                  <a:lnTo>
                    <a:pt x="4419" y="1420899"/>
                  </a:lnTo>
                  <a:lnTo>
                    <a:pt x="17162" y="1467311"/>
                  </a:lnTo>
                  <a:lnTo>
                    <a:pt x="37453" y="1510048"/>
                  </a:lnTo>
                  <a:lnTo>
                    <a:pt x="64518" y="1548336"/>
                  </a:lnTo>
                  <a:lnTo>
                    <a:pt x="97580" y="1581400"/>
                  </a:lnTo>
                  <a:lnTo>
                    <a:pt x="135867" y="1608465"/>
                  </a:lnTo>
                  <a:lnTo>
                    <a:pt x="178602" y="1628757"/>
                  </a:lnTo>
                  <a:lnTo>
                    <a:pt x="225011" y="1641500"/>
                  </a:lnTo>
                  <a:lnTo>
                    <a:pt x="274320" y="1645920"/>
                  </a:lnTo>
                  <a:lnTo>
                    <a:pt x="3154680" y="1645920"/>
                  </a:lnTo>
                  <a:lnTo>
                    <a:pt x="3203988" y="1641500"/>
                  </a:lnTo>
                  <a:lnTo>
                    <a:pt x="3250397" y="1628757"/>
                  </a:lnTo>
                  <a:lnTo>
                    <a:pt x="3293132" y="1608465"/>
                  </a:lnTo>
                  <a:lnTo>
                    <a:pt x="3331419" y="1581400"/>
                  </a:lnTo>
                  <a:lnTo>
                    <a:pt x="3364481" y="1548336"/>
                  </a:lnTo>
                  <a:lnTo>
                    <a:pt x="3391546" y="1510048"/>
                  </a:lnTo>
                  <a:lnTo>
                    <a:pt x="3411837" y="1467311"/>
                  </a:lnTo>
                  <a:lnTo>
                    <a:pt x="3424580" y="1420899"/>
                  </a:lnTo>
                  <a:lnTo>
                    <a:pt x="3429000" y="1371587"/>
                  </a:lnTo>
                  <a:lnTo>
                    <a:pt x="3429000" y="274320"/>
                  </a:lnTo>
                  <a:lnTo>
                    <a:pt x="3424580" y="225008"/>
                  </a:lnTo>
                  <a:lnTo>
                    <a:pt x="3411837" y="178597"/>
                  </a:lnTo>
                  <a:lnTo>
                    <a:pt x="3391546" y="135861"/>
                  </a:lnTo>
                  <a:lnTo>
                    <a:pt x="3364481" y="97575"/>
                  </a:lnTo>
                  <a:lnTo>
                    <a:pt x="3331419" y="64513"/>
                  </a:lnTo>
                  <a:lnTo>
                    <a:pt x="3293132" y="37450"/>
                  </a:lnTo>
                  <a:lnTo>
                    <a:pt x="3250397" y="17161"/>
                  </a:lnTo>
                  <a:lnTo>
                    <a:pt x="3203988" y="4419"/>
                  </a:lnTo>
                  <a:lnTo>
                    <a:pt x="3154680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818119" y="1554483"/>
              <a:ext cx="3429000" cy="1645920"/>
            </a:xfrm>
            <a:custGeom>
              <a:avLst/>
              <a:gdLst/>
              <a:ahLst/>
              <a:cxnLst/>
              <a:rect l="l" t="t" r="r" b="b"/>
              <a:pathLst>
                <a:path w="3429000" h="1645920">
                  <a:moveTo>
                    <a:pt x="0" y="274320"/>
                  </a:moveTo>
                  <a:lnTo>
                    <a:pt x="4419" y="225008"/>
                  </a:lnTo>
                  <a:lnTo>
                    <a:pt x="17162" y="178597"/>
                  </a:lnTo>
                  <a:lnTo>
                    <a:pt x="37453" y="135861"/>
                  </a:lnTo>
                  <a:lnTo>
                    <a:pt x="64518" y="97575"/>
                  </a:lnTo>
                  <a:lnTo>
                    <a:pt x="97580" y="64513"/>
                  </a:lnTo>
                  <a:lnTo>
                    <a:pt x="135867" y="37450"/>
                  </a:lnTo>
                  <a:lnTo>
                    <a:pt x="178602" y="17161"/>
                  </a:lnTo>
                  <a:lnTo>
                    <a:pt x="225011" y="4419"/>
                  </a:lnTo>
                  <a:lnTo>
                    <a:pt x="274320" y="0"/>
                  </a:lnTo>
                  <a:lnTo>
                    <a:pt x="3154680" y="0"/>
                  </a:lnTo>
                  <a:lnTo>
                    <a:pt x="3203988" y="4419"/>
                  </a:lnTo>
                  <a:lnTo>
                    <a:pt x="3250397" y="17161"/>
                  </a:lnTo>
                  <a:lnTo>
                    <a:pt x="3293132" y="37450"/>
                  </a:lnTo>
                  <a:lnTo>
                    <a:pt x="3331419" y="64513"/>
                  </a:lnTo>
                  <a:lnTo>
                    <a:pt x="3364481" y="97575"/>
                  </a:lnTo>
                  <a:lnTo>
                    <a:pt x="3391546" y="135861"/>
                  </a:lnTo>
                  <a:lnTo>
                    <a:pt x="3411837" y="178597"/>
                  </a:lnTo>
                  <a:lnTo>
                    <a:pt x="3424580" y="225008"/>
                  </a:lnTo>
                  <a:lnTo>
                    <a:pt x="3429000" y="274320"/>
                  </a:lnTo>
                  <a:lnTo>
                    <a:pt x="3429000" y="1371587"/>
                  </a:lnTo>
                  <a:lnTo>
                    <a:pt x="3424580" y="1420899"/>
                  </a:lnTo>
                  <a:lnTo>
                    <a:pt x="3411837" y="1467311"/>
                  </a:lnTo>
                  <a:lnTo>
                    <a:pt x="3391546" y="1510048"/>
                  </a:lnTo>
                  <a:lnTo>
                    <a:pt x="3364481" y="1548336"/>
                  </a:lnTo>
                  <a:lnTo>
                    <a:pt x="3331419" y="1581400"/>
                  </a:lnTo>
                  <a:lnTo>
                    <a:pt x="3293132" y="1608465"/>
                  </a:lnTo>
                  <a:lnTo>
                    <a:pt x="3250397" y="1628757"/>
                  </a:lnTo>
                  <a:lnTo>
                    <a:pt x="3203988" y="1641500"/>
                  </a:lnTo>
                  <a:lnTo>
                    <a:pt x="3154680" y="1645920"/>
                  </a:lnTo>
                  <a:lnTo>
                    <a:pt x="274320" y="1645920"/>
                  </a:lnTo>
                  <a:lnTo>
                    <a:pt x="225011" y="1641500"/>
                  </a:lnTo>
                  <a:lnTo>
                    <a:pt x="178602" y="1628757"/>
                  </a:lnTo>
                  <a:lnTo>
                    <a:pt x="135867" y="1608465"/>
                  </a:lnTo>
                  <a:lnTo>
                    <a:pt x="97580" y="1581400"/>
                  </a:lnTo>
                  <a:lnTo>
                    <a:pt x="64518" y="1548336"/>
                  </a:lnTo>
                  <a:lnTo>
                    <a:pt x="37453" y="1510048"/>
                  </a:lnTo>
                  <a:lnTo>
                    <a:pt x="17162" y="1467311"/>
                  </a:lnTo>
                  <a:lnTo>
                    <a:pt x="4419" y="1420899"/>
                  </a:lnTo>
                  <a:lnTo>
                    <a:pt x="0" y="1371587"/>
                  </a:lnTo>
                  <a:lnTo>
                    <a:pt x="0" y="274320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226418" y="1852618"/>
            <a:ext cx="2612390" cy="1050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3664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2A7D52"/>
                </a:solidFill>
                <a:latin typeface="Calibri"/>
                <a:cs typeface="Calibri"/>
              </a:rPr>
              <a:t>You </a:t>
            </a:r>
            <a:r>
              <a:rPr sz="1800" b="1" spc="60" dirty="0">
                <a:solidFill>
                  <a:srgbClr val="2A7D52"/>
                </a:solidFill>
                <a:latin typeface="Calibri"/>
                <a:cs typeface="Calibri"/>
              </a:rPr>
              <a:t>Don’t</a:t>
            </a:r>
            <a:r>
              <a:rPr sz="1800" b="1" spc="-5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90" dirty="0">
                <a:solidFill>
                  <a:srgbClr val="2A7D52"/>
                </a:solidFill>
                <a:latin typeface="Calibri"/>
                <a:cs typeface="Calibri"/>
              </a:rPr>
              <a:t>Need</a:t>
            </a:r>
            <a:r>
              <a:rPr sz="1800" b="1" spc="2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A7D52"/>
                </a:solidFill>
                <a:latin typeface="Calibri"/>
                <a:cs typeface="Calibri"/>
              </a:rPr>
              <a:t>to</a:t>
            </a:r>
            <a:r>
              <a:rPr sz="1800" b="1" spc="2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45" dirty="0">
                <a:solidFill>
                  <a:srgbClr val="2A7D52"/>
                </a:solidFill>
                <a:latin typeface="Calibri"/>
                <a:cs typeface="Calibri"/>
              </a:rPr>
              <a:t>Know Everything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50"/>
              </a:spcBef>
            </a:pP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You</a:t>
            </a:r>
            <a:r>
              <a:rPr sz="15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need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75" dirty="0">
                <a:solidFill>
                  <a:srgbClr val="2D2C34"/>
                </a:solidFill>
                <a:latin typeface="Calibri"/>
                <a:cs typeface="Calibri"/>
              </a:rPr>
              <a:t>a</a:t>
            </a:r>
            <a:r>
              <a:rPr sz="15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reliable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70" dirty="0">
                <a:solidFill>
                  <a:srgbClr val="2D2C34"/>
                </a:solidFill>
                <a:latin typeface="Calibri"/>
                <a:cs typeface="Calibri"/>
              </a:rPr>
              <a:t>process</a:t>
            </a:r>
            <a:r>
              <a:rPr sz="1500" spc="25" dirty="0">
                <a:solidFill>
                  <a:srgbClr val="2D2C34"/>
                </a:solidFill>
                <a:latin typeface="Calibri"/>
                <a:cs typeface="Calibri"/>
              </a:rPr>
              <a:t> and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5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right</a:t>
            </a:r>
            <a:r>
              <a:rPr sz="15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40" dirty="0">
                <a:solidFill>
                  <a:srgbClr val="2D2C34"/>
                </a:solidFill>
                <a:latin typeface="Calibri"/>
                <a:cs typeface="Calibri"/>
              </a:rPr>
              <a:t>resources.</a:t>
            </a:r>
            <a:endParaRPr sz="1500" dirty="0">
              <a:latin typeface="Calibri"/>
              <a:cs typeface="Calibri"/>
            </a:endParaRPr>
          </a:p>
        </p:txBody>
      </p:sp>
      <p:grpSp>
        <p:nvGrpSpPr>
          <p:cNvPr id="10" name="object 10" descr="þÿ"/>
          <p:cNvGrpSpPr/>
          <p:nvPr/>
        </p:nvGrpSpPr>
        <p:grpSpPr>
          <a:xfrm>
            <a:off x="7770876" y="3587508"/>
            <a:ext cx="3523615" cy="1740535"/>
            <a:chOff x="7770876" y="3587508"/>
            <a:chExt cx="3523615" cy="1740535"/>
          </a:xfrm>
        </p:grpSpPr>
        <p:pic>
          <p:nvPicPr>
            <p:cNvPr id="11" name="object 11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70876" y="3587508"/>
              <a:ext cx="3523474" cy="174039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818119" y="3611883"/>
              <a:ext cx="3429000" cy="1645920"/>
            </a:xfrm>
            <a:custGeom>
              <a:avLst/>
              <a:gdLst/>
              <a:ahLst/>
              <a:cxnLst/>
              <a:rect l="l" t="t" r="r" b="b"/>
              <a:pathLst>
                <a:path w="3429000" h="1645920">
                  <a:moveTo>
                    <a:pt x="3154680" y="0"/>
                  </a:moveTo>
                  <a:lnTo>
                    <a:pt x="274320" y="0"/>
                  </a:lnTo>
                  <a:lnTo>
                    <a:pt x="225011" y="4419"/>
                  </a:lnTo>
                  <a:lnTo>
                    <a:pt x="178602" y="17161"/>
                  </a:lnTo>
                  <a:lnTo>
                    <a:pt x="135867" y="37450"/>
                  </a:lnTo>
                  <a:lnTo>
                    <a:pt x="97580" y="64513"/>
                  </a:lnTo>
                  <a:lnTo>
                    <a:pt x="64518" y="97575"/>
                  </a:lnTo>
                  <a:lnTo>
                    <a:pt x="37453" y="135861"/>
                  </a:lnTo>
                  <a:lnTo>
                    <a:pt x="17162" y="178597"/>
                  </a:lnTo>
                  <a:lnTo>
                    <a:pt x="4419" y="225008"/>
                  </a:lnTo>
                  <a:lnTo>
                    <a:pt x="0" y="274319"/>
                  </a:lnTo>
                  <a:lnTo>
                    <a:pt x="0" y="1371587"/>
                  </a:lnTo>
                  <a:lnTo>
                    <a:pt x="4419" y="1420899"/>
                  </a:lnTo>
                  <a:lnTo>
                    <a:pt x="17162" y="1467311"/>
                  </a:lnTo>
                  <a:lnTo>
                    <a:pt x="37453" y="1510048"/>
                  </a:lnTo>
                  <a:lnTo>
                    <a:pt x="64518" y="1548336"/>
                  </a:lnTo>
                  <a:lnTo>
                    <a:pt x="97580" y="1581400"/>
                  </a:lnTo>
                  <a:lnTo>
                    <a:pt x="135867" y="1608465"/>
                  </a:lnTo>
                  <a:lnTo>
                    <a:pt x="178602" y="1628757"/>
                  </a:lnTo>
                  <a:lnTo>
                    <a:pt x="225011" y="1641500"/>
                  </a:lnTo>
                  <a:lnTo>
                    <a:pt x="274320" y="1645920"/>
                  </a:lnTo>
                  <a:lnTo>
                    <a:pt x="3154680" y="1645920"/>
                  </a:lnTo>
                  <a:lnTo>
                    <a:pt x="3203988" y="1641500"/>
                  </a:lnTo>
                  <a:lnTo>
                    <a:pt x="3250397" y="1628757"/>
                  </a:lnTo>
                  <a:lnTo>
                    <a:pt x="3293132" y="1608465"/>
                  </a:lnTo>
                  <a:lnTo>
                    <a:pt x="3331419" y="1581400"/>
                  </a:lnTo>
                  <a:lnTo>
                    <a:pt x="3364481" y="1548336"/>
                  </a:lnTo>
                  <a:lnTo>
                    <a:pt x="3391546" y="1510048"/>
                  </a:lnTo>
                  <a:lnTo>
                    <a:pt x="3411837" y="1467311"/>
                  </a:lnTo>
                  <a:lnTo>
                    <a:pt x="3424580" y="1420899"/>
                  </a:lnTo>
                  <a:lnTo>
                    <a:pt x="3429000" y="1371587"/>
                  </a:lnTo>
                  <a:lnTo>
                    <a:pt x="3429000" y="274319"/>
                  </a:lnTo>
                  <a:lnTo>
                    <a:pt x="3424580" y="225008"/>
                  </a:lnTo>
                  <a:lnTo>
                    <a:pt x="3411837" y="178597"/>
                  </a:lnTo>
                  <a:lnTo>
                    <a:pt x="3391546" y="135861"/>
                  </a:lnTo>
                  <a:lnTo>
                    <a:pt x="3364481" y="97575"/>
                  </a:lnTo>
                  <a:lnTo>
                    <a:pt x="3331419" y="64513"/>
                  </a:lnTo>
                  <a:lnTo>
                    <a:pt x="3293132" y="37450"/>
                  </a:lnTo>
                  <a:lnTo>
                    <a:pt x="3250397" y="17161"/>
                  </a:lnTo>
                  <a:lnTo>
                    <a:pt x="3203988" y="4419"/>
                  </a:lnTo>
                  <a:lnTo>
                    <a:pt x="315468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18119" y="3611883"/>
              <a:ext cx="3429000" cy="1645920"/>
            </a:xfrm>
            <a:custGeom>
              <a:avLst/>
              <a:gdLst/>
              <a:ahLst/>
              <a:cxnLst/>
              <a:rect l="l" t="t" r="r" b="b"/>
              <a:pathLst>
                <a:path w="3429000" h="1645920">
                  <a:moveTo>
                    <a:pt x="0" y="274319"/>
                  </a:moveTo>
                  <a:lnTo>
                    <a:pt x="4419" y="225008"/>
                  </a:lnTo>
                  <a:lnTo>
                    <a:pt x="17162" y="178597"/>
                  </a:lnTo>
                  <a:lnTo>
                    <a:pt x="37453" y="135861"/>
                  </a:lnTo>
                  <a:lnTo>
                    <a:pt x="64518" y="97575"/>
                  </a:lnTo>
                  <a:lnTo>
                    <a:pt x="97580" y="64513"/>
                  </a:lnTo>
                  <a:lnTo>
                    <a:pt x="135867" y="37450"/>
                  </a:lnTo>
                  <a:lnTo>
                    <a:pt x="178602" y="17161"/>
                  </a:lnTo>
                  <a:lnTo>
                    <a:pt x="225011" y="4419"/>
                  </a:lnTo>
                  <a:lnTo>
                    <a:pt x="274320" y="0"/>
                  </a:lnTo>
                  <a:lnTo>
                    <a:pt x="3154680" y="0"/>
                  </a:lnTo>
                  <a:lnTo>
                    <a:pt x="3203988" y="4419"/>
                  </a:lnTo>
                  <a:lnTo>
                    <a:pt x="3250397" y="17161"/>
                  </a:lnTo>
                  <a:lnTo>
                    <a:pt x="3293132" y="37450"/>
                  </a:lnTo>
                  <a:lnTo>
                    <a:pt x="3331419" y="64513"/>
                  </a:lnTo>
                  <a:lnTo>
                    <a:pt x="3364481" y="97575"/>
                  </a:lnTo>
                  <a:lnTo>
                    <a:pt x="3391546" y="135861"/>
                  </a:lnTo>
                  <a:lnTo>
                    <a:pt x="3411837" y="178597"/>
                  </a:lnTo>
                  <a:lnTo>
                    <a:pt x="3424580" y="225008"/>
                  </a:lnTo>
                  <a:lnTo>
                    <a:pt x="3429000" y="274319"/>
                  </a:lnTo>
                  <a:lnTo>
                    <a:pt x="3429000" y="1371587"/>
                  </a:lnTo>
                  <a:lnTo>
                    <a:pt x="3424580" y="1420899"/>
                  </a:lnTo>
                  <a:lnTo>
                    <a:pt x="3411837" y="1467311"/>
                  </a:lnTo>
                  <a:lnTo>
                    <a:pt x="3391546" y="1510048"/>
                  </a:lnTo>
                  <a:lnTo>
                    <a:pt x="3364481" y="1548336"/>
                  </a:lnTo>
                  <a:lnTo>
                    <a:pt x="3331419" y="1581400"/>
                  </a:lnTo>
                  <a:lnTo>
                    <a:pt x="3293132" y="1608465"/>
                  </a:lnTo>
                  <a:lnTo>
                    <a:pt x="3250397" y="1628757"/>
                  </a:lnTo>
                  <a:lnTo>
                    <a:pt x="3203988" y="1641500"/>
                  </a:lnTo>
                  <a:lnTo>
                    <a:pt x="3154680" y="1645920"/>
                  </a:lnTo>
                  <a:lnTo>
                    <a:pt x="274320" y="1645920"/>
                  </a:lnTo>
                  <a:lnTo>
                    <a:pt x="225011" y="1641500"/>
                  </a:lnTo>
                  <a:lnTo>
                    <a:pt x="178602" y="1628757"/>
                  </a:lnTo>
                  <a:lnTo>
                    <a:pt x="135867" y="1608465"/>
                  </a:lnTo>
                  <a:lnTo>
                    <a:pt x="97580" y="1581400"/>
                  </a:lnTo>
                  <a:lnTo>
                    <a:pt x="64518" y="1548336"/>
                  </a:lnTo>
                  <a:lnTo>
                    <a:pt x="37453" y="1510048"/>
                  </a:lnTo>
                  <a:lnTo>
                    <a:pt x="17162" y="1467311"/>
                  </a:lnTo>
                  <a:lnTo>
                    <a:pt x="4419" y="1420899"/>
                  </a:lnTo>
                  <a:lnTo>
                    <a:pt x="0" y="1371587"/>
                  </a:lnTo>
                  <a:lnTo>
                    <a:pt x="0" y="274319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061452" y="3836923"/>
            <a:ext cx="283273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0" dirty="0">
                <a:solidFill>
                  <a:srgbClr val="C5467D"/>
                </a:solidFill>
                <a:latin typeface="Calibri"/>
                <a:cs typeface="Calibri"/>
              </a:rPr>
              <a:t>When</a:t>
            </a:r>
            <a:r>
              <a:rPr sz="1800" b="1" spc="-6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85" dirty="0">
                <a:solidFill>
                  <a:srgbClr val="C5467D"/>
                </a:solidFill>
                <a:latin typeface="Calibri"/>
                <a:cs typeface="Calibri"/>
              </a:rPr>
              <a:t>Something</a:t>
            </a:r>
            <a:r>
              <a:rPr sz="1800" b="1" spc="-3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114" dirty="0">
                <a:solidFill>
                  <a:srgbClr val="C5467D"/>
                </a:solidFill>
                <a:latin typeface="Calibri"/>
                <a:cs typeface="Calibri"/>
              </a:rPr>
              <a:t>Looks</a:t>
            </a:r>
            <a:r>
              <a:rPr sz="1800" b="1" spc="-25" dirty="0">
                <a:solidFill>
                  <a:srgbClr val="C5467D"/>
                </a:solidFill>
                <a:latin typeface="Calibri"/>
                <a:cs typeface="Calibri"/>
              </a:rPr>
              <a:t> Off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152892" y="4429895"/>
            <a:ext cx="22123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Stop,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verify,</a:t>
            </a:r>
            <a:r>
              <a:rPr sz="1500" spc="-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5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85" dirty="0">
                <a:solidFill>
                  <a:srgbClr val="2D2C34"/>
                </a:solidFill>
                <a:latin typeface="Calibri"/>
                <a:cs typeface="Calibri"/>
              </a:rPr>
              <a:t>ask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before 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processing.</a:t>
            </a:r>
            <a:endParaRPr sz="1500" dirty="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85" dirty="0"/>
              <a:t>Back</a:t>
            </a:r>
            <a:r>
              <a:rPr spc="-50" dirty="0"/>
              <a:t> </a:t>
            </a:r>
            <a:r>
              <a:rPr dirty="0"/>
              <a:t>to</a:t>
            </a:r>
            <a:r>
              <a:rPr spc="-35" dirty="0"/>
              <a:t> </a:t>
            </a:r>
            <a:r>
              <a:rPr spc="190" dirty="0"/>
              <a:t>Basics:</a:t>
            </a:r>
            <a:r>
              <a:rPr spc="-50" dirty="0"/>
              <a:t> </a:t>
            </a:r>
            <a:r>
              <a:rPr spc="85" dirty="0"/>
              <a:t>Key</a:t>
            </a:r>
            <a:r>
              <a:rPr spc="-35" dirty="0"/>
              <a:t> </a:t>
            </a:r>
            <a:r>
              <a:rPr spc="75" dirty="0"/>
              <a:t>Takeaways</a:t>
            </a:r>
          </a:p>
        </p:txBody>
      </p:sp>
      <p:grpSp>
        <p:nvGrpSpPr>
          <p:cNvPr id="3" name="object 3" descr="þÿ"/>
          <p:cNvGrpSpPr/>
          <p:nvPr/>
        </p:nvGrpSpPr>
        <p:grpSpPr>
          <a:xfrm>
            <a:off x="684276" y="1301508"/>
            <a:ext cx="3477895" cy="1694814"/>
            <a:chOff x="684276" y="1301508"/>
            <a:chExt cx="3477895" cy="1694814"/>
          </a:xfrm>
        </p:grpSpPr>
        <p:pic>
          <p:nvPicPr>
            <p:cNvPr id="4" name="object 4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276" y="1301508"/>
              <a:ext cx="3477755" cy="16946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1519" y="1325883"/>
              <a:ext cx="3383279" cy="1600200"/>
            </a:xfrm>
            <a:custGeom>
              <a:avLst/>
              <a:gdLst/>
              <a:ahLst/>
              <a:cxnLst/>
              <a:rect l="l" t="t" r="r" b="b"/>
              <a:pathLst>
                <a:path w="3383279" h="1600200">
                  <a:moveTo>
                    <a:pt x="3116580" y="0"/>
                  </a:moveTo>
                  <a:lnTo>
                    <a:pt x="266700" y="0"/>
                  </a:lnTo>
                  <a:lnTo>
                    <a:pt x="218760" y="4296"/>
                  </a:lnTo>
                  <a:lnTo>
                    <a:pt x="173639" y="16685"/>
                  </a:lnTo>
                  <a:lnTo>
                    <a:pt x="132091" y="36412"/>
                  </a:lnTo>
                  <a:lnTo>
                    <a:pt x="94868" y="62724"/>
                  </a:lnTo>
                  <a:lnTo>
                    <a:pt x="62724" y="94868"/>
                  </a:lnTo>
                  <a:lnTo>
                    <a:pt x="36412" y="132091"/>
                  </a:lnTo>
                  <a:lnTo>
                    <a:pt x="16685" y="173639"/>
                  </a:lnTo>
                  <a:lnTo>
                    <a:pt x="4296" y="218760"/>
                  </a:lnTo>
                  <a:lnTo>
                    <a:pt x="0" y="266700"/>
                  </a:lnTo>
                  <a:lnTo>
                    <a:pt x="0" y="1333487"/>
                  </a:lnTo>
                  <a:lnTo>
                    <a:pt x="4296" y="1381430"/>
                  </a:lnTo>
                  <a:lnTo>
                    <a:pt x="16685" y="1426554"/>
                  </a:lnTo>
                  <a:lnTo>
                    <a:pt x="36412" y="1468104"/>
                  </a:lnTo>
                  <a:lnTo>
                    <a:pt x="62724" y="1505329"/>
                  </a:lnTo>
                  <a:lnTo>
                    <a:pt x="94868" y="1537474"/>
                  </a:lnTo>
                  <a:lnTo>
                    <a:pt x="132091" y="1563787"/>
                  </a:lnTo>
                  <a:lnTo>
                    <a:pt x="173639" y="1583514"/>
                  </a:lnTo>
                  <a:lnTo>
                    <a:pt x="218760" y="1595903"/>
                  </a:lnTo>
                  <a:lnTo>
                    <a:pt x="266700" y="1600200"/>
                  </a:lnTo>
                  <a:lnTo>
                    <a:pt x="3116580" y="1600200"/>
                  </a:lnTo>
                  <a:lnTo>
                    <a:pt x="3164519" y="1595903"/>
                  </a:lnTo>
                  <a:lnTo>
                    <a:pt x="3209640" y="1583514"/>
                  </a:lnTo>
                  <a:lnTo>
                    <a:pt x="3251188" y="1563787"/>
                  </a:lnTo>
                  <a:lnTo>
                    <a:pt x="3288411" y="1537474"/>
                  </a:lnTo>
                  <a:lnTo>
                    <a:pt x="3320555" y="1505329"/>
                  </a:lnTo>
                  <a:lnTo>
                    <a:pt x="3346867" y="1468104"/>
                  </a:lnTo>
                  <a:lnTo>
                    <a:pt x="3366594" y="1426554"/>
                  </a:lnTo>
                  <a:lnTo>
                    <a:pt x="3378983" y="1381430"/>
                  </a:lnTo>
                  <a:lnTo>
                    <a:pt x="3383279" y="1333487"/>
                  </a:lnTo>
                  <a:lnTo>
                    <a:pt x="3383279" y="266700"/>
                  </a:lnTo>
                  <a:lnTo>
                    <a:pt x="3378983" y="218760"/>
                  </a:lnTo>
                  <a:lnTo>
                    <a:pt x="3366594" y="173639"/>
                  </a:lnTo>
                  <a:lnTo>
                    <a:pt x="3346867" y="132091"/>
                  </a:lnTo>
                  <a:lnTo>
                    <a:pt x="3320555" y="94868"/>
                  </a:lnTo>
                  <a:lnTo>
                    <a:pt x="3288411" y="62724"/>
                  </a:lnTo>
                  <a:lnTo>
                    <a:pt x="3251188" y="36412"/>
                  </a:lnTo>
                  <a:lnTo>
                    <a:pt x="3209640" y="16685"/>
                  </a:lnTo>
                  <a:lnTo>
                    <a:pt x="3164519" y="4296"/>
                  </a:lnTo>
                  <a:lnTo>
                    <a:pt x="3116580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1519" y="1325883"/>
              <a:ext cx="3383279" cy="1600200"/>
            </a:xfrm>
            <a:custGeom>
              <a:avLst/>
              <a:gdLst/>
              <a:ahLst/>
              <a:cxnLst/>
              <a:rect l="l" t="t" r="r" b="b"/>
              <a:pathLst>
                <a:path w="3383279" h="1600200">
                  <a:moveTo>
                    <a:pt x="0" y="266700"/>
                  </a:moveTo>
                  <a:lnTo>
                    <a:pt x="4296" y="218760"/>
                  </a:lnTo>
                  <a:lnTo>
                    <a:pt x="16685" y="173639"/>
                  </a:lnTo>
                  <a:lnTo>
                    <a:pt x="36412" y="132091"/>
                  </a:lnTo>
                  <a:lnTo>
                    <a:pt x="62724" y="94868"/>
                  </a:lnTo>
                  <a:lnTo>
                    <a:pt x="94868" y="62724"/>
                  </a:lnTo>
                  <a:lnTo>
                    <a:pt x="132091" y="36412"/>
                  </a:lnTo>
                  <a:lnTo>
                    <a:pt x="173639" y="16685"/>
                  </a:lnTo>
                  <a:lnTo>
                    <a:pt x="218760" y="4296"/>
                  </a:lnTo>
                  <a:lnTo>
                    <a:pt x="266700" y="0"/>
                  </a:lnTo>
                  <a:lnTo>
                    <a:pt x="3116580" y="0"/>
                  </a:lnTo>
                  <a:lnTo>
                    <a:pt x="3164519" y="4296"/>
                  </a:lnTo>
                  <a:lnTo>
                    <a:pt x="3209640" y="16685"/>
                  </a:lnTo>
                  <a:lnTo>
                    <a:pt x="3251188" y="36412"/>
                  </a:lnTo>
                  <a:lnTo>
                    <a:pt x="3288411" y="62724"/>
                  </a:lnTo>
                  <a:lnTo>
                    <a:pt x="3320555" y="94868"/>
                  </a:lnTo>
                  <a:lnTo>
                    <a:pt x="3346867" y="132091"/>
                  </a:lnTo>
                  <a:lnTo>
                    <a:pt x="3366594" y="173639"/>
                  </a:lnTo>
                  <a:lnTo>
                    <a:pt x="3378983" y="218760"/>
                  </a:lnTo>
                  <a:lnTo>
                    <a:pt x="3383279" y="266700"/>
                  </a:lnTo>
                  <a:lnTo>
                    <a:pt x="3383279" y="1333487"/>
                  </a:lnTo>
                  <a:lnTo>
                    <a:pt x="3378983" y="1381430"/>
                  </a:lnTo>
                  <a:lnTo>
                    <a:pt x="3366594" y="1426554"/>
                  </a:lnTo>
                  <a:lnTo>
                    <a:pt x="3346867" y="1468104"/>
                  </a:lnTo>
                  <a:lnTo>
                    <a:pt x="3320555" y="1505329"/>
                  </a:lnTo>
                  <a:lnTo>
                    <a:pt x="3288411" y="1537474"/>
                  </a:lnTo>
                  <a:lnTo>
                    <a:pt x="3251188" y="1563787"/>
                  </a:lnTo>
                  <a:lnTo>
                    <a:pt x="3209640" y="1583514"/>
                  </a:lnTo>
                  <a:lnTo>
                    <a:pt x="3164519" y="1595903"/>
                  </a:lnTo>
                  <a:lnTo>
                    <a:pt x="3116580" y="1600200"/>
                  </a:lnTo>
                  <a:lnTo>
                    <a:pt x="266700" y="1600200"/>
                  </a:lnTo>
                  <a:lnTo>
                    <a:pt x="218760" y="1595903"/>
                  </a:lnTo>
                  <a:lnTo>
                    <a:pt x="173639" y="1583514"/>
                  </a:lnTo>
                  <a:lnTo>
                    <a:pt x="132091" y="1563787"/>
                  </a:lnTo>
                  <a:lnTo>
                    <a:pt x="94868" y="1537474"/>
                  </a:lnTo>
                  <a:lnTo>
                    <a:pt x="62724" y="1505329"/>
                  </a:lnTo>
                  <a:lnTo>
                    <a:pt x="36412" y="1468104"/>
                  </a:lnTo>
                  <a:lnTo>
                    <a:pt x="16685" y="1426554"/>
                  </a:lnTo>
                  <a:lnTo>
                    <a:pt x="4296" y="1381430"/>
                  </a:lnTo>
                  <a:lnTo>
                    <a:pt x="0" y="1333487"/>
                  </a:lnTo>
                  <a:lnTo>
                    <a:pt x="0" y="266700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066291" y="1550923"/>
            <a:ext cx="2297430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5" dirty="0">
                <a:solidFill>
                  <a:srgbClr val="4D367C"/>
                </a:solidFill>
                <a:latin typeface="Calibri"/>
                <a:cs typeface="Calibri"/>
              </a:rPr>
              <a:t>Know</a:t>
            </a:r>
            <a:r>
              <a:rPr sz="1800" b="1" spc="4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D367C"/>
                </a:solidFill>
                <a:latin typeface="Calibri"/>
                <a:cs typeface="Calibri"/>
              </a:rPr>
              <a:t>Your</a:t>
            </a:r>
            <a:r>
              <a:rPr sz="1800" b="1" spc="3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70" dirty="0">
                <a:solidFill>
                  <a:srgbClr val="4D367C"/>
                </a:solidFill>
                <a:latin typeface="Calibri"/>
                <a:cs typeface="Calibri"/>
              </a:rPr>
              <a:t>Role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Support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employees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400" spc="1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verify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employer</a:t>
            </a:r>
            <a:r>
              <a:rPr sz="1400" spc="1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responsibilities.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8" name="object 8" descr="þÿ"/>
          <p:cNvGrpSpPr/>
          <p:nvPr/>
        </p:nvGrpSpPr>
        <p:grpSpPr>
          <a:xfrm>
            <a:off x="4360164" y="1301508"/>
            <a:ext cx="3477895" cy="1694814"/>
            <a:chOff x="4360164" y="1301508"/>
            <a:chExt cx="3477895" cy="1694814"/>
          </a:xfrm>
        </p:grpSpPr>
        <p:pic>
          <p:nvPicPr>
            <p:cNvPr id="9" name="object 9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60164" y="1301508"/>
              <a:ext cx="3477755" cy="169467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407407" y="1325883"/>
              <a:ext cx="3383279" cy="1600200"/>
            </a:xfrm>
            <a:custGeom>
              <a:avLst/>
              <a:gdLst/>
              <a:ahLst/>
              <a:cxnLst/>
              <a:rect l="l" t="t" r="r" b="b"/>
              <a:pathLst>
                <a:path w="3383279" h="1600200">
                  <a:moveTo>
                    <a:pt x="3116580" y="0"/>
                  </a:moveTo>
                  <a:lnTo>
                    <a:pt x="266700" y="0"/>
                  </a:lnTo>
                  <a:lnTo>
                    <a:pt x="218760" y="4296"/>
                  </a:lnTo>
                  <a:lnTo>
                    <a:pt x="173639" y="16685"/>
                  </a:lnTo>
                  <a:lnTo>
                    <a:pt x="132091" y="36412"/>
                  </a:lnTo>
                  <a:lnTo>
                    <a:pt x="94868" y="62724"/>
                  </a:lnTo>
                  <a:lnTo>
                    <a:pt x="62724" y="94868"/>
                  </a:lnTo>
                  <a:lnTo>
                    <a:pt x="36412" y="132091"/>
                  </a:lnTo>
                  <a:lnTo>
                    <a:pt x="16685" y="173639"/>
                  </a:lnTo>
                  <a:lnTo>
                    <a:pt x="4296" y="218760"/>
                  </a:lnTo>
                  <a:lnTo>
                    <a:pt x="0" y="266700"/>
                  </a:lnTo>
                  <a:lnTo>
                    <a:pt x="0" y="1333487"/>
                  </a:lnTo>
                  <a:lnTo>
                    <a:pt x="4296" y="1381430"/>
                  </a:lnTo>
                  <a:lnTo>
                    <a:pt x="16685" y="1426554"/>
                  </a:lnTo>
                  <a:lnTo>
                    <a:pt x="36412" y="1468104"/>
                  </a:lnTo>
                  <a:lnTo>
                    <a:pt x="62724" y="1505329"/>
                  </a:lnTo>
                  <a:lnTo>
                    <a:pt x="94868" y="1537474"/>
                  </a:lnTo>
                  <a:lnTo>
                    <a:pt x="132091" y="1563787"/>
                  </a:lnTo>
                  <a:lnTo>
                    <a:pt x="173639" y="1583514"/>
                  </a:lnTo>
                  <a:lnTo>
                    <a:pt x="218760" y="1595903"/>
                  </a:lnTo>
                  <a:lnTo>
                    <a:pt x="266700" y="1600200"/>
                  </a:lnTo>
                  <a:lnTo>
                    <a:pt x="3116580" y="1600200"/>
                  </a:lnTo>
                  <a:lnTo>
                    <a:pt x="3164519" y="1595903"/>
                  </a:lnTo>
                  <a:lnTo>
                    <a:pt x="3209640" y="1583514"/>
                  </a:lnTo>
                  <a:lnTo>
                    <a:pt x="3251188" y="1563787"/>
                  </a:lnTo>
                  <a:lnTo>
                    <a:pt x="3288411" y="1537474"/>
                  </a:lnTo>
                  <a:lnTo>
                    <a:pt x="3320555" y="1505329"/>
                  </a:lnTo>
                  <a:lnTo>
                    <a:pt x="3346867" y="1468104"/>
                  </a:lnTo>
                  <a:lnTo>
                    <a:pt x="3366594" y="1426554"/>
                  </a:lnTo>
                  <a:lnTo>
                    <a:pt x="3378983" y="1381430"/>
                  </a:lnTo>
                  <a:lnTo>
                    <a:pt x="3383279" y="1333487"/>
                  </a:lnTo>
                  <a:lnTo>
                    <a:pt x="3383279" y="266700"/>
                  </a:lnTo>
                  <a:lnTo>
                    <a:pt x="3378983" y="218760"/>
                  </a:lnTo>
                  <a:lnTo>
                    <a:pt x="3366594" y="173639"/>
                  </a:lnTo>
                  <a:lnTo>
                    <a:pt x="3346867" y="132091"/>
                  </a:lnTo>
                  <a:lnTo>
                    <a:pt x="3320555" y="94868"/>
                  </a:lnTo>
                  <a:lnTo>
                    <a:pt x="3288411" y="62724"/>
                  </a:lnTo>
                  <a:lnTo>
                    <a:pt x="3251188" y="36412"/>
                  </a:lnTo>
                  <a:lnTo>
                    <a:pt x="3209640" y="16685"/>
                  </a:lnTo>
                  <a:lnTo>
                    <a:pt x="3164519" y="4296"/>
                  </a:lnTo>
                  <a:lnTo>
                    <a:pt x="311658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07407" y="1325883"/>
              <a:ext cx="3383279" cy="1600200"/>
            </a:xfrm>
            <a:custGeom>
              <a:avLst/>
              <a:gdLst/>
              <a:ahLst/>
              <a:cxnLst/>
              <a:rect l="l" t="t" r="r" b="b"/>
              <a:pathLst>
                <a:path w="3383279" h="1600200">
                  <a:moveTo>
                    <a:pt x="0" y="266700"/>
                  </a:moveTo>
                  <a:lnTo>
                    <a:pt x="4296" y="218760"/>
                  </a:lnTo>
                  <a:lnTo>
                    <a:pt x="16685" y="173639"/>
                  </a:lnTo>
                  <a:lnTo>
                    <a:pt x="36412" y="132091"/>
                  </a:lnTo>
                  <a:lnTo>
                    <a:pt x="62724" y="94868"/>
                  </a:lnTo>
                  <a:lnTo>
                    <a:pt x="94868" y="62724"/>
                  </a:lnTo>
                  <a:lnTo>
                    <a:pt x="132091" y="36412"/>
                  </a:lnTo>
                  <a:lnTo>
                    <a:pt x="173639" y="16685"/>
                  </a:lnTo>
                  <a:lnTo>
                    <a:pt x="218760" y="4296"/>
                  </a:lnTo>
                  <a:lnTo>
                    <a:pt x="266700" y="0"/>
                  </a:lnTo>
                  <a:lnTo>
                    <a:pt x="3116580" y="0"/>
                  </a:lnTo>
                  <a:lnTo>
                    <a:pt x="3164519" y="4296"/>
                  </a:lnTo>
                  <a:lnTo>
                    <a:pt x="3209640" y="16685"/>
                  </a:lnTo>
                  <a:lnTo>
                    <a:pt x="3251188" y="36412"/>
                  </a:lnTo>
                  <a:lnTo>
                    <a:pt x="3288411" y="62724"/>
                  </a:lnTo>
                  <a:lnTo>
                    <a:pt x="3320555" y="94868"/>
                  </a:lnTo>
                  <a:lnTo>
                    <a:pt x="3346867" y="132091"/>
                  </a:lnTo>
                  <a:lnTo>
                    <a:pt x="3366594" y="173639"/>
                  </a:lnTo>
                  <a:lnTo>
                    <a:pt x="3378983" y="218760"/>
                  </a:lnTo>
                  <a:lnTo>
                    <a:pt x="3383279" y="266700"/>
                  </a:lnTo>
                  <a:lnTo>
                    <a:pt x="3383279" y="1333487"/>
                  </a:lnTo>
                  <a:lnTo>
                    <a:pt x="3378983" y="1381430"/>
                  </a:lnTo>
                  <a:lnTo>
                    <a:pt x="3366594" y="1426554"/>
                  </a:lnTo>
                  <a:lnTo>
                    <a:pt x="3346867" y="1468104"/>
                  </a:lnTo>
                  <a:lnTo>
                    <a:pt x="3320555" y="1505329"/>
                  </a:lnTo>
                  <a:lnTo>
                    <a:pt x="3288411" y="1537474"/>
                  </a:lnTo>
                  <a:lnTo>
                    <a:pt x="3251188" y="1563787"/>
                  </a:lnTo>
                  <a:lnTo>
                    <a:pt x="3209640" y="1583514"/>
                  </a:lnTo>
                  <a:lnTo>
                    <a:pt x="3164519" y="1595903"/>
                  </a:lnTo>
                  <a:lnTo>
                    <a:pt x="3116580" y="1600200"/>
                  </a:lnTo>
                  <a:lnTo>
                    <a:pt x="266700" y="1600200"/>
                  </a:lnTo>
                  <a:lnTo>
                    <a:pt x="218760" y="1595903"/>
                  </a:lnTo>
                  <a:lnTo>
                    <a:pt x="173639" y="1583514"/>
                  </a:lnTo>
                  <a:lnTo>
                    <a:pt x="132091" y="1563787"/>
                  </a:lnTo>
                  <a:lnTo>
                    <a:pt x="94868" y="1537474"/>
                  </a:lnTo>
                  <a:lnTo>
                    <a:pt x="62724" y="1505329"/>
                  </a:lnTo>
                  <a:lnTo>
                    <a:pt x="36412" y="1468104"/>
                  </a:lnTo>
                  <a:lnTo>
                    <a:pt x="16685" y="1426554"/>
                  </a:lnTo>
                  <a:lnTo>
                    <a:pt x="4296" y="1381430"/>
                  </a:lnTo>
                  <a:lnTo>
                    <a:pt x="0" y="1333487"/>
                  </a:lnTo>
                  <a:lnTo>
                    <a:pt x="0" y="266700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742179" y="1550923"/>
            <a:ext cx="1904364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5" dirty="0">
                <a:solidFill>
                  <a:srgbClr val="C5467D"/>
                </a:solidFill>
                <a:latin typeface="Calibri"/>
                <a:cs typeface="Calibri"/>
              </a:rPr>
              <a:t>Know</a:t>
            </a:r>
            <a:r>
              <a:rPr sz="1800" b="1" spc="-3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C5467D"/>
                </a:solidFill>
                <a:latin typeface="Calibri"/>
                <a:cs typeface="Calibri"/>
              </a:rPr>
              <a:t>Eligibility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Confirm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eligibility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before 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processing</a:t>
            </a:r>
            <a:r>
              <a:rPr sz="1400" spc="-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enrollment.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3" name="object 13" descr="þÿ"/>
          <p:cNvGrpSpPr/>
          <p:nvPr/>
        </p:nvGrpSpPr>
        <p:grpSpPr>
          <a:xfrm>
            <a:off x="8036052" y="1301508"/>
            <a:ext cx="3477895" cy="1694814"/>
            <a:chOff x="8036052" y="1301508"/>
            <a:chExt cx="3477895" cy="1694814"/>
          </a:xfrm>
        </p:grpSpPr>
        <p:pic>
          <p:nvPicPr>
            <p:cNvPr id="14" name="object 14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36052" y="1301508"/>
              <a:ext cx="3477755" cy="169467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083296" y="1325883"/>
              <a:ext cx="3383279" cy="1600200"/>
            </a:xfrm>
            <a:custGeom>
              <a:avLst/>
              <a:gdLst/>
              <a:ahLst/>
              <a:cxnLst/>
              <a:rect l="l" t="t" r="r" b="b"/>
              <a:pathLst>
                <a:path w="3383279" h="1600200">
                  <a:moveTo>
                    <a:pt x="3116580" y="0"/>
                  </a:moveTo>
                  <a:lnTo>
                    <a:pt x="266700" y="0"/>
                  </a:lnTo>
                  <a:lnTo>
                    <a:pt x="218760" y="4296"/>
                  </a:lnTo>
                  <a:lnTo>
                    <a:pt x="173639" y="16685"/>
                  </a:lnTo>
                  <a:lnTo>
                    <a:pt x="132091" y="36412"/>
                  </a:lnTo>
                  <a:lnTo>
                    <a:pt x="94868" y="62724"/>
                  </a:lnTo>
                  <a:lnTo>
                    <a:pt x="62724" y="94868"/>
                  </a:lnTo>
                  <a:lnTo>
                    <a:pt x="36412" y="132091"/>
                  </a:lnTo>
                  <a:lnTo>
                    <a:pt x="16685" y="173639"/>
                  </a:lnTo>
                  <a:lnTo>
                    <a:pt x="4296" y="218760"/>
                  </a:lnTo>
                  <a:lnTo>
                    <a:pt x="0" y="266700"/>
                  </a:lnTo>
                  <a:lnTo>
                    <a:pt x="0" y="1333487"/>
                  </a:lnTo>
                  <a:lnTo>
                    <a:pt x="4296" y="1381430"/>
                  </a:lnTo>
                  <a:lnTo>
                    <a:pt x="16685" y="1426554"/>
                  </a:lnTo>
                  <a:lnTo>
                    <a:pt x="36412" y="1468104"/>
                  </a:lnTo>
                  <a:lnTo>
                    <a:pt x="62724" y="1505329"/>
                  </a:lnTo>
                  <a:lnTo>
                    <a:pt x="94868" y="1537474"/>
                  </a:lnTo>
                  <a:lnTo>
                    <a:pt x="132091" y="1563787"/>
                  </a:lnTo>
                  <a:lnTo>
                    <a:pt x="173639" y="1583514"/>
                  </a:lnTo>
                  <a:lnTo>
                    <a:pt x="218760" y="1595903"/>
                  </a:lnTo>
                  <a:lnTo>
                    <a:pt x="266700" y="1600200"/>
                  </a:lnTo>
                  <a:lnTo>
                    <a:pt x="3116580" y="1600200"/>
                  </a:lnTo>
                  <a:lnTo>
                    <a:pt x="3164519" y="1595903"/>
                  </a:lnTo>
                  <a:lnTo>
                    <a:pt x="3209640" y="1583514"/>
                  </a:lnTo>
                  <a:lnTo>
                    <a:pt x="3251188" y="1563787"/>
                  </a:lnTo>
                  <a:lnTo>
                    <a:pt x="3288411" y="1537474"/>
                  </a:lnTo>
                  <a:lnTo>
                    <a:pt x="3320555" y="1505329"/>
                  </a:lnTo>
                  <a:lnTo>
                    <a:pt x="3346867" y="1468104"/>
                  </a:lnTo>
                  <a:lnTo>
                    <a:pt x="3366594" y="1426554"/>
                  </a:lnTo>
                  <a:lnTo>
                    <a:pt x="3378983" y="1381430"/>
                  </a:lnTo>
                  <a:lnTo>
                    <a:pt x="3383279" y="1333487"/>
                  </a:lnTo>
                  <a:lnTo>
                    <a:pt x="3383279" y="266700"/>
                  </a:lnTo>
                  <a:lnTo>
                    <a:pt x="3378983" y="218760"/>
                  </a:lnTo>
                  <a:lnTo>
                    <a:pt x="3366594" y="173639"/>
                  </a:lnTo>
                  <a:lnTo>
                    <a:pt x="3346867" y="132091"/>
                  </a:lnTo>
                  <a:lnTo>
                    <a:pt x="3320555" y="94868"/>
                  </a:lnTo>
                  <a:lnTo>
                    <a:pt x="3288411" y="62724"/>
                  </a:lnTo>
                  <a:lnTo>
                    <a:pt x="3251188" y="36412"/>
                  </a:lnTo>
                  <a:lnTo>
                    <a:pt x="3209640" y="16685"/>
                  </a:lnTo>
                  <a:lnTo>
                    <a:pt x="3164519" y="4296"/>
                  </a:lnTo>
                  <a:lnTo>
                    <a:pt x="3116580" y="0"/>
                  </a:lnTo>
                  <a:close/>
                </a:path>
              </a:pathLst>
            </a:custGeom>
            <a:solidFill>
              <a:srgbClr val="FFF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083296" y="1325883"/>
              <a:ext cx="3383279" cy="1600200"/>
            </a:xfrm>
            <a:custGeom>
              <a:avLst/>
              <a:gdLst/>
              <a:ahLst/>
              <a:cxnLst/>
              <a:rect l="l" t="t" r="r" b="b"/>
              <a:pathLst>
                <a:path w="3383279" h="1600200">
                  <a:moveTo>
                    <a:pt x="0" y="266700"/>
                  </a:moveTo>
                  <a:lnTo>
                    <a:pt x="4296" y="218760"/>
                  </a:lnTo>
                  <a:lnTo>
                    <a:pt x="16685" y="173639"/>
                  </a:lnTo>
                  <a:lnTo>
                    <a:pt x="36412" y="132091"/>
                  </a:lnTo>
                  <a:lnTo>
                    <a:pt x="62724" y="94868"/>
                  </a:lnTo>
                  <a:lnTo>
                    <a:pt x="94868" y="62724"/>
                  </a:lnTo>
                  <a:lnTo>
                    <a:pt x="132091" y="36412"/>
                  </a:lnTo>
                  <a:lnTo>
                    <a:pt x="173639" y="16685"/>
                  </a:lnTo>
                  <a:lnTo>
                    <a:pt x="218760" y="4296"/>
                  </a:lnTo>
                  <a:lnTo>
                    <a:pt x="266700" y="0"/>
                  </a:lnTo>
                  <a:lnTo>
                    <a:pt x="3116580" y="0"/>
                  </a:lnTo>
                  <a:lnTo>
                    <a:pt x="3164519" y="4296"/>
                  </a:lnTo>
                  <a:lnTo>
                    <a:pt x="3209640" y="16685"/>
                  </a:lnTo>
                  <a:lnTo>
                    <a:pt x="3251188" y="36412"/>
                  </a:lnTo>
                  <a:lnTo>
                    <a:pt x="3288411" y="62724"/>
                  </a:lnTo>
                  <a:lnTo>
                    <a:pt x="3320555" y="94868"/>
                  </a:lnTo>
                  <a:lnTo>
                    <a:pt x="3346867" y="132091"/>
                  </a:lnTo>
                  <a:lnTo>
                    <a:pt x="3366594" y="173639"/>
                  </a:lnTo>
                  <a:lnTo>
                    <a:pt x="3378983" y="218760"/>
                  </a:lnTo>
                  <a:lnTo>
                    <a:pt x="3383279" y="266700"/>
                  </a:lnTo>
                  <a:lnTo>
                    <a:pt x="3383279" y="1333487"/>
                  </a:lnTo>
                  <a:lnTo>
                    <a:pt x="3378983" y="1381430"/>
                  </a:lnTo>
                  <a:lnTo>
                    <a:pt x="3366594" y="1426554"/>
                  </a:lnTo>
                  <a:lnTo>
                    <a:pt x="3346867" y="1468104"/>
                  </a:lnTo>
                  <a:lnTo>
                    <a:pt x="3320555" y="1505329"/>
                  </a:lnTo>
                  <a:lnTo>
                    <a:pt x="3288411" y="1537474"/>
                  </a:lnTo>
                  <a:lnTo>
                    <a:pt x="3251188" y="1563787"/>
                  </a:lnTo>
                  <a:lnTo>
                    <a:pt x="3209640" y="1583514"/>
                  </a:lnTo>
                  <a:lnTo>
                    <a:pt x="3164519" y="1595903"/>
                  </a:lnTo>
                  <a:lnTo>
                    <a:pt x="3116580" y="1600200"/>
                  </a:lnTo>
                  <a:lnTo>
                    <a:pt x="266700" y="1600200"/>
                  </a:lnTo>
                  <a:lnTo>
                    <a:pt x="218760" y="1595903"/>
                  </a:lnTo>
                  <a:lnTo>
                    <a:pt x="173639" y="1583514"/>
                  </a:lnTo>
                  <a:lnTo>
                    <a:pt x="132091" y="1563787"/>
                  </a:lnTo>
                  <a:lnTo>
                    <a:pt x="94868" y="1537474"/>
                  </a:lnTo>
                  <a:lnTo>
                    <a:pt x="62724" y="1505329"/>
                  </a:lnTo>
                  <a:lnTo>
                    <a:pt x="36412" y="1468104"/>
                  </a:lnTo>
                  <a:lnTo>
                    <a:pt x="16685" y="1426554"/>
                  </a:lnTo>
                  <a:lnTo>
                    <a:pt x="4296" y="1381430"/>
                  </a:lnTo>
                  <a:lnTo>
                    <a:pt x="0" y="1333487"/>
                  </a:lnTo>
                  <a:lnTo>
                    <a:pt x="0" y="266700"/>
                  </a:lnTo>
                  <a:close/>
                </a:path>
              </a:pathLst>
            </a:custGeom>
            <a:ln w="9525">
              <a:solidFill>
                <a:srgbClr val="BD8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418066" y="1550923"/>
            <a:ext cx="2174875" cy="719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5" dirty="0">
                <a:solidFill>
                  <a:srgbClr val="BD8A00"/>
                </a:solidFill>
                <a:latin typeface="Calibri"/>
                <a:cs typeface="Calibri"/>
              </a:rPr>
              <a:t>Know</a:t>
            </a:r>
            <a:r>
              <a:rPr sz="1800" b="1" spc="-40" dirty="0">
                <a:solidFill>
                  <a:srgbClr val="BD8A00"/>
                </a:solidFill>
                <a:latin typeface="Calibri"/>
                <a:cs typeface="Calibri"/>
              </a:rPr>
              <a:t> </a:t>
            </a:r>
            <a:r>
              <a:rPr sz="1800" b="1" spc="60" dirty="0">
                <a:solidFill>
                  <a:srgbClr val="BD8A00"/>
                </a:solidFill>
                <a:latin typeface="Calibri"/>
                <a:cs typeface="Calibri"/>
              </a:rPr>
              <a:t>the</a:t>
            </a:r>
            <a:r>
              <a:rPr sz="1800" b="1" spc="-50" dirty="0">
                <a:solidFill>
                  <a:srgbClr val="BD8A00"/>
                </a:solidFill>
                <a:latin typeface="Calibri"/>
                <a:cs typeface="Calibri"/>
              </a:rPr>
              <a:t> </a:t>
            </a:r>
            <a:r>
              <a:rPr sz="1800" b="1" spc="75" dirty="0">
                <a:solidFill>
                  <a:srgbClr val="BD8A00"/>
                </a:solidFill>
                <a:latin typeface="Calibri"/>
                <a:cs typeface="Calibri"/>
              </a:rPr>
              <a:t>Deadline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Enrollment</a:t>
            </a:r>
            <a:r>
              <a:rPr sz="1400" spc="2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windows</a:t>
            </a:r>
            <a:r>
              <a:rPr sz="1400" spc="2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matter.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8" name="object 18" descr="þÿ"/>
          <p:cNvGrpSpPr/>
          <p:nvPr/>
        </p:nvGrpSpPr>
        <p:grpSpPr>
          <a:xfrm>
            <a:off x="2558796" y="3404628"/>
            <a:ext cx="3477895" cy="1694814"/>
            <a:chOff x="2558796" y="3404628"/>
            <a:chExt cx="3477895" cy="1694814"/>
          </a:xfrm>
        </p:grpSpPr>
        <p:pic>
          <p:nvPicPr>
            <p:cNvPr id="19" name="object 19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58796" y="3404628"/>
              <a:ext cx="3477755" cy="169467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606040" y="3429003"/>
              <a:ext cx="3383279" cy="1600200"/>
            </a:xfrm>
            <a:custGeom>
              <a:avLst/>
              <a:gdLst/>
              <a:ahLst/>
              <a:cxnLst/>
              <a:rect l="l" t="t" r="r" b="b"/>
              <a:pathLst>
                <a:path w="3383279" h="1600200">
                  <a:moveTo>
                    <a:pt x="3116580" y="0"/>
                  </a:moveTo>
                  <a:lnTo>
                    <a:pt x="266700" y="0"/>
                  </a:lnTo>
                  <a:lnTo>
                    <a:pt x="218760" y="4296"/>
                  </a:lnTo>
                  <a:lnTo>
                    <a:pt x="173639" y="16685"/>
                  </a:lnTo>
                  <a:lnTo>
                    <a:pt x="132091" y="36412"/>
                  </a:lnTo>
                  <a:lnTo>
                    <a:pt x="94868" y="62724"/>
                  </a:lnTo>
                  <a:lnTo>
                    <a:pt x="62724" y="94868"/>
                  </a:lnTo>
                  <a:lnTo>
                    <a:pt x="36412" y="132091"/>
                  </a:lnTo>
                  <a:lnTo>
                    <a:pt x="16685" y="173639"/>
                  </a:lnTo>
                  <a:lnTo>
                    <a:pt x="4296" y="218760"/>
                  </a:lnTo>
                  <a:lnTo>
                    <a:pt x="0" y="266699"/>
                  </a:lnTo>
                  <a:lnTo>
                    <a:pt x="0" y="1333487"/>
                  </a:lnTo>
                  <a:lnTo>
                    <a:pt x="4296" y="1381430"/>
                  </a:lnTo>
                  <a:lnTo>
                    <a:pt x="16685" y="1426554"/>
                  </a:lnTo>
                  <a:lnTo>
                    <a:pt x="36412" y="1468104"/>
                  </a:lnTo>
                  <a:lnTo>
                    <a:pt x="62724" y="1505329"/>
                  </a:lnTo>
                  <a:lnTo>
                    <a:pt x="94868" y="1537474"/>
                  </a:lnTo>
                  <a:lnTo>
                    <a:pt x="132091" y="1563787"/>
                  </a:lnTo>
                  <a:lnTo>
                    <a:pt x="173639" y="1583514"/>
                  </a:lnTo>
                  <a:lnTo>
                    <a:pt x="218760" y="1595903"/>
                  </a:lnTo>
                  <a:lnTo>
                    <a:pt x="266700" y="1600199"/>
                  </a:lnTo>
                  <a:lnTo>
                    <a:pt x="3116580" y="1600199"/>
                  </a:lnTo>
                  <a:lnTo>
                    <a:pt x="3164519" y="1595903"/>
                  </a:lnTo>
                  <a:lnTo>
                    <a:pt x="3209640" y="1583514"/>
                  </a:lnTo>
                  <a:lnTo>
                    <a:pt x="3251188" y="1563787"/>
                  </a:lnTo>
                  <a:lnTo>
                    <a:pt x="3288411" y="1537474"/>
                  </a:lnTo>
                  <a:lnTo>
                    <a:pt x="3320555" y="1505329"/>
                  </a:lnTo>
                  <a:lnTo>
                    <a:pt x="3346867" y="1468104"/>
                  </a:lnTo>
                  <a:lnTo>
                    <a:pt x="3366594" y="1426554"/>
                  </a:lnTo>
                  <a:lnTo>
                    <a:pt x="3378983" y="1381430"/>
                  </a:lnTo>
                  <a:lnTo>
                    <a:pt x="3383279" y="1333487"/>
                  </a:lnTo>
                  <a:lnTo>
                    <a:pt x="3383279" y="266699"/>
                  </a:lnTo>
                  <a:lnTo>
                    <a:pt x="3378983" y="218760"/>
                  </a:lnTo>
                  <a:lnTo>
                    <a:pt x="3366594" y="173639"/>
                  </a:lnTo>
                  <a:lnTo>
                    <a:pt x="3346867" y="132091"/>
                  </a:lnTo>
                  <a:lnTo>
                    <a:pt x="3320555" y="94868"/>
                  </a:lnTo>
                  <a:lnTo>
                    <a:pt x="3288411" y="62724"/>
                  </a:lnTo>
                  <a:lnTo>
                    <a:pt x="3251188" y="36412"/>
                  </a:lnTo>
                  <a:lnTo>
                    <a:pt x="3209640" y="16685"/>
                  </a:lnTo>
                  <a:lnTo>
                    <a:pt x="3164519" y="4296"/>
                  </a:lnTo>
                  <a:lnTo>
                    <a:pt x="3116580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606040" y="3429003"/>
              <a:ext cx="3383279" cy="1600200"/>
            </a:xfrm>
            <a:custGeom>
              <a:avLst/>
              <a:gdLst/>
              <a:ahLst/>
              <a:cxnLst/>
              <a:rect l="l" t="t" r="r" b="b"/>
              <a:pathLst>
                <a:path w="3383279" h="1600200">
                  <a:moveTo>
                    <a:pt x="0" y="266699"/>
                  </a:moveTo>
                  <a:lnTo>
                    <a:pt x="4296" y="218760"/>
                  </a:lnTo>
                  <a:lnTo>
                    <a:pt x="16685" y="173639"/>
                  </a:lnTo>
                  <a:lnTo>
                    <a:pt x="36412" y="132091"/>
                  </a:lnTo>
                  <a:lnTo>
                    <a:pt x="62724" y="94868"/>
                  </a:lnTo>
                  <a:lnTo>
                    <a:pt x="94868" y="62724"/>
                  </a:lnTo>
                  <a:lnTo>
                    <a:pt x="132091" y="36412"/>
                  </a:lnTo>
                  <a:lnTo>
                    <a:pt x="173639" y="16685"/>
                  </a:lnTo>
                  <a:lnTo>
                    <a:pt x="218760" y="4296"/>
                  </a:lnTo>
                  <a:lnTo>
                    <a:pt x="266700" y="0"/>
                  </a:lnTo>
                  <a:lnTo>
                    <a:pt x="3116580" y="0"/>
                  </a:lnTo>
                  <a:lnTo>
                    <a:pt x="3164519" y="4296"/>
                  </a:lnTo>
                  <a:lnTo>
                    <a:pt x="3209640" y="16685"/>
                  </a:lnTo>
                  <a:lnTo>
                    <a:pt x="3251188" y="36412"/>
                  </a:lnTo>
                  <a:lnTo>
                    <a:pt x="3288411" y="62724"/>
                  </a:lnTo>
                  <a:lnTo>
                    <a:pt x="3320555" y="94868"/>
                  </a:lnTo>
                  <a:lnTo>
                    <a:pt x="3346867" y="132091"/>
                  </a:lnTo>
                  <a:lnTo>
                    <a:pt x="3366594" y="173639"/>
                  </a:lnTo>
                  <a:lnTo>
                    <a:pt x="3378983" y="218760"/>
                  </a:lnTo>
                  <a:lnTo>
                    <a:pt x="3383279" y="266699"/>
                  </a:lnTo>
                  <a:lnTo>
                    <a:pt x="3383279" y="1333487"/>
                  </a:lnTo>
                  <a:lnTo>
                    <a:pt x="3378983" y="1381430"/>
                  </a:lnTo>
                  <a:lnTo>
                    <a:pt x="3366594" y="1426554"/>
                  </a:lnTo>
                  <a:lnTo>
                    <a:pt x="3346867" y="1468104"/>
                  </a:lnTo>
                  <a:lnTo>
                    <a:pt x="3320555" y="1505329"/>
                  </a:lnTo>
                  <a:lnTo>
                    <a:pt x="3288411" y="1537474"/>
                  </a:lnTo>
                  <a:lnTo>
                    <a:pt x="3251188" y="1563787"/>
                  </a:lnTo>
                  <a:lnTo>
                    <a:pt x="3209640" y="1583514"/>
                  </a:lnTo>
                  <a:lnTo>
                    <a:pt x="3164519" y="1595903"/>
                  </a:lnTo>
                  <a:lnTo>
                    <a:pt x="3116580" y="1600199"/>
                  </a:lnTo>
                  <a:lnTo>
                    <a:pt x="266700" y="1600199"/>
                  </a:lnTo>
                  <a:lnTo>
                    <a:pt x="218760" y="1595903"/>
                  </a:lnTo>
                  <a:lnTo>
                    <a:pt x="173639" y="1583514"/>
                  </a:lnTo>
                  <a:lnTo>
                    <a:pt x="132091" y="1563787"/>
                  </a:lnTo>
                  <a:lnTo>
                    <a:pt x="94868" y="1537474"/>
                  </a:lnTo>
                  <a:lnTo>
                    <a:pt x="62724" y="1505329"/>
                  </a:lnTo>
                  <a:lnTo>
                    <a:pt x="36412" y="1468104"/>
                  </a:lnTo>
                  <a:lnTo>
                    <a:pt x="16685" y="1426554"/>
                  </a:lnTo>
                  <a:lnTo>
                    <a:pt x="4296" y="1381430"/>
                  </a:lnTo>
                  <a:lnTo>
                    <a:pt x="0" y="1333487"/>
                  </a:lnTo>
                  <a:lnTo>
                    <a:pt x="0" y="266699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940811" y="3654044"/>
            <a:ext cx="2436495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5" dirty="0">
                <a:solidFill>
                  <a:srgbClr val="2A7D52"/>
                </a:solidFill>
                <a:latin typeface="Calibri"/>
                <a:cs typeface="Calibri"/>
              </a:rPr>
              <a:t>Know</a:t>
            </a:r>
            <a:r>
              <a:rPr sz="1800" b="1" spc="-4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60" dirty="0">
                <a:solidFill>
                  <a:srgbClr val="2A7D52"/>
                </a:solidFill>
                <a:latin typeface="Calibri"/>
                <a:cs typeface="Calibri"/>
              </a:rPr>
              <a:t>the</a:t>
            </a:r>
            <a:r>
              <a:rPr sz="1800" b="1" spc="-5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30" dirty="0">
                <a:solidFill>
                  <a:srgbClr val="2A7D52"/>
                </a:solidFill>
                <a:latin typeface="Calibri"/>
                <a:cs typeface="Calibri"/>
              </a:rPr>
              <a:t>Proof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lang="en-US" sz="1400" spc="20" dirty="0">
                <a:solidFill>
                  <a:srgbClr val="2D2C34"/>
                </a:solidFill>
                <a:latin typeface="Calibri"/>
                <a:cs typeface="Calibri"/>
              </a:rPr>
              <a:t>Supportive d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ocumentation</a:t>
            </a:r>
            <a:r>
              <a:rPr sz="1400" spc="1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should</a:t>
            </a:r>
            <a:r>
              <a:rPr sz="1400" spc="2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support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 request.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23" name="object 23" descr="þÿ"/>
          <p:cNvGrpSpPr/>
          <p:nvPr/>
        </p:nvGrpSpPr>
        <p:grpSpPr>
          <a:xfrm>
            <a:off x="6170676" y="3404628"/>
            <a:ext cx="3477895" cy="1694814"/>
            <a:chOff x="6170676" y="3404628"/>
            <a:chExt cx="3477895" cy="1694814"/>
          </a:xfrm>
        </p:grpSpPr>
        <p:pic>
          <p:nvPicPr>
            <p:cNvPr id="24" name="object 24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70676" y="3404628"/>
              <a:ext cx="3477755" cy="169467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217919" y="3429003"/>
              <a:ext cx="3383279" cy="1600200"/>
            </a:xfrm>
            <a:custGeom>
              <a:avLst/>
              <a:gdLst/>
              <a:ahLst/>
              <a:cxnLst/>
              <a:rect l="l" t="t" r="r" b="b"/>
              <a:pathLst>
                <a:path w="3383279" h="1600200">
                  <a:moveTo>
                    <a:pt x="3116580" y="0"/>
                  </a:moveTo>
                  <a:lnTo>
                    <a:pt x="266700" y="0"/>
                  </a:lnTo>
                  <a:lnTo>
                    <a:pt x="218760" y="4296"/>
                  </a:lnTo>
                  <a:lnTo>
                    <a:pt x="173639" y="16685"/>
                  </a:lnTo>
                  <a:lnTo>
                    <a:pt x="132091" y="36412"/>
                  </a:lnTo>
                  <a:lnTo>
                    <a:pt x="94868" y="62724"/>
                  </a:lnTo>
                  <a:lnTo>
                    <a:pt x="62724" y="94868"/>
                  </a:lnTo>
                  <a:lnTo>
                    <a:pt x="36412" y="132091"/>
                  </a:lnTo>
                  <a:lnTo>
                    <a:pt x="16685" y="173639"/>
                  </a:lnTo>
                  <a:lnTo>
                    <a:pt x="4296" y="218760"/>
                  </a:lnTo>
                  <a:lnTo>
                    <a:pt x="0" y="266699"/>
                  </a:lnTo>
                  <a:lnTo>
                    <a:pt x="0" y="1333487"/>
                  </a:lnTo>
                  <a:lnTo>
                    <a:pt x="4296" y="1381430"/>
                  </a:lnTo>
                  <a:lnTo>
                    <a:pt x="16685" y="1426554"/>
                  </a:lnTo>
                  <a:lnTo>
                    <a:pt x="36412" y="1468104"/>
                  </a:lnTo>
                  <a:lnTo>
                    <a:pt x="62724" y="1505329"/>
                  </a:lnTo>
                  <a:lnTo>
                    <a:pt x="94868" y="1537474"/>
                  </a:lnTo>
                  <a:lnTo>
                    <a:pt x="132091" y="1563787"/>
                  </a:lnTo>
                  <a:lnTo>
                    <a:pt x="173639" y="1583514"/>
                  </a:lnTo>
                  <a:lnTo>
                    <a:pt x="218760" y="1595903"/>
                  </a:lnTo>
                  <a:lnTo>
                    <a:pt x="266700" y="1600199"/>
                  </a:lnTo>
                  <a:lnTo>
                    <a:pt x="3116580" y="1600199"/>
                  </a:lnTo>
                  <a:lnTo>
                    <a:pt x="3164519" y="1595903"/>
                  </a:lnTo>
                  <a:lnTo>
                    <a:pt x="3209640" y="1583514"/>
                  </a:lnTo>
                  <a:lnTo>
                    <a:pt x="3251188" y="1563787"/>
                  </a:lnTo>
                  <a:lnTo>
                    <a:pt x="3288411" y="1537474"/>
                  </a:lnTo>
                  <a:lnTo>
                    <a:pt x="3320555" y="1505329"/>
                  </a:lnTo>
                  <a:lnTo>
                    <a:pt x="3346867" y="1468104"/>
                  </a:lnTo>
                  <a:lnTo>
                    <a:pt x="3366594" y="1426554"/>
                  </a:lnTo>
                  <a:lnTo>
                    <a:pt x="3378983" y="1381430"/>
                  </a:lnTo>
                  <a:lnTo>
                    <a:pt x="3383279" y="1333487"/>
                  </a:lnTo>
                  <a:lnTo>
                    <a:pt x="3383279" y="266699"/>
                  </a:lnTo>
                  <a:lnTo>
                    <a:pt x="3378983" y="218760"/>
                  </a:lnTo>
                  <a:lnTo>
                    <a:pt x="3366594" y="173639"/>
                  </a:lnTo>
                  <a:lnTo>
                    <a:pt x="3346867" y="132091"/>
                  </a:lnTo>
                  <a:lnTo>
                    <a:pt x="3320555" y="94868"/>
                  </a:lnTo>
                  <a:lnTo>
                    <a:pt x="3288411" y="62724"/>
                  </a:lnTo>
                  <a:lnTo>
                    <a:pt x="3251188" y="36412"/>
                  </a:lnTo>
                  <a:lnTo>
                    <a:pt x="3209640" y="16685"/>
                  </a:lnTo>
                  <a:lnTo>
                    <a:pt x="3164519" y="4296"/>
                  </a:lnTo>
                  <a:lnTo>
                    <a:pt x="3116580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217919" y="3429003"/>
              <a:ext cx="3383279" cy="1600200"/>
            </a:xfrm>
            <a:custGeom>
              <a:avLst/>
              <a:gdLst/>
              <a:ahLst/>
              <a:cxnLst/>
              <a:rect l="l" t="t" r="r" b="b"/>
              <a:pathLst>
                <a:path w="3383279" h="1600200">
                  <a:moveTo>
                    <a:pt x="0" y="266699"/>
                  </a:moveTo>
                  <a:lnTo>
                    <a:pt x="4296" y="218760"/>
                  </a:lnTo>
                  <a:lnTo>
                    <a:pt x="16685" y="173639"/>
                  </a:lnTo>
                  <a:lnTo>
                    <a:pt x="36412" y="132091"/>
                  </a:lnTo>
                  <a:lnTo>
                    <a:pt x="62724" y="94868"/>
                  </a:lnTo>
                  <a:lnTo>
                    <a:pt x="94868" y="62724"/>
                  </a:lnTo>
                  <a:lnTo>
                    <a:pt x="132091" y="36412"/>
                  </a:lnTo>
                  <a:lnTo>
                    <a:pt x="173639" y="16685"/>
                  </a:lnTo>
                  <a:lnTo>
                    <a:pt x="218760" y="4296"/>
                  </a:lnTo>
                  <a:lnTo>
                    <a:pt x="266700" y="0"/>
                  </a:lnTo>
                  <a:lnTo>
                    <a:pt x="3116580" y="0"/>
                  </a:lnTo>
                  <a:lnTo>
                    <a:pt x="3164519" y="4296"/>
                  </a:lnTo>
                  <a:lnTo>
                    <a:pt x="3209640" y="16685"/>
                  </a:lnTo>
                  <a:lnTo>
                    <a:pt x="3251188" y="36412"/>
                  </a:lnTo>
                  <a:lnTo>
                    <a:pt x="3288411" y="62724"/>
                  </a:lnTo>
                  <a:lnTo>
                    <a:pt x="3320555" y="94868"/>
                  </a:lnTo>
                  <a:lnTo>
                    <a:pt x="3346867" y="132091"/>
                  </a:lnTo>
                  <a:lnTo>
                    <a:pt x="3366594" y="173639"/>
                  </a:lnTo>
                  <a:lnTo>
                    <a:pt x="3378983" y="218760"/>
                  </a:lnTo>
                  <a:lnTo>
                    <a:pt x="3383279" y="266699"/>
                  </a:lnTo>
                  <a:lnTo>
                    <a:pt x="3383279" y="1333487"/>
                  </a:lnTo>
                  <a:lnTo>
                    <a:pt x="3378983" y="1381430"/>
                  </a:lnTo>
                  <a:lnTo>
                    <a:pt x="3366594" y="1426554"/>
                  </a:lnTo>
                  <a:lnTo>
                    <a:pt x="3346867" y="1468104"/>
                  </a:lnTo>
                  <a:lnTo>
                    <a:pt x="3320555" y="1505329"/>
                  </a:lnTo>
                  <a:lnTo>
                    <a:pt x="3288411" y="1537474"/>
                  </a:lnTo>
                  <a:lnTo>
                    <a:pt x="3251188" y="1563787"/>
                  </a:lnTo>
                  <a:lnTo>
                    <a:pt x="3209640" y="1583514"/>
                  </a:lnTo>
                  <a:lnTo>
                    <a:pt x="3164519" y="1595903"/>
                  </a:lnTo>
                  <a:lnTo>
                    <a:pt x="3116580" y="1600199"/>
                  </a:lnTo>
                  <a:lnTo>
                    <a:pt x="266700" y="1600199"/>
                  </a:lnTo>
                  <a:lnTo>
                    <a:pt x="218760" y="1595903"/>
                  </a:lnTo>
                  <a:lnTo>
                    <a:pt x="173639" y="1583514"/>
                  </a:lnTo>
                  <a:lnTo>
                    <a:pt x="132091" y="1563787"/>
                  </a:lnTo>
                  <a:lnTo>
                    <a:pt x="94868" y="1537474"/>
                  </a:lnTo>
                  <a:lnTo>
                    <a:pt x="62724" y="1505329"/>
                  </a:lnTo>
                  <a:lnTo>
                    <a:pt x="36412" y="1468104"/>
                  </a:lnTo>
                  <a:lnTo>
                    <a:pt x="16685" y="1426554"/>
                  </a:lnTo>
                  <a:lnTo>
                    <a:pt x="4296" y="1381430"/>
                  </a:lnTo>
                  <a:lnTo>
                    <a:pt x="0" y="1333487"/>
                  </a:lnTo>
                  <a:lnTo>
                    <a:pt x="0" y="266699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552692" y="3654044"/>
            <a:ext cx="2379345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5" dirty="0">
                <a:solidFill>
                  <a:srgbClr val="4D367C"/>
                </a:solidFill>
                <a:latin typeface="Calibri"/>
                <a:cs typeface="Calibri"/>
              </a:rPr>
              <a:t>Know</a:t>
            </a:r>
            <a:r>
              <a:rPr sz="1800" b="1" spc="-2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60" dirty="0">
                <a:solidFill>
                  <a:srgbClr val="4D367C"/>
                </a:solidFill>
                <a:latin typeface="Calibri"/>
                <a:cs typeface="Calibri"/>
              </a:rPr>
              <a:t>Where</a:t>
            </a:r>
            <a:r>
              <a:rPr sz="1800" b="1" spc="-3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4D367C"/>
                </a:solidFill>
                <a:latin typeface="Calibri"/>
                <a:cs typeface="Calibri"/>
              </a:rPr>
              <a:t>to</a:t>
            </a:r>
            <a:r>
              <a:rPr sz="1800" b="1" spc="-1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80" dirty="0">
                <a:solidFill>
                  <a:srgbClr val="4D367C"/>
                </a:solidFill>
                <a:latin typeface="Calibri"/>
                <a:cs typeface="Calibri"/>
              </a:rPr>
              <a:t>Ask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Use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current</a:t>
            </a:r>
            <a:r>
              <a:rPr sz="1400" spc="10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NMPSIA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35" dirty="0">
                <a:solidFill>
                  <a:srgbClr val="2D2C34"/>
                </a:solidFill>
                <a:latin typeface="Calibri"/>
                <a:cs typeface="Calibri"/>
              </a:rPr>
              <a:t>resources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when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you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need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2C34"/>
                </a:solidFill>
                <a:latin typeface="Calibri"/>
                <a:cs typeface="Calibri"/>
              </a:rPr>
              <a:t>help.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695" y="0"/>
                </a:moveTo>
                <a:lnTo>
                  <a:pt x="0" y="0"/>
                </a:lnTo>
                <a:lnTo>
                  <a:pt x="0" y="6858000"/>
                </a:lnTo>
                <a:lnTo>
                  <a:pt x="12191695" y="6858000"/>
                </a:lnTo>
                <a:lnTo>
                  <a:pt x="12191695" y="0"/>
                </a:lnTo>
                <a:close/>
              </a:path>
            </a:pathLst>
          </a:custGeom>
          <a:solidFill>
            <a:srgbClr val="4D36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719925" y="1966976"/>
            <a:ext cx="47231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150" dirty="0">
                <a:solidFill>
                  <a:srgbClr val="FFFFFF"/>
                </a:solidFill>
              </a:rPr>
              <a:t>YOU’VE</a:t>
            </a:r>
            <a:r>
              <a:rPr sz="3200" spc="-90" dirty="0">
                <a:solidFill>
                  <a:srgbClr val="FFFFFF"/>
                </a:solidFill>
              </a:rPr>
              <a:t> </a:t>
            </a:r>
            <a:r>
              <a:rPr sz="3200" spc="130" dirty="0">
                <a:solidFill>
                  <a:srgbClr val="FFFFFF"/>
                </a:solidFill>
              </a:rPr>
              <a:t>GOT</a:t>
            </a:r>
            <a:r>
              <a:rPr sz="3200" spc="-75" dirty="0">
                <a:solidFill>
                  <a:srgbClr val="FFFFFF"/>
                </a:solidFill>
              </a:rPr>
              <a:t> </a:t>
            </a:r>
            <a:r>
              <a:rPr sz="3200" spc="185" dirty="0">
                <a:solidFill>
                  <a:srgbClr val="FFFFFF"/>
                </a:solidFill>
              </a:rPr>
              <a:t>THE</a:t>
            </a:r>
            <a:r>
              <a:rPr sz="3200" spc="-65" dirty="0">
                <a:solidFill>
                  <a:srgbClr val="FFFFFF"/>
                </a:solidFill>
              </a:rPr>
              <a:t> </a:t>
            </a:r>
            <a:r>
              <a:rPr sz="3200" spc="229" dirty="0">
                <a:solidFill>
                  <a:srgbClr val="FFFFFF"/>
                </a:solidFill>
              </a:rPr>
              <a:t>BASICS.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4155757" y="2799079"/>
            <a:ext cx="38506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85" dirty="0">
                <a:solidFill>
                  <a:srgbClr val="FFFFFF"/>
                </a:solidFill>
                <a:latin typeface="Calibri"/>
                <a:cs typeface="Calibri"/>
              </a:rPr>
              <a:t>Now</a:t>
            </a:r>
            <a:r>
              <a:rPr sz="24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160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4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90" dirty="0">
                <a:solidFill>
                  <a:srgbClr val="FFFFFF"/>
                </a:solidFill>
                <a:latin typeface="Calibri"/>
                <a:cs typeface="Calibri"/>
              </a:rPr>
              <a:t>them</a:t>
            </a:r>
            <a:r>
              <a:rPr sz="24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85" dirty="0">
                <a:solidFill>
                  <a:srgbClr val="FFFFFF"/>
                </a:solidFill>
                <a:latin typeface="Calibri"/>
                <a:cs typeface="Calibri"/>
              </a:rPr>
              <a:t>consistently.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65969" y="3766818"/>
            <a:ext cx="50285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Eligibility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60" dirty="0">
                <a:solidFill>
                  <a:srgbClr val="FFFFFF"/>
                </a:solidFill>
                <a:latin typeface="Calibri"/>
                <a:cs typeface="Calibri"/>
              </a:rPr>
              <a:t>•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Timing</a:t>
            </a:r>
            <a:r>
              <a:rPr sz="16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60" dirty="0">
                <a:solidFill>
                  <a:srgbClr val="FFFFFF"/>
                </a:solidFill>
                <a:latin typeface="Calibri"/>
                <a:cs typeface="Calibri"/>
              </a:rPr>
              <a:t>•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Documentation</a:t>
            </a:r>
            <a:r>
              <a:rPr sz="16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60" dirty="0">
                <a:solidFill>
                  <a:srgbClr val="FFFFFF"/>
                </a:solidFill>
                <a:latin typeface="Calibri"/>
                <a:cs typeface="Calibri"/>
              </a:rPr>
              <a:t>•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Review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60" dirty="0">
                <a:solidFill>
                  <a:srgbClr val="FFFFFF"/>
                </a:solidFill>
                <a:latin typeface="Calibri"/>
                <a:cs typeface="Calibri"/>
              </a:rPr>
              <a:t>•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Resources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47557" y="4812284"/>
            <a:ext cx="146558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90" dirty="0">
                <a:solidFill>
                  <a:srgbClr val="FFFFFF"/>
                </a:solidFill>
                <a:latin typeface="Calibri"/>
                <a:cs typeface="Calibri"/>
              </a:rPr>
              <a:t>Questions?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6381" y="5726709"/>
            <a:ext cx="2320569" cy="96669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89338" y="5782525"/>
            <a:ext cx="2077820" cy="709713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0" dirty="0"/>
              <a:t>Who</a:t>
            </a:r>
            <a:r>
              <a:rPr spc="-70" dirty="0"/>
              <a:t> </a:t>
            </a:r>
            <a:r>
              <a:rPr spc="165" dirty="0"/>
              <a:t>Does</a:t>
            </a:r>
            <a:r>
              <a:rPr spc="-65" dirty="0"/>
              <a:t> </a:t>
            </a:r>
            <a:r>
              <a:rPr spc="70" dirty="0"/>
              <a:t>What?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21869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Three</a:t>
            </a:r>
            <a:r>
              <a:rPr sz="1400" spc="7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roles</a:t>
            </a:r>
            <a:r>
              <a:rPr sz="1400" spc="3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working</a:t>
            </a:r>
            <a:r>
              <a:rPr sz="1400" spc="8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69666F"/>
                </a:solidFill>
                <a:latin typeface="Calibri"/>
                <a:cs typeface="Calibri"/>
              </a:rPr>
              <a:t>together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592836" y="1392948"/>
            <a:ext cx="3523615" cy="3432175"/>
            <a:chOff x="592836" y="1392948"/>
            <a:chExt cx="3523615" cy="3432175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2836" y="1392948"/>
              <a:ext cx="3523475" cy="343203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40080" y="1417318"/>
              <a:ext cx="3429000" cy="3337560"/>
            </a:xfrm>
            <a:custGeom>
              <a:avLst/>
              <a:gdLst/>
              <a:ahLst/>
              <a:cxnLst/>
              <a:rect l="l" t="t" r="r" b="b"/>
              <a:pathLst>
                <a:path w="3429000" h="3337560">
                  <a:moveTo>
                    <a:pt x="2872727" y="0"/>
                  </a:moveTo>
                  <a:lnTo>
                    <a:pt x="556272" y="0"/>
                  </a:lnTo>
                  <a:lnTo>
                    <a:pt x="508274" y="2041"/>
                  </a:lnTo>
                  <a:lnTo>
                    <a:pt x="461410" y="8055"/>
                  </a:lnTo>
                  <a:lnTo>
                    <a:pt x="415847" y="17875"/>
                  </a:lnTo>
                  <a:lnTo>
                    <a:pt x="371752" y="31333"/>
                  </a:lnTo>
                  <a:lnTo>
                    <a:pt x="329291" y="48262"/>
                  </a:lnTo>
                  <a:lnTo>
                    <a:pt x="288632" y="68496"/>
                  </a:lnTo>
                  <a:lnTo>
                    <a:pt x="249942" y="91867"/>
                  </a:lnTo>
                  <a:lnTo>
                    <a:pt x="213388" y="118209"/>
                  </a:lnTo>
                  <a:lnTo>
                    <a:pt x="179136" y="147354"/>
                  </a:lnTo>
                  <a:lnTo>
                    <a:pt x="147354" y="179136"/>
                  </a:lnTo>
                  <a:lnTo>
                    <a:pt x="118209" y="213388"/>
                  </a:lnTo>
                  <a:lnTo>
                    <a:pt x="91867" y="249942"/>
                  </a:lnTo>
                  <a:lnTo>
                    <a:pt x="68496" y="288632"/>
                  </a:lnTo>
                  <a:lnTo>
                    <a:pt x="48262" y="329291"/>
                  </a:lnTo>
                  <a:lnTo>
                    <a:pt x="31333" y="371752"/>
                  </a:lnTo>
                  <a:lnTo>
                    <a:pt x="17875" y="415847"/>
                  </a:lnTo>
                  <a:lnTo>
                    <a:pt x="8055" y="461410"/>
                  </a:lnTo>
                  <a:lnTo>
                    <a:pt x="2041" y="508274"/>
                  </a:lnTo>
                  <a:lnTo>
                    <a:pt x="0" y="556272"/>
                  </a:lnTo>
                  <a:lnTo>
                    <a:pt x="0" y="2781287"/>
                  </a:lnTo>
                  <a:lnTo>
                    <a:pt x="2041" y="2829285"/>
                  </a:lnTo>
                  <a:lnTo>
                    <a:pt x="8055" y="2876149"/>
                  </a:lnTo>
                  <a:lnTo>
                    <a:pt x="17875" y="2921712"/>
                  </a:lnTo>
                  <a:lnTo>
                    <a:pt x="31333" y="2965807"/>
                  </a:lnTo>
                  <a:lnTo>
                    <a:pt x="48262" y="3008268"/>
                  </a:lnTo>
                  <a:lnTo>
                    <a:pt x="68496" y="3048927"/>
                  </a:lnTo>
                  <a:lnTo>
                    <a:pt x="91867" y="3087617"/>
                  </a:lnTo>
                  <a:lnTo>
                    <a:pt x="118209" y="3124171"/>
                  </a:lnTo>
                  <a:lnTo>
                    <a:pt x="147354" y="3158423"/>
                  </a:lnTo>
                  <a:lnTo>
                    <a:pt x="179136" y="3190205"/>
                  </a:lnTo>
                  <a:lnTo>
                    <a:pt x="213388" y="3219350"/>
                  </a:lnTo>
                  <a:lnTo>
                    <a:pt x="249942" y="3245692"/>
                  </a:lnTo>
                  <a:lnTo>
                    <a:pt x="288632" y="3269063"/>
                  </a:lnTo>
                  <a:lnTo>
                    <a:pt x="329291" y="3289297"/>
                  </a:lnTo>
                  <a:lnTo>
                    <a:pt x="371752" y="3306226"/>
                  </a:lnTo>
                  <a:lnTo>
                    <a:pt x="415847" y="3319684"/>
                  </a:lnTo>
                  <a:lnTo>
                    <a:pt x="461410" y="3329504"/>
                  </a:lnTo>
                  <a:lnTo>
                    <a:pt x="508274" y="3335518"/>
                  </a:lnTo>
                  <a:lnTo>
                    <a:pt x="556272" y="3337559"/>
                  </a:lnTo>
                  <a:lnTo>
                    <a:pt x="2872727" y="3337559"/>
                  </a:lnTo>
                  <a:lnTo>
                    <a:pt x="2920725" y="3335518"/>
                  </a:lnTo>
                  <a:lnTo>
                    <a:pt x="2967589" y="3329504"/>
                  </a:lnTo>
                  <a:lnTo>
                    <a:pt x="3013152" y="3319684"/>
                  </a:lnTo>
                  <a:lnTo>
                    <a:pt x="3057247" y="3306226"/>
                  </a:lnTo>
                  <a:lnTo>
                    <a:pt x="3099708" y="3289297"/>
                  </a:lnTo>
                  <a:lnTo>
                    <a:pt x="3140367" y="3269063"/>
                  </a:lnTo>
                  <a:lnTo>
                    <a:pt x="3179057" y="3245692"/>
                  </a:lnTo>
                  <a:lnTo>
                    <a:pt x="3215611" y="3219350"/>
                  </a:lnTo>
                  <a:lnTo>
                    <a:pt x="3249863" y="3190205"/>
                  </a:lnTo>
                  <a:lnTo>
                    <a:pt x="3281645" y="3158423"/>
                  </a:lnTo>
                  <a:lnTo>
                    <a:pt x="3310790" y="3124171"/>
                  </a:lnTo>
                  <a:lnTo>
                    <a:pt x="3337132" y="3087617"/>
                  </a:lnTo>
                  <a:lnTo>
                    <a:pt x="3360503" y="3048927"/>
                  </a:lnTo>
                  <a:lnTo>
                    <a:pt x="3380737" y="3008268"/>
                  </a:lnTo>
                  <a:lnTo>
                    <a:pt x="3397666" y="2965807"/>
                  </a:lnTo>
                  <a:lnTo>
                    <a:pt x="3411124" y="2921712"/>
                  </a:lnTo>
                  <a:lnTo>
                    <a:pt x="3420944" y="2876149"/>
                  </a:lnTo>
                  <a:lnTo>
                    <a:pt x="3426958" y="2829285"/>
                  </a:lnTo>
                  <a:lnTo>
                    <a:pt x="3429000" y="2781287"/>
                  </a:lnTo>
                  <a:lnTo>
                    <a:pt x="3429000" y="556272"/>
                  </a:lnTo>
                  <a:lnTo>
                    <a:pt x="3426958" y="508274"/>
                  </a:lnTo>
                  <a:lnTo>
                    <a:pt x="3420944" y="461410"/>
                  </a:lnTo>
                  <a:lnTo>
                    <a:pt x="3411124" y="415847"/>
                  </a:lnTo>
                  <a:lnTo>
                    <a:pt x="3397666" y="371752"/>
                  </a:lnTo>
                  <a:lnTo>
                    <a:pt x="3380737" y="329291"/>
                  </a:lnTo>
                  <a:lnTo>
                    <a:pt x="3360503" y="288632"/>
                  </a:lnTo>
                  <a:lnTo>
                    <a:pt x="3337132" y="249942"/>
                  </a:lnTo>
                  <a:lnTo>
                    <a:pt x="3310790" y="213388"/>
                  </a:lnTo>
                  <a:lnTo>
                    <a:pt x="3281645" y="179136"/>
                  </a:lnTo>
                  <a:lnTo>
                    <a:pt x="3249863" y="147354"/>
                  </a:lnTo>
                  <a:lnTo>
                    <a:pt x="3215611" y="118209"/>
                  </a:lnTo>
                  <a:lnTo>
                    <a:pt x="3179057" y="91867"/>
                  </a:lnTo>
                  <a:lnTo>
                    <a:pt x="3140367" y="68496"/>
                  </a:lnTo>
                  <a:lnTo>
                    <a:pt x="3099708" y="48262"/>
                  </a:lnTo>
                  <a:lnTo>
                    <a:pt x="3057247" y="31333"/>
                  </a:lnTo>
                  <a:lnTo>
                    <a:pt x="3013152" y="17875"/>
                  </a:lnTo>
                  <a:lnTo>
                    <a:pt x="2967589" y="8055"/>
                  </a:lnTo>
                  <a:lnTo>
                    <a:pt x="2920725" y="2041"/>
                  </a:lnTo>
                  <a:lnTo>
                    <a:pt x="2872727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40080" y="1417318"/>
              <a:ext cx="3429000" cy="3337560"/>
            </a:xfrm>
            <a:custGeom>
              <a:avLst/>
              <a:gdLst/>
              <a:ahLst/>
              <a:cxnLst/>
              <a:rect l="l" t="t" r="r" b="b"/>
              <a:pathLst>
                <a:path w="3429000" h="3337560">
                  <a:moveTo>
                    <a:pt x="0" y="556272"/>
                  </a:moveTo>
                  <a:lnTo>
                    <a:pt x="2041" y="508274"/>
                  </a:lnTo>
                  <a:lnTo>
                    <a:pt x="8055" y="461410"/>
                  </a:lnTo>
                  <a:lnTo>
                    <a:pt x="17875" y="415847"/>
                  </a:lnTo>
                  <a:lnTo>
                    <a:pt x="31333" y="371752"/>
                  </a:lnTo>
                  <a:lnTo>
                    <a:pt x="48262" y="329291"/>
                  </a:lnTo>
                  <a:lnTo>
                    <a:pt x="68496" y="288632"/>
                  </a:lnTo>
                  <a:lnTo>
                    <a:pt x="91867" y="249942"/>
                  </a:lnTo>
                  <a:lnTo>
                    <a:pt x="118209" y="213388"/>
                  </a:lnTo>
                  <a:lnTo>
                    <a:pt x="147354" y="179136"/>
                  </a:lnTo>
                  <a:lnTo>
                    <a:pt x="179136" y="147354"/>
                  </a:lnTo>
                  <a:lnTo>
                    <a:pt x="213388" y="118209"/>
                  </a:lnTo>
                  <a:lnTo>
                    <a:pt x="249942" y="91867"/>
                  </a:lnTo>
                  <a:lnTo>
                    <a:pt x="288632" y="68496"/>
                  </a:lnTo>
                  <a:lnTo>
                    <a:pt x="329291" y="48262"/>
                  </a:lnTo>
                  <a:lnTo>
                    <a:pt x="371752" y="31333"/>
                  </a:lnTo>
                  <a:lnTo>
                    <a:pt x="415847" y="17875"/>
                  </a:lnTo>
                  <a:lnTo>
                    <a:pt x="461410" y="8055"/>
                  </a:lnTo>
                  <a:lnTo>
                    <a:pt x="508274" y="2041"/>
                  </a:lnTo>
                  <a:lnTo>
                    <a:pt x="556272" y="0"/>
                  </a:lnTo>
                  <a:lnTo>
                    <a:pt x="2872727" y="0"/>
                  </a:lnTo>
                  <a:lnTo>
                    <a:pt x="2920725" y="2041"/>
                  </a:lnTo>
                  <a:lnTo>
                    <a:pt x="2967589" y="8055"/>
                  </a:lnTo>
                  <a:lnTo>
                    <a:pt x="3013152" y="17875"/>
                  </a:lnTo>
                  <a:lnTo>
                    <a:pt x="3057247" y="31333"/>
                  </a:lnTo>
                  <a:lnTo>
                    <a:pt x="3099708" y="48262"/>
                  </a:lnTo>
                  <a:lnTo>
                    <a:pt x="3140367" y="68496"/>
                  </a:lnTo>
                  <a:lnTo>
                    <a:pt x="3179057" y="91867"/>
                  </a:lnTo>
                  <a:lnTo>
                    <a:pt x="3215611" y="118209"/>
                  </a:lnTo>
                  <a:lnTo>
                    <a:pt x="3249863" y="147354"/>
                  </a:lnTo>
                  <a:lnTo>
                    <a:pt x="3281645" y="179136"/>
                  </a:lnTo>
                  <a:lnTo>
                    <a:pt x="3310790" y="213388"/>
                  </a:lnTo>
                  <a:lnTo>
                    <a:pt x="3337132" y="249942"/>
                  </a:lnTo>
                  <a:lnTo>
                    <a:pt x="3360503" y="288632"/>
                  </a:lnTo>
                  <a:lnTo>
                    <a:pt x="3380737" y="329291"/>
                  </a:lnTo>
                  <a:lnTo>
                    <a:pt x="3397666" y="371752"/>
                  </a:lnTo>
                  <a:lnTo>
                    <a:pt x="3411124" y="415847"/>
                  </a:lnTo>
                  <a:lnTo>
                    <a:pt x="3420944" y="461410"/>
                  </a:lnTo>
                  <a:lnTo>
                    <a:pt x="3426958" y="508274"/>
                  </a:lnTo>
                  <a:lnTo>
                    <a:pt x="3429000" y="556272"/>
                  </a:lnTo>
                  <a:lnTo>
                    <a:pt x="3429000" y="2781287"/>
                  </a:lnTo>
                  <a:lnTo>
                    <a:pt x="3426958" y="2829285"/>
                  </a:lnTo>
                  <a:lnTo>
                    <a:pt x="3420944" y="2876149"/>
                  </a:lnTo>
                  <a:lnTo>
                    <a:pt x="3411124" y="2921712"/>
                  </a:lnTo>
                  <a:lnTo>
                    <a:pt x="3397666" y="2965807"/>
                  </a:lnTo>
                  <a:lnTo>
                    <a:pt x="3380737" y="3008268"/>
                  </a:lnTo>
                  <a:lnTo>
                    <a:pt x="3360503" y="3048927"/>
                  </a:lnTo>
                  <a:lnTo>
                    <a:pt x="3337132" y="3087617"/>
                  </a:lnTo>
                  <a:lnTo>
                    <a:pt x="3310790" y="3124171"/>
                  </a:lnTo>
                  <a:lnTo>
                    <a:pt x="3281645" y="3158423"/>
                  </a:lnTo>
                  <a:lnTo>
                    <a:pt x="3249863" y="3190205"/>
                  </a:lnTo>
                  <a:lnTo>
                    <a:pt x="3215611" y="3219350"/>
                  </a:lnTo>
                  <a:lnTo>
                    <a:pt x="3179057" y="3245692"/>
                  </a:lnTo>
                  <a:lnTo>
                    <a:pt x="3140367" y="3269063"/>
                  </a:lnTo>
                  <a:lnTo>
                    <a:pt x="3099708" y="3289297"/>
                  </a:lnTo>
                  <a:lnTo>
                    <a:pt x="3057247" y="3306226"/>
                  </a:lnTo>
                  <a:lnTo>
                    <a:pt x="3013152" y="3319684"/>
                  </a:lnTo>
                  <a:lnTo>
                    <a:pt x="2967589" y="3329504"/>
                  </a:lnTo>
                  <a:lnTo>
                    <a:pt x="2920725" y="3335518"/>
                  </a:lnTo>
                  <a:lnTo>
                    <a:pt x="2872727" y="3337559"/>
                  </a:lnTo>
                  <a:lnTo>
                    <a:pt x="556272" y="3337559"/>
                  </a:lnTo>
                  <a:lnTo>
                    <a:pt x="508274" y="3335518"/>
                  </a:lnTo>
                  <a:lnTo>
                    <a:pt x="461410" y="3329504"/>
                  </a:lnTo>
                  <a:lnTo>
                    <a:pt x="415847" y="3319684"/>
                  </a:lnTo>
                  <a:lnTo>
                    <a:pt x="371752" y="3306226"/>
                  </a:lnTo>
                  <a:lnTo>
                    <a:pt x="329291" y="3289297"/>
                  </a:lnTo>
                  <a:lnTo>
                    <a:pt x="288632" y="3269063"/>
                  </a:lnTo>
                  <a:lnTo>
                    <a:pt x="249942" y="3245692"/>
                  </a:lnTo>
                  <a:lnTo>
                    <a:pt x="213388" y="3219350"/>
                  </a:lnTo>
                  <a:lnTo>
                    <a:pt x="179136" y="3190205"/>
                  </a:lnTo>
                  <a:lnTo>
                    <a:pt x="147354" y="3158423"/>
                  </a:lnTo>
                  <a:lnTo>
                    <a:pt x="118209" y="3124171"/>
                  </a:lnTo>
                  <a:lnTo>
                    <a:pt x="91867" y="3087617"/>
                  </a:lnTo>
                  <a:lnTo>
                    <a:pt x="68496" y="3048927"/>
                  </a:lnTo>
                  <a:lnTo>
                    <a:pt x="48262" y="3008268"/>
                  </a:lnTo>
                  <a:lnTo>
                    <a:pt x="31333" y="2965807"/>
                  </a:lnTo>
                  <a:lnTo>
                    <a:pt x="17875" y="2921712"/>
                  </a:lnTo>
                  <a:lnTo>
                    <a:pt x="8055" y="2876149"/>
                  </a:lnTo>
                  <a:lnTo>
                    <a:pt x="2041" y="2829285"/>
                  </a:lnTo>
                  <a:lnTo>
                    <a:pt x="0" y="2781287"/>
                  </a:lnTo>
                  <a:lnTo>
                    <a:pt x="0" y="556272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74649" y="1640839"/>
            <a:ext cx="2567940" cy="1968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60" dirty="0">
                <a:solidFill>
                  <a:srgbClr val="4D367C"/>
                </a:solidFill>
                <a:latin typeface="Calibri"/>
                <a:cs typeface="Calibri"/>
              </a:rPr>
              <a:t>NMPSIA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370"/>
              </a:spcBef>
            </a:pP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Provides</a:t>
            </a:r>
            <a:r>
              <a:rPr sz="1600" spc="114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6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group</a:t>
            </a:r>
            <a:r>
              <a:rPr sz="1600" spc="1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2C34"/>
                </a:solidFill>
                <a:latin typeface="Calibri"/>
                <a:cs typeface="Calibri"/>
              </a:rPr>
              <a:t>benefit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program</a:t>
            </a:r>
            <a:r>
              <a:rPr sz="16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6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45" dirty="0">
                <a:solidFill>
                  <a:srgbClr val="2D2C34"/>
                </a:solidFill>
                <a:latin typeface="Calibri"/>
                <a:cs typeface="Calibri"/>
              </a:rPr>
              <a:t>purchasing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structure</a:t>
            </a:r>
            <a:r>
              <a:rPr sz="1600" spc="1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for</a:t>
            </a:r>
            <a:r>
              <a:rPr sz="1600" spc="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2C34"/>
                </a:solidFill>
                <a:latin typeface="Calibri"/>
                <a:cs typeface="Calibri"/>
              </a:rPr>
              <a:t>participating </a:t>
            </a:r>
            <a:r>
              <a:rPr sz="1600" spc="65" dirty="0">
                <a:solidFill>
                  <a:srgbClr val="2D2C34"/>
                </a:solidFill>
                <a:latin typeface="Calibri"/>
                <a:cs typeface="Calibri"/>
              </a:rPr>
              <a:t>public</a:t>
            </a:r>
            <a:r>
              <a:rPr sz="1600" spc="-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2D2C34"/>
                </a:solidFill>
                <a:latin typeface="Calibri"/>
                <a:cs typeface="Calibri"/>
              </a:rPr>
              <a:t>schools,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2C34"/>
                </a:solidFill>
                <a:latin typeface="Calibri"/>
                <a:cs typeface="Calibri"/>
              </a:rPr>
              <a:t>charter </a:t>
            </a:r>
            <a:r>
              <a:rPr sz="1600" spc="75" dirty="0">
                <a:solidFill>
                  <a:srgbClr val="2D2C34"/>
                </a:solidFill>
                <a:latin typeface="Calibri"/>
                <a:cs typeface="Calibri"/>
              </a:rPr>
              <a:t>schools,</a:t>
            </a:r>
            <a:r>
              <a:rPr sz="1600" spc="114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600" spc="10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post-</a:t>
            </a:r>
            <a:r>
              <a:rPr sz="1600" spc="45" dirty="0">
                <a:solidFill>
                  <a:srgbClr val="2D2C34"/>
                </a:solidFill>
                <a:latin typeface="Calibri"/>
                <a:cs typeface="Calibri"/>
              </a:rPr>
              <a:t>secondary </a:t>
            </a:r>
            <a:r>
              <a:rPr sz="1600" spc="20" dirty="0">
                <a:solidFill>
                  <a:srgbClr val="2D2C34"/>
                </a:solidFill>
                <a:latin typeface="Calibri"/>
                <a:cs typeface="Calibri"/>
              </a:rPr>
              <a:t>educational</a:t>
            </a:r>
            <a:r>
              <a:rPr sz="1600" spc="3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2C34"/>
                </a:solidFill>
                <a:latin typeface="Calibri"/>
                <a:cs typeface="Calibri"/>
              </a:rPr>
              <a:t>entities.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9" name="object 9" descr="þÿ"/>
          <p:cNvGrpSpPr/>
          <p:nvPr/>
        </p:nvGrpSpPr>
        <p:grpSpPr>
          <a:xfrm>
            <a:off x="4341876" y="1392948"/>
            <a:ext cx="3523615" cy="3432175"/>
            <a:chOff x="4341876" y="1392948"/>
            <a:chExt cx="3523615" cy="3432175"/>
          </a:xfrm>
        </p:grpSpPr>
        <p:pic>
          <p:nvPicPr>
            <p:cNvPr id="10" name="object 1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1876" y="1392948"/>
              <a:ext cx="3523475" cy="343203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389119" y="1417318"/>
              <a:ext cx="3429000" cy="3337560"/>
            </a:xfrm>
            <a:custGeom>
              <a:avLst/>
              <a:gdLst/>
              <a:ahLst/>
              <a:cxnLst/>
              <a:rect l="l" t="t" r="r" b="b"/>
              <a:pathLst>
                <a:path w="3429000" h="3337560">
                  <a:moveTo>
                    <a:pt x="2872727" y="0"/>
                  </a:moveTo>
                  <a:lnTo>
                    <a:pt x="556272" y="0"/>
                  </a:lnTo>
                  <a:lnTo>
                    <a:pt x="508274" y="2041"/>
                  </a:lnTo>
                  <a:lnTo>
                    <a:pt x="461410" y="8055"/>
                  </a:lnTo>
                  <a:lnTo>
                    <a:pt x="415847" y="17875"/>
                  </a:lnTo>
                  <a:lnTo>
                    <a:pt x="371752" y="31333"/>
                  </a:lnTo>
                  <a:lnTo>
                    <a:pt x="329291" y="48262"/>
                  </a:lnTo>
                  <a:lnTo>
                    <a:pt x="288632" y="68496"/>
                  </a:lnTo>
                  <a:lnTo>
                    <a:pt x="249942" y="91867"/>
                  </a:lnTo>
                  <a:lnTo>
                    <a:pt x="213388" y="118209"/>
                  </a:lnTo>
                  <a:lnTo>
                    <a:pt x="179136" y="147354"/>
                  </a:lnTo>
                  <a:lnTo>
                    <a:pt x="147354" y="179136"/>
                  </a:lnTo>
                  <a:lnTo>
                    <a:pt x="118209" y="213388"/>
                  </a:lnTo>
                  <a:lnTo>
                    <a:pt x="91867" y="249942"/>
                  </a:lnTo>
                  <a:lnTo>
                    <a:pt x="68496" y="288632"/>
                  </a:lnTo>
                  <a:lnTo>
                    <a:pt x="48262" y="329291"/>
                  </a:lnTo>
                  <a:lnTo>
                    <a:pt x="31333" y="371752"/>
                  </a:lnTo>
                  <a:lnTo>
                    <a:pt x="17875" y="415847"/>
                  </a:lnTo>
                  <a:lnTo>
                    <a:pt x="8055" y="461410"/>
                  </a:lnTo>
                  <a:lnTo>
                    <a:pt x="2041" y="508274"/>
                  </a:lnTo>
                  <a:lnTo>
                    <a:pt x="0" y="556272"/>
                  </a:lnTo>
                  <a:lnTo>
                    <a:pt x="0" y="2781287"/>
                  </a:lnTo>
                  <a:lnTo>
                    <a:pt x="2041" y="2829285"/>
                  </a:lnTo>
                  <a:lnTo>
                    <a:pt x="8055" y="2876149"/>
                  </a:lnTo>
                  <a:lnTo>
                    <a:pt x="17875" y="2921712"/>
                  </a:lnTo>
                  <a:lnTo>
                    <a:pt x="31333" y="2965807"/>
                  </a:lnTo>
                  <a:lnTo>
                    <a:pt x="48262" y="3008268"/>
                  </a:lnTo>
                  <a:lnTo>
                    <a:pt x="68496" y="3048927"/>
                  </a:lnTo>
                  <a:lnTo>
                    <a:pt x="91867" y="3087617"/>
                  </a:lnTo>
                  <a:lnTo>
                    <a:pt x="118209" y="3124171"/>
                  </a:lnTo>
                  <a:lnTo>
                    <a:pt x="147354" y="3158423"/>
                  </a:lnTo>
                  <a:lnTo>
                    <a:pt x="179136" y="3190205"/>
                  </a:lnTo>
                  <a:lnTo>
                    <a:pt x="213388" y="3219350"/>
                  </a:lnTo>
                  <a:lnTo>
                    <a:pt x="249942" y="3245692"/>
                  </a:lnTo>
                  <a:lnTo>
                    <a:pt x="288632" y="3269063"/>
                  </a:lnTo>
                  <a:lnTo>
                    <a:pt x="329291" y="3289297"/>
                  </a:lnTo>
                  <a:lnTo>
                    <a:pt x="371752" y="3306226"/>
                  </a:lnTo>
                  <a:lnTo>
                    <a:pt x="415847" y="3319684"/>
                  </a:lnTo>
                  <a:lnTo>
                    <a:pt x="461410" y="3329504"/>
                  </a:lnTo>
                  <a:lnTo>
                    <a:pt x="508274" y="3335518"/>
                  </a:lnTo>
                  <a:lnTo>
                    <a:pt x="556272" y="3337559"/>
                  </a:lnTo>
                  <a:lnTo>
                    <a:pt x="2872727" y="3337559"/>
                  </a:lnTo>
                  <a:lnTo>
                    <a:pt x="2920725" y="3335518"/>
                  </a:lnTo>
                  <a:lnTo>
                    <a:pt x="2967589" y="3329504"/>
                  </a:lnTo>
                  <a:lnTo>
                    <a:pt x="3013152" y="3319684"/>
                  </a:lnTo>
                  <a:lnTo>
                    <a:pt x="3057247" y="3306226"/>
                  </a:lnTo>
                  <a:lnTo>
                    <a:pt x="3099708" y="3289297"/>
                  </a:lnTo>
                  <a:lnTo>
                    <a:pt x="3140367" y="3269063"/>
                  </a:lnTo>
                  <a:lnTo>
                    <a:pt x="3179057" y="3245692"/>
                  </a:lnTo>
                  <a:lnTo>
                    <a:pt x="3215611" y="3219350"/>
                  </a:lnTo>
                  <a:lnTo>
                    <a:pt x="3249863" y="3190205"/>
                  </a:lnTo>
                  <a:lnTo>
                    <a:pt x="3281645" y="3158423"/>
                  </a:lnTo>
                  <a:lnTo>
                    <a:pt x="3310790" y="3124171"/>
                  </a:lnTo>
                  <a:lnTo>
                    <a:pt x="3337132" y="3087617"/>
                  </a:lnTo>
                  <a:lnTo>
                    <a:pt x="3360503" y="3048927"/>
                  </a:lnTo>
                  <a:lnTo>
                    <a:pt x="3380737" y="3008268"/>
                  </a:lnTo>
                  <a:lnTo>
                    <a:pt x="3397666" y="2965807"/>
                  </a:lnTo>
                  <a:lnTo>
                    <a:pt x="3411124" y="2921712"/>
                  </a:lnTo>
                  <a:lnTo>
                    <a:pt x="3420944" y="2876149"/>
                  </a:lnTo>
                  <a:lnTo>
                    <a:pt x="3426958" y="2829285"/>
                  </a:lnTo>
                  <a:lnTo>
                    <a:pt x="3429000" y="2781287"/>
                  </a:lnTo>
                  <a:lnTo>
                    <a:pt x="3429000" y="556272"/>
                  </a:lnTo>
                  <a:lnTo>
                    <a:pt x="3426958" y="508274"/>
                  </a:lnTo>
                  <a:lnTo>
                    <a:pt x="3420944" y="461410"/>
                  </a:lnTo>
                  <a:lnTo>
                    <a:pt x="3411124" y="415847"/>
                  </a:lnTo>
                  <a:lnTo>
                    <a:pt x="3397666" y="371752"/>
                  </a:lnTo>
                  <a:lnTo>
                    <a:pt x="3380737" y="329291"/>
                  </a:lnTo>
                  <a:lnTo>
                    <a:pt x="3360503" y="288632"/>
                  </a:lnTo>
                  <a:lnTo>
                    <a:pt x="3337132" y="249942"/>
                  </a:lnTo>
                  <a:lnTo>
                    <a:pt x="3310790" y="213388"/>
                  </a:lnTo>
                  <a:lnTo>
                    <a:pt x="3281645" y="179136"/>
                  </a:lnTo>
                  <a:lnTo>
                    <a:pt x="3249863" y="147354"/>
                  </a:lnTo>
                  <a:lnTo>
                    <a:pt x="3215611" y="118209"/>
                  </a:lnTo>
                  <a:lnTo>
                    <a:pt x="3179057" y="91867"/>
                  </a:lnTo>
                  <a:lnTo>
                    <a:pt x="3140367" y="68496"/>
                  </a:lnTo>
                  <a:lnTo>
                    <a:pt x="3099708" y="48262"/>
                  </a:lnTo>
                  <a:lnTo>
                    <a:pt x="3057247" y="31333"/>
                  </a:lnTo>
                  <a:lnTo>
                    <a:pt x="3013152" y="17875"/>
                  </a:lnTo>
                  <a:lnTo>
                    <a:pt x="2967589" y="8055"/>
                  </a:lnTo>
                  <a:lnTo>
                    <a:pt x="2920725" y="2041"/>
                  </a:lnTo>
                  <a:lnTo>
                    <a:pt x="2872727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89119" y="1417318"/>
              <a:ext cx="3429000" cy="3337560"/>
            </a:xfrm>
            <a:custGeom>
              <a:avLst/>
              <a:gdLst/>
              <a:ahLst/>
              <a:cxnLst/>
              <a:rect l="l" t="t" r="r" b="b"/>
              <a:pathLst>
                <a:path w="3429000" h="3337560">
                  <a:moveTo>
                    <a:pt x="0" y="556272"/>
                  </a:moveTo>
                  <a:lnTo>
                    <a:pt x="2041" y="508274"/>
                  </a:lnTo>
                  <a:lnTo>
                    <a:pt x="8055" y="461410"/>
                  </a:lnTo>
                  <a:lnTo>
                    <a:pt x="17875" y="415847"/>
                  </a:lnTo>
                  <a:lnTo>
                    <a:pt x="31333" y="371752"/>
                  </a:lnTo>
                  <a:lnTo>
                    <a:pt x="48262" y="329291"/>
                  </a:lnTo>
                  <a:lnTo>
                    <a:pt x="68496" y="288632"/>
                  </a:lnTo>
                  <a:lnTo>
                    <a:pt x="91867" y="249942"/>
                  </a:lnTo>
                  <a:lnTo>
                    <a:pt x="118209" y="213388"/>
                  </a:lnTo>
                  <a:lnTo>
                    <a:pt x="147354" y="179136"/>
                  </a:lnTo>
                  <a:lnTo>
                    <a:pt x="179136" y="147354"/>
                  </a:lnTo>
                  <a:lnTo>
                    <a:pt x="213388" y="118209"/>
                  </a:lnTo>
                  <a:lnTo>
                    <a:pt x="249942" y="91867"/>
                  </a:lnTo>
                  <a:lnTo>
                    <a:pt x="288632" y="68496"/>
                  </a:lnTo>
                  <a:lnTo>
                    <a:pt x="329291" y="48262"/>
                  </a:lnTo>
                  <a:lnTo>
                    <a:pt x="371752" y="31333"/>
                  </a:lnTo>
                  <a:lnTo>
                    <a:pt x="415847" y="17875"/>
                  </a:lnTo>
                  <a:lnTo>
                    <a:pt x="461410" y="8055"/>
                  </a:lnTo>
                  <a:lnTo>
                    <a:pt x="508274" y="2041"/>
                  </a:lnTo>
                  <a:lnTo>
                    <a:pt x="556272" y="0"/>
                  </a:lnTo>
                  <a:lnTo>
                    <a:pt x="2872727" y="0"/>
                  </a:lnTo>
                  <a:lnTo>
                    <a:pt x="2920725" y="2041"/>
                  </a:lnTo>
                  <a:lnTo>
                    <a:pt x="2967589" y="8055"/>
                  </a:lnTo>
                  <a:lnTo>
                    <a:pt x="3013152" y="17875"/>
                  </a:lnTo>
                  <a:lnTo>
                    <a:pt x="3057247" y="31333"/>
                  </a:lnTo>
                  <a:lnTo>
                    <a:pt x="3099708" y="48262"/>
                  </a:lnTo>
                  <a:lnTo>
                    <a:pt x="3140367" y="68496"/>
                  </a:lnTo>
                  <a:lnTo>
                    <a:pt x="3179057" y="91867"/>
                  </a:lnTo>
                  <a:lnTo>
                    <a:pt x="3215611" y="118209"/>
                  </a:lnTo>
                  <a:lnTo>
                    <a:pt x="3249863" y="147354"/>
                  </a:lnTo>
                  <a:lnTo>
                    <a:pt x="3281645" y="179136"/>
                  </a:lnTo>
                  <a:lnTo>
                    <a:pt x="3310790" y="213388"/>
                  </a:lnTo>
                  <a:lnTo>
                    <a:pt x="3337132" y="249942"/>
                  </a:lnTo>
                  <a:lnTo>
                    <a:pt x="3360503" y="288632"/>
                  </a:lnTo>
                  <a:lnTo>
                    <a:pt x="3380737" y="329291"/>
                  </a:lnTo>
                  <a:lnTo>
                    <a:pt x="3397666" y="371752"/>
                  </a:lnTo>
                  <a:lnTo>
                    <a:pt x="3411124" y="415847"/>
                  </a:lnTo>
                  <a:lnTo>
                    <a:pt x="3420944" y="461410"/>
                  </a:lnTo>
                  <a:lnTo>
                    <a:pt x="3426958" y="508274"/>
                  </a:lnTo>
                  <a:lnTo>
                    <a:pt x="3429000" y="556272"/>
                  </a:lnTo>
                  <a:lnTo>
                    <a:pt x="3429000" y="2781287"/>
                  </a:lnTo>
                  <a:lnTo>
                    <a:pt x="3426958" y="2829285"/>
                  </a:lnTo>
                  <a:lnTo>
                    <a:pt x="3420944" y="2876149"/>
                  </a:lnTo>
                  <a:lnTo>
                    <a:pt x="3411124" y="2921712"/>
                  </a:lnTo>
                  <a:lnTo>
                    <a:pt x="3397666" y="2965807"/>
                  </a:lnTo>
                  <a:lnTo>
                    <a:pt x="3380737" y="3008268"/>
                  </a:lnTo>
                  <a:lnTo>
                    <a:pt x="3360503" y="3048927"/>
                  </a:lnTo>
                  <a:lnTo>
                    <a:pt x="3337132" y="3087617"/>
                  </a:lnTo>
                  <a:lnTo>
                    <a:pt x="3310790" y="3124171"/>
                  </a:lnTo>
                  <a:lnTo>
                    <a:pt x="3281645" y="3158423"/>
                  </a:lnTo>
                  <a:lnTo>
                    <a:pt x="3249863" y="3190205"/>
                  </a:lnTo>
                  <a:lnTo>
                    <a:pt x="3215611" y="3219350"/>
                  </a:lnTo>
                  <a:lnTo>
                    <a:pt x="3179057" y="3245692"/>
                  </a:lnTo>
                  <a:lnTo>
                    <a:pt x="3140367" y="3269063"/>
                  </a:lnTo>
                  <a:lnTo>
                    <a:pt x="3099708" y="3289297"/>
                  </a:lnTo>
                  <a:lnTo>
                    <a:pt x="3057247" y="3306226"/>
                  </a:lnTo>
                  <a:lnTo>
                    <a:pt x="3013152" y="3319684"/>
                  </a:lnTo>
                  <a:lnTo>
                    <a:pt x="2967589" y="3329504"/>
                  </a:lnTo>
                  <a:lnTo>
                    <a:pt x="2920725" y="3335518"/>
                  </a:lnTo>
                  <a:lnTo>
                    <a:pt x="2872727" y="3337559"/>
                  </a:lnTo>
                  <a:lnTo>
                    <a:pt x="556272" y="3337559"/>
                  </a:lnTo>
                  <a:lnTo>
                    <a:pt x="508274" y="3335518"/>
                  </a:lnTo>
                  <a:lnTo>
                    <a:pt x="461410" y="3329504"/>
                  </a:lnTo>
                  <a:lnTo>
                    <a:pt x="415847" y="3319684"/>
                  </a:lnTo>
                  <a:lnTo>
                    <a:pt x="371752" y="3306226"/>
                  </a:lnTo>
                  <a:lnTo>
                    <a:pt x="329291" y="3289297"/>
                  </a:lnTo>
                  <a:lnTo>
                    <a:pt x="288632" y="3269063"/>
                  </a:lnTo>
                  <a:lnTo>
                    <a:pt x="249942" y="3245692"/>
                  </a:lnTo>
                  <a:lnTo>
                    <a:pt x="213388" y="3219350"/>
                  </a:lnTo>
                  <a:lnTo>
                    <a:pt x="179136" y="3190205"/>
                  </a:lnTo>
                  <a:lnTo>
                    <a:pt x="147354" y="3158423"/>
                  </a:lnTo>
                  <a:lnTo>
                    <a:pt x="118209" y="3124171"/>
                  </a:lnTo>
                  <a:lnTo>
                    <a:pt x="91867" y="3087617"/>
                  </a:lnTo>
                  <a:lnTo>
                    <a:pt x="68496" y="3048927"/>
                  </a:lnTo>
                  <a:lnTo>
                    <a:pt x="48262" y="3008268"/>
                  </a:lnTo>
                  <a:lnTo>
                    <a:pt x="31333" y="2965807"/>
                  </a:lnTo>
                  <a:lnTo>
                    <a:pt x="17875" y="2921712"/>
                  </a:lnTo>
                  <a:lnTo>
                    <a:pt x="8055" y="2876149"/>
                  </a:lnTo>
                  <a:lnTo>
                    <a:pt x="2041" y="2829285"/>
                  </a:lnTo>
                  <a:lnTo>
                    <a:pt x="0" y="2781287"/>
                  </a:lnTo>
                  <a:lnTo>
                    <a:pt x="0" y="556272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23891" y="1640839"/>
            <a:ext cx="2935605" cy="222432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50" dirty="0">
                <a:solidFill>
                  <a:srgbClr val="C5467D"/>
                </a:solidFill>
                <a:latin typeface="Calibri"/>
                <a:cs typeface="Calibri"/>
              </a:rPr>
              <a:t>Third-Party</a:t>
            </a:r>
            <a:r>
              <a:rPr sz="2000" b="1" spc="-45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C5467D"/>
                </a:solidFill>
                <a:latin typeface="Calibri"/>
                <a:cs typeface="Calibri"/>
              </a:rPr>
              <a:t>Administrator</a:t>
            </a:r>
            <a:endParaRPr sz="2000" dirty="0">
              <a:latin typeface="Calibri"/>
              <a:cs typeface="Calibri"/>
            </a:endParaRPr>
          </a:p>
          <a:p>
            <a:pPr marL="93980" marR="146685">
              <a:lnSpc>
                <a:spcPct val="100000"/>
              </a:lnSpc>
              <a:spcBef>
                <a:spcPts val="1370"/>
              </a:spcBef>
            </a:pP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Provides</a:t>
            </a:r>
            <a:r>
              <a:rPr sz="1600" spc="254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2C34"/>
                </a:solidFill>
                <a:latin typeface="Calibri"/>
                <a:cs typeface="Calibri"/>
              </a:rPr>
              <a:t>administrative </a:t>
            </a:r>
            <a:r>
              <a:rPr sz="1600" spc="60" dirty="0">
                <a:solidFill>
                  <a:srgbClr val="2D2C34"/>
                </a:solidFill>
                <a:latin typeface="Calibri"/>
                <a:cs typeface="Calibri"/>
              </a:rPr>
              <a:t>services</a:t>
            </a:r>
            <a:r>
              <a:rPr sz="16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on</a:t>
            </a:r>
            <a:r>
              <a:rPr sz="16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behalf</a:t>
            </a:r>
            <a:r>
              <a:rPr sz="16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16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35" dirty="0">
                <a:solidFill>
                  <a:srgbClr val="2D2C34"/>
                </a:solidFill>
                <a:latin typeface="Calibri"/>
                <a:cs typeface="Calibri"/>
              </a:rPr>
              <a:t>NMPSIA, </a:t>
            </a:r>
            <a:r>
              <a:rPr sz="1600" spc="45" dirty="0">
                <a:solidFill>
                  <a:srgbClr val="2D2C34"/>
                </a:solidFill>
                <a:latin typeface="Calibri"/>
                <a:cs typeface="Calibri"/>
              </a:rPr>
              <a:t>including</a:t>
            </a:r>
            <a:r>
              <a:rPr sz="1600" spc="1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eligibility</a:t>
            </a:r>
            <a:r>
              <a:rPr sz="1600" spc="1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2C34"/>
                </a:solidFill>
                <a:latin typeface="Calibri"/>
                <a:cs typeface="Calibri"/>
              </a:rPr>
              <a:t>support,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enrollment</a:t>
            </a:r>
            <a:r>
              <a:rPr sz="1600" spc="2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2C34"/>
                </a:solidFill>
                <a:latin typeface="Calibri"/>
                <a:cs typeface="Calibri"/>
              </a:rPr>
              <a:t>administration,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premium</a:t>
            </a:r>
            <a:r>
              <a:rPr sz="1600" spc="2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40" dirty="0">
                <a:solidFill>
                  <a:srgbClr val="2D2C34"/>
                </a:solidFill>
                <a:latin typeface="Calibri"/>
                <a:cs typeface="Calibri"/>
              </a:rPr>
              <a:t>collection, </a:t>
            </a:r>
            <a:r>
              <a:rPr sz="1600" spc="10" dirty="0">
                <a:solidFill>
                  <a:srgbClr val="2D2C34"/>
                </a:solidFill>
                <a:latin typeface="Calibri"/>
                <a:cs typeface="Calibri"/>
              </a:rPr>
              <a:t>recordkeeping,</a:t>
            </a:r>
            <a:r>
              <a:rPr sz="1600" spc="1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600" spc="1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lang="en-US" sz="1600" spc="-10" dirty="0">
                <a:solidFill>
                  <a:srgbClr val="2D2C34"/>
                </a:solidFill>
                <a:latin typeface="Calibri"/>
                <a:cs typeface="Calibri"/>
              </a:rPr>
              <a:t>customer</a:t>
            </a:r>
            <a:r>
              <a:rPr sz="1600" spc="-10" dirty="0">
                <a:solidFill>
                  <a:srgbClr val="2D2C34"/>
                </a:solidFill>
                <a:latin typeface="Calibri"/>
                <a:cs typeface="Calibri"/>
              </a:rPr>
              <a:t> service.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4" name="object 14" descr="þÿ"/>
          <p:cNvGrpSpPr/>
          <p:nvPr/>
        </p:nvGrpSpPr>
        <p:grpSpPr>
          <a:xfrm>
            <a:off x="8090916" y="1392948"/>
            <a:ext cx="3523615" cy="3432175"/>
            <a:chOff x="8090916" y="1392948"/>
            <a:chExt cx="3523615" cy="3432175"/>
          </a:xfrm>
        </p:grpSpPr>
        <p:pic>
          <p:nvPicPr>
            <p:cNvPr id="15" name="object 1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90916" y="1392948"/>
              <a:ext cx="3523475" cy="343203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138160" y="1417318"/>
              <a:ext cx="3429000" cy="3337560"/>
            </a:xfrm>
            <a:custGeom>
              <a:avLst/>
              <a:gdLst/>
              <a:ahLst/>
              <a:cxnLst/>
              <a:rect l="l" t="t" r="r" b="b"/>
              <a:pathLst>
                <a:path w="3429000" h="3337560">
                  <a:moveTo>
                    <a:pt x="2872727" y="0"/>
                  </a:moveTo>
                  <a:lnTo>
                    <a:pt x="556272" y="0"/>
                  </a:lnTo>
                  <a:lnTo>
                    <a:pt x="508274" y="2041"/>
                  </a:lnTo>
                  <a:lnTo>
                    <a:pt x="461410" y="8055"/>
                  </a:lnTo>
                  <a:lnTo>
                    <a:pt x="415847" y="17875"/>
                  </a:lnTo>
                  <a:lnTo>
                    <a:pt x="371752" y="31333"/>
                  </a:lnTo>
                  <a:lnTo>
                    <a:pt x="329291" y="48262"/>
                  </a:lnTo>
                  <a:lnTo>
                    <a:pt x="288632" y="68496"/>
                  </a:lnTo>
                  <a:lnTo>
                    <a:pt x="249942" y="91867"/>
                  </a:lnTo>
                  <a:lnTo>
                    <a:pt x="213388" y="118209"/>
                  </a:lnTo>
                  <a:lnTo>
                    <a:pt x="179136" y="147354"/>
                  </a:lnTo>
                  <a:lnTo>
                    <a:pt x="147354" y="179136"/>
                  </a:lnTo>
                  <a:lnTo>
                    <a:pt x="118209" y="213388"/>
                  </a:lnTo>
                  <a:lnTo>
                    <a:pt x="91867" y="249942"/>
                  </a:lnTo>
                  <a:lnTo>
                    <a:pt x="68496" y="288632"/>
                  </a:lnTo>
                  <a:lnTo>
                    <a:pt x="48262" y="329291"/>
                  </a:lnTo>
                  <a:lnTo>
                    <a:pt x="31333" y="371752"/>
                  </a:lnTo>
                  <a:lnTo>
                    <a:pt x="17875" y="415847"/>
                  </a:lnTo>
                  <a:lnTo>
                    <a:pt x="8055" y="461410"/>
                  </a:lnTo>
                  <a:lnTo>
                    <a:pt x="2041" y="508274"/>
                  </a:lnTo>
                  <a:lnTo>
                    <a:pt x="0" y="556272"/>
                  </a:lnTo>
                  <a:lnTo>
                    <a:pt x="0" y="2781287"/>
                  </a:lnTo>
                  <a:lnTo>
                    <a:pt x="2041" y="2829285"/>
                  </a:lnTo>
                  <a:lnTo>
                    <a:pt x="8055" y="2876149"/>
                  </a:lnTo>
                  <a:lnTo>
                    <a:pt x="17875" y="2921712"/>
                  </a:lnTo>
                  <a:lnTo>
                    <a:pt x="31333" y="2965807"/>
                  </a:lnTo>
                  <a:lnTo>
                    <a:pt x="48262" y="3008268"/>
                  </a:lnTo>
                  <a:lnTo>
                    <a:pt x="68496" y="3048927"/>
                  </a:lnTo>
                  <a:lnTo>
                    <a:pt x="91867" y="3087617"/>
                  </a:lnTo>
                  <a:lnTo>
                    <a:pt x="118209" y="3124171"/>
                  </a:lnTo>
                  <a:lnTo>
                    <a:pt x="147354" y="3158423"/>
                  </a:lnTo>
                  <a:lnTo>
                    <a:pt x="179136" y="3190205"/>
                  </a:lnTo>
                  <a:lnTo>
                    <a:pt x="213388" y="3219350"/>
                  </a:lnTo>
                  <a:lnTo>
                    <a:pt x="249942" y="3245692"/>
                  </a:lnTo>
                  <a:lnTo>
                    <a:pt x="288632" y="3269063"/>
                  </a:lnTo>
                  <a:lnTo>
                    <a:pt x="329291" y="3289297"/>
                  </a:lnTo>
                  <a:lnTo>
                    <a:pt x="371752" y="3306226"/>
                  </a:lnTo>
                  <a:lnTo>
                    <a:pt x="415847" y="3319684"/>
                  </a:lnTo>
                  <a:lnTo>
                    <a:pt x="461410" y="3329504"/>
                  </a:lnTo>
                  <a:lnTo>
                    <a:pt x="508274" y="3335518"/>
                  </a:lnTo>
                  <a:lnTo>
                    <a:pt x="556272" y="3337559"/>
                  </a:lnTo>
                  <a:lnTo>
                    <a:pt x="2872727" y="3337559"/>
                  </a:lnTo>
                  <a:lnTo>
                    <a:pt x="2920725" y="3335518"/>
                  </a:lnTo>
                  <a:lnTo>
                    <a:pt x="2967589" y="3329504"/>
                  </a:lnTo>
                  <a:lnTo>
                    <a:pt x="3013152" y="3319684"/>
                  </a:lnTo>
                  <a:lnTo>
                    <a:pt x="3057247" y="3306226"/>
                  </a:lnTo>
                  <a:lnTo>
                    <a:pt x="3099708" y="3289297"/>
                  </a:lnTo>
                  <a:lnTo>
                    <a:pt x="3140367" y="3269063"/>
                  </a:lnTo>
                  <a:lnTo>
                    <a:pt x="3179057" y="3245692"/>
                  </a:lnTo>
                  <a:lnTo>
                    <a:pt x="3215611" y="3219350"/>
                  </a:lnTo>
                  <a:lnTo>
                    <a:pt x="3249863" y="3190205"/>
                  </a:lnTo>
                  <a:lnTo>
                    <a:pt x="3281645" y="3158423"/>
                  </a:lnTo>
                  <a:lnTo>
                    <a:pt x="3310790" y="3124171"/>
                  </a:lnTo>
                  <a:lnTo>
                    <a:pt x="3337132" y="3087617"/>
                  </a:lnTo>
                  <a:lnTo>
                    <a:pt x="3360503" y="3048927"/>
                  </a:lnTo>
                  <a:lnTo>
                    <a:pt x="3380737" y="3008268"/>
                  </a:lnTo>
                  <a:lnTo>
                    <a:pt x="3397666" y="2965807"/>
                  </a:lnTo>
                  <a:lnTo>
                    <a:pt x="3411124" y="2921712"/>
                  </a:lnTo>
                  <a:lnTo>
                    <a:pt x="3420944" y="2876149"/>
                  </a:lnTo>
                  <a:lnTo>
                    <a:pt x="3426958" y="2829285"/>
                  </a:lnTo>
                  <a:lnTo>
                    <a:pt x="3429000" y="2781287"/>
                  </a:lnTo>
                  <a:lnTo>
                    <a:pt x="3429000" y="556272"/>
                  </a:lnTo>
                  <a:lnTo>
                    <a:pt x="3426958" y="508274"/>
                  </a:lnTo>
                  <a:lnTo>
                    <a:pt x="3420944" y="461410"/>
                  </a:lnTo>
                  <a:lnTo>
                    <a:pt x="3411124" y="415847"/>
                  </a:lnTo>
                  <a:lnTo>
                    <a:pt x="3397666" y="371752"/>
                  </a:lnTo>
                  <a:lnTo>
                    <a:pt x="3380737" y="329291"/>
                  </a:lnTo>
                  <a:lnTo>
                    <a:pt x="3360503" y="288632"/>
                  </a:lnTo>
                  <a:lnTo>
                    <a:pt x="3337132" y="249942"/>
                  </a:lnTo>
                  <a:lnTo>
                    <a:pt x="3310790" y="213388"/>
                  </a:lnTo>
                  <a:lnTo>
                    <a:pt x="3281645" y="179136"/>
                  </a:lnTo>
                  <a:lnTo>
                    <a:pt x="3249863" y="147354"/>
                  </a:lnTo>
                  <a:lnTo>
                    <a:pt x="3215611" y="118209"/>
                  </a:lnTo>
                  <a:lnTo>
                    <a:pt x="3179057" y="91867"/>
                  </a:lnTo>
                  <a:lnTo>
                    <a:pt x="3140367" y="68496"/>
                  </a:lnTo>
                  <a:lnTo>
                    <a:pt x="3099708" y="48262"/>
                  </a:lnTo>
                  <a:lnTo>
                    <a:pt x="3057247" y="31333"/>
                  </a:lnTo>
                  <a:lnTo>
                    <a:pt x="3013152" y="17875"/>
                  </a:lnTo>
                  <a:lnTo>
                    <a:pt x="2967589" y="8055"/>
                  </a:lnTo>
                  <a:lnTo>
                    <a:pt x="2920725" y="2041"/>
                  </a:lnTo>
                  <a:lnTo>
                    <a:pt x="2872727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138160" y="1417318"/>
              <a:ext cx="3429000" cy="3337560"/>
            </a:xfrm>
            <a:custGeom>
              <a:avLst/>
              <a:gdLst/>
              <a:ahLst/>
              <a:cxnLst/>
              <a:rect l="l" t="t" r="r" b="b"/>
              <a:pathLst>
                <a:path w="3429000" h="3337560">
                  <a:moveTo>
                    <a:pt x="0" y="556272"/>
                  </a:moveTo>
                  <a:lnTo>
                    <a:pt x="2041" y="508274"/>
                  </a:lnTo>
                  <a:lnTo>
                    <a:pt x="8055" y="461410"/>
                  </a:lnTo>
                  <a:lnTo>
                    <a:pt x="17875" y="415847"/>
                  </a:lnTo>
                  <a:lnTo>
                    <a:pt x="31333" y="371752"/>
                  </a:lnTo>
                  <a:lnTo>
                    <a:pt x="48262" y="329291"/>
                  </a:lnTo>
                  <a:lnTo>
                    <a:pt x="68496" y="288632"/>
                  </a:lnTo>
                  <a:lnTo>
                    <a:pt x="91867" y="249942"/>
                  </a:lnTo>
                  <a:lnTo>
                    <a:pt x="118209" y="213388"/>
                  </a:lnTo>
                  <a:lnTo>
                    <a:pt x="147354" y="179136"/>
                  </a:lnTo>
                  <a:lnTo>
                    <a:pt x="179136" y="147354"/>
                  </a:lnTo>
                  <a:lnTo>
                    <a:pt x="213388" y="118209"/>
                  </a:lnTo>
                  <a:lnTo>
                    <a:pt x="249942" y="91867"/>
                  </a:lnTo>
                  <a:lnTo>
                    <a:pt x="288632" y="68496"/>
                  </a:lnTo>
                  <a:lnTo>
                    <a:pt x="329291" y="48262"/>
                  </a:lnTo>
                  <a:lnTo>
                    <a:pt x="371752" y="31333"/>
                  </a:lnTo>
                  <a:lnTo>
                    <a:pt x="415847" y="17875"/>
                  </a:lnTo>
                  <a:lnTo>
                    <a:pt x="461410" y="8055"/>
                  </a:lnTo>
                  <a:lnTo>
                    <a:pt x="508274" y="2041"/>
                  </a:lnTo>
                  <a:lnTo>
                    <a:pt x="556272" y="0"/>
                  </a:lnTo>
                  <a:lnTo>
                    <a:pt x="2872727" y="0"/>
                  </a:lnTo>
                  <a:lnTo>
                    <a:pt x="2920725" y="2041"/>
                  </a:lnTo>
                  <a:lnTo>
                    <a:pt x="2967589" y="8055"/>
                  </a:lnTo>
                  <a:lnTo>
                    <a:pt x="3013152" y="17875"/>
                  </a:lnTo>
                  <a:lnTo>
                    <a:pt x="3057247" y="31333"/>
                  </a:lnTo>
                  <a:lnTo>
                    <a:pt x="3099708" y="48262"/>
                  </a:lnTo>
                  <a:lnTo>
                    <a:pt x="3140367" y="68496"/>
                  </a:lnTo>
                  <a:lnTo>
                    <a:pt x="3179057" y="91867"/>
                  </a:lnTo>
                  <a:lnTo>
                    <a:pt x="3215611" y="118209"/>
                  </a:lnTo>
                  <a:lnTo>
                    <a:pt x="3249863" y="147354"/>
                  </a:lnTo>
                  <a:lnTo>
                    <a:pt x="3281645" y="179136"/>
                  </a:lnTo>
                  <a:lnTo>
                    <a:pt x="3310790" y="213388"/>
                  </a:lnTo>
                  <a:lnTo>
                    <a:pt x="3337132" y="249942"/>
                  </a:lnTo>
                  <a:lnTo>
                    <a:pt x="3360503" y="288632"/>
                  </a:lnTo>
                  <a:lnTo>
                    <a:pt x="3380737" y="329291"/>
                  </a:lnTo>
                  <a:lnTo>
                    <a:pt x="3397666" y="371752"/>
                  </a:lnTo>
                  <a:lnTo>
                    <a:pt x="3411124" y="415847"/>
                  </a:lnTo>
                  <a:lnTo>
                    <a:pt x="3420944" y="461410"/>
                  </a:lnTo>
                  <a:lnTo>
                    <a:pt x="3426958" y="508274"/>
                  </a:lnTo>
                  <a:lnTo>
                    <a:pt x="3429000" y="556272"/>
                  </a:lnTo>
                  <a:lnTo>
                    <a:pt x="3429000" y="2781287"/>
                  </a:lnTo>
                  <a:lnTo>
                    <a:pt x="3426958" y="2829285"/>
                  </a:lnTo>
                  <a:lnTo>
                    <a:pt x="3420944" y="2876149"/>
                  </a:lnTo>
                  <a:lnTo>
                    <a:pt x="3411124" y="2921712"/>
                  </a:lnTo>
                  <a:lnTo>
                    <a:pt x="3397666" y="2965807"/>
                  </a:lnTo>
                  <a:lnTo>
                    <a:pt x="3380737" y="3008268"/>
                  </a:lnTo>
                  <a:lnTo>
                    <a:pt x="3360503" y="3048927"/>
                  </a:lnTo>
                  <a:lnTo>
                    <a:pt x="3337132" y="3087617"/>
                  </a:lnTo>
                  <a:lnTo>
                    <a:pt x="3310790" y="3124171"/>
                  </a:lnTo>
                  <a:lnTo>
                    <a:pt x="3281645" y="3158423"/>
                  </a:lnTo>
                  <a:lnTo>
                    <a:pt x="3249863" y="3190205"/>
                  </a:lnTo>
                  <a:lnTo>
                    <a:pt x="3215611" y="3219350"/>
                  </a:lnTo>
                  <a:lnTo>
                    <a:pt x="3179057" y="3245692"/>
                  </a:lnTo>
                  <a:lnTo>
                    <a:pt x="3140367" y="3269063"/>
                  </a:lnTo>
                  <a:lnTo>
                    <a:pt x="3099708" y="3289297"/>
                  </a:lnTo>
                  <a:lnTo>
                    <a:pt x="3057247" y="3306226"/>
                  </a:lnTo>
                  <a:lnTo>
                    <a:pt x="3013152" y="3319684"/>
                  </a:lnTo>
                  <a:lnTo>
                    <a:pt x="2967589" y="3329504"/>
                  </a:lnTo>
                  <a:lnTo>
                    <a:pt x="2920725" y="3335518"/>
                  </a:lnTo>
                  <a:lnTo>
                    <a:pt x="2872727" y="3337559"/>
                  </a:lnTo>
                  <a:lnTo>
                    <a:pt x="556272" y="3337559"/>
                  </a:lnTo>
                  <a:lnTo>
                    <a:pt x="508274" y="3335518"/>
                  </a:lnTo>
                  <a:lnTo>
                    <a:pt x="461410" y="3329504"/>
                  </a:lnTo>
                  <a:lnTo>
                    <a:pt x="415847" y="3319684"/>
                  </a:lnTo>
                  <a:lnTo>
                    <a:pt x="371752" y="3306226"/>
                  </a:lnTo>
                  <a:lnTo>
                    <a:pt x="329291" y="3289297"/>
                  </a:lnTo>
                  <a:lnTo>
                    <a:pt x="288632" y="3269063"/>
                  </a:lnTo>
                  <a:lnTo>
                    <a:pt x="249942" y="3245692"/>
                  </a:lnTo>
                  <a:lnTo>
                    <a:pt x="213388" y="3219350"/>
                  </a:lnTo>
                  <a:lnTo>
                    <a:pt x="179136" y="3190205"/>
                  </a:lnTo>
                  <a:lnTo>
                    <a:pt x="147354" y="3158423"/>
                  </a:lnTo>
                  <a:lnTo>
                    <a:pt x="118209" y="3124171"/>
                  </a:lnTo>
                  <a:lnTo>
                    <a:pt x="91867" y="3087617"/>
                  </a:lnTo>
                  <a:lnTo>
                    <a:pt x="68496" y="3048927"/>
                  </a:lnTo>
                  <a:lnTo>
                    <a:pt x="48262" y="3008268"/>
                  </a:lnTo>
                  <a:lnTo>
                    <a:pt x="31333" y="2965807"/>
                  </a:lnTo>
                  <a:lnTo>
                    <a:pt x="17875" y="2921712"/>
                  </a:lnTo>
                  <a:lnTo>
                    <a:pt x="8055" y="2876149"/>
                  </a:lnTo>
                  <a:lnTo>
                    <a:pt x="2041" y="2829285"/>
                  </a:lnTo>
                  <a:lnTo>
                    <a:pt x="0" y="2781287"/>
                  </a:lnTo>
                  <a:lnTo>
                    <a:pt x="0" y="556272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472931" y="1640839"/>
            <a:ext cx="2748915" cy="1968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70" dirty="0">
                <a:solidFill>
                  <a:srgbClr val="2A7D52"/>
                </a:solidFill>
                <a:latin typeface="Calibri"/>
                <a:cs typeface="Calibri"/>
              </a:rPr>
              <a:t>Employer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370"/>
              </a:spcBef>
            </a:pPr>
            <a:r>
              <a:rPr sz="1600" spc="10" dirty="0">
                <a:solidFill>
                  <a:srgbClr val="2D2C34"/>
                </a:solidFill>
                <a:latin typeface="Calibri"/>
                <a:cs typeface="Calibri"/>
              </a:rPr>
              <a:t>Determines</a:t>
            </a:r>
            <a:r>
              <a:rPr sz="1600" spc="2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2C34"/>
                </a:solidFill>
                <a:latin typeface="Calibri"/>
                <a:cs typeface="Calibri"/>
              </a:rPr>
              <a:t>employee</a:t>
            </a:r>
            <a:r>
              <a:rPr sz="1600" spc="500" dirty="0">
                <a:solidFill>
                  <a:srgbClr val="2D2C34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eligibility</a:t>
            </a:r>
            <a:r>
              <a:rPr sz="1600" spc="1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under</a:t>
            </a:r>
            <a:r>
              <a:rPr sz="1600" spc="1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2D2C34"/>
                </a:solidFill>
                <a:latin typeface="Calibri"/>
                <a:cs typeface="Calibri"/>
              </a:rPr>
              <a:t>applicable</a:t>
            </a:r>
            <a:r>
              <a:rPr sz="1600" spc="5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rules</a:t>
            </a:r>
            <a:r>
              <a:rPr sz="1600" spc="1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6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2D2C34"/>
                </a:solidFill>
                <a:latin typeface="Calibri"/>
                <a:cs typeface="Calibri"/>
              </a:rPr>
              <a:t>local</a:t>
            </a:r>
            <a:r>
              <a:rPr sz="16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policy,</a:t>
            </a:r>
            <a:r>
              <a:rPr sz="1600" spc="114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35" dirty="0">
                <a:solidFill>
                  <a:srgbClr val="2D2C34"/>
                </a:solidFill>
                <a:latin typeface="Calibri"/>
                <a:cs typeface="Calibri"/>
              </a:rPr>
              <a:t>supports </a:t>
            </a:r>
            <a:r>
              <a:rPr sz="1600" spc="20" dirty="0">
                <a:solidFill>
                  <a:srgbClr val="2D2C34"/>
                </a:solidFill>
                <a:latin typeface="Calibri"/>
                <a:cs typeface="Calibri"/>
              </a:rPr>
              <a:t>employees,</a:t>
            </a:r>
            <a:r>
              <a:rPr sz="1600" spc="1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2C34"/>
                </a:solidFill>
                <a:latin typeface="Calibri"/>
                <a:cs typeface="Calibri"/>
              </a:rPr>
              <a:t>verifies</a:t>
            </a:r>
            <a:r>
              <a:rPr sz="1600" spc="5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information,</a:t>
            </a:r>
            <a:r>
              <a:rPr sz="1600" spc="1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5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600" spc="1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45" dirty="0">
                <a:solidFill>
                  <a:srgbClr val="2D2C34"/>
                </a:solidFill>
                <a:latin typeface="Calibri"/>
                <a:cs typeface="Calibri"/>
              </a:rPr>
              <a:t>completes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required</a:t>
            </a:r>
            <a:r>
              <a:rPr sz="1600" spc="1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employer</a:t>
            </a:r>
            <a:r>
              <a:rPr sz="1600" spc="10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45" dirty="0">
                <a:solidFill>
                  <a:srgbClr val="2D2C34"/>
                </a:solidFill>
                <a:latin typeface="Calibri"/>
                <a:cs typeface="Calibri"/>
              </a:rPr>
              <a:t>actions.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38300" y="5271008"/>
            <a:ext cx="88855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5" dirty="0">
                <a:solidFill>
                  <a:srgbClr val="2D2C34"/>
                </a:solidFill>
                <a:latin typeface="Calibri"/>
                <a:cs typeface="Calibri"/>
              </a:rPr>
              <a:t>Different</a:t>
            </a:r>
            <a:r>
              <a:rPr sz="2000" b="1" spc="-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90" dirty="0">
                <a:solidFill>
                  <a:srgbClr val="2D2C34"/>
                </a:solidFill>
                <a:latin typeface="Calibri"/>
                <a:cs typeface="Calibri"/>
              </a:rPr>
              <a:t>responsibilities.</a:t>
            </a:r>
            <a:r>
              <a:rPr sz="2000" b="1" spc="-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95" dirty="0">
                <a:solidFill>
                  <a:srgbClr val="2D2C34"/>
                </a:solidFill>
                <a:latin typeface="Calibri"/>
                <a:cs typeface="Calibri"/>
              </a:rPr>
              <a:t>One</a:t>
            </a:r>
            <a:r>
              <a:rPr sz="2000" b="1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95" dirty="0">
                <a:solidFill>
                  <a:srgbClr val="2D2C34"/>
                </a:solidFill>
                <a:latin typeface="Calibri"/>
                <a:cs typeface="Calibri"/>
              </a:rPr>
              <a:t>shared</a:t>
            </a:r>
            <a:r>
              <a:rPr sz="2000" b="1" spc="-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70" dirty="0">
                <a:solidFill>
                  <a:srgbClr val="2D2C34"/>
                </a:solidFill>
                <a:latin typeface="Calibri"/>
                <a:cs typeface="Calibri"/>
              </a:rPr>
              <a:t>goal:</a:t>
            </a:r>
            <a:r>
              <a:rPr sz="2000" b="1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105" dirty="0">
                <a:solidFill>
                  <a:srgbClr val="2D2C34"/>
                </a:solidFill>
                <a:latin typeface="Calibri"/>
                <a:cs typeface="Calibri"/>
              </a:rPr>
              <a:t>accurate</a:t>
            </a:r>
            <a:r>
              <a:rPr sz="2000" b="1" spc="-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85" dirty="0">
                <a:solidFill>
                  <a:srgbClr val="2D2C34"/>
                </a:solidFill>
                <a:latin typeface="Calibri"/>
                <a:cs typeface="Calibri"/>
              </a:rPr>
              <a:t>benefits</a:t>
            </a:r>
            <a:r>
              <a:rPr sz="2000" b="1" spc="-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2D2C34"/>
                </a:solidFill>
                <a:latin typeface="Calibri"/>
                <a:cs typeface="Calibri"/>
              </a:rPr>
              <a:t>administration.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Your</a:t>
            </a:r>
            <a:r>
              <a:rPr spc="-50" dirty="0"/>
              <a:t> </a:t>
            </a:r>
            <a:r>
              <a:rPr spc="114" dirty="0"/>
              <a:t>Role:</a:t>
            </a:r>
            <a:r>
              <a:rPr spc="-55" dirty="0"/>
              <a:t> </a:t>
            </a:r>
            <a:r>
              <a:rPr spc="105" dirty="0"/>
              <a:t>Employer</a:t>
            </a:r>
            <a:r>
              <a:rPr spc="-45" dirty="0"/>
              <a:t> </a:t>
            </a:r>
            <a:r>
              <a:rPr spc="110" dirty="0"/>
              <a:t>Benefits</a:t>
            </a:r>
            <a:r>
              <a:rPr spc="-55" dirty="0"/>
              <a:t> </a:t>
            </a:r>
            <a:r>
              <a:rPr spc="90" dirty="0"/>
              <a:t>Representative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57238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0" dirty="0">
                <a:solidFill>
                  <a:srgbClr val="69666F"/>
                </a:solidFill>
                <a:latin typeface="Calibri"/>
                <a:cs typeface="Calibri"/>
              </a:rPr>
              <a:t>You</a:t>
            </a:r>
            <a:r>
              <a:rPr sz="1400" spc="-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69666F"/>
                </a:solidFill>
                <a:latin typeface="Calibri"/>
                <a:cs typeface="Calibri"/>
              </a:rPr>
              <a:t>are</a:t>
            </a:r>
            <a:r>
              <a:rPr sz="1400" spc="2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69666F"/>
                </a:solidFill>
                <a:latin typeface="Calibri"/>
                <a:cs typeface="Calibri"/>
              </a:rPr>
              <a:t>the</a:t>
            </a:r>
            <a:r>
              <a:rPr sz="1400" spc="3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69666F"/>
                </a:solidFill>
                <a:latin typeface="Calibri"/>
                <a:cs typeface="Calibri"/>
              </a:rPr>
              <a:t>connection</a:t>
            </a:r>
            <a:r>
              <a:rPr sz="1400" spc="2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69666F"/>
                </a:solidFill>
                <a:latin typeface="Calibri"/>
                <a:cs typeface="Calibri"/>
              </a:rPr>
              <a:t>point</a:t>
            </a:r>
            <a:r>
              <a:rPr sz="1400" spc="1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69666F"/>
                </a:solidFill>
                <a:latin typeface="Calibri"/>
                <a:cs typeface="Calibri"/>
              </a:rPr>
              <a:t>between</a:t>
            </a:r>
            <a:r>
              <a:rPr sz="1400" spc="-1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69666F"/>
                </a:solidFill>
                <a:latin typeface="Calibri"/>
                <a:cs typeface="Calibri"/>
              </a:rPr>
              <a:t>employees</a:t>
            </a:r>
            <a:r>
              <a:rPr sz="1400" spc="-2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69666F"/>
                </a:solidFill>
                <a:latin typeface="Calibri"/>
                <a:cs typeface="Calibri"/>
              </a:rPr>
              <a:t>and</a:t>
            </a:r>
            <a:r>
              <a:rPr sz="1400" spc="4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69666F"/>
                </a:solidFill>
                <a:latin typeface="Calibri"/>
                <a:cs typeface="Calibri"/>
              </a:rPr>
              <a:t>the</a:t>
            </a:r>
            <a:r>
              <a:rPr sz="1400" spc="1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69666F"/>
                </a:solidFill>
                <a:latin typeface="Calibri"/>
                <a:cs typeface="Calibri"/>
              </a:rPr>
              <a:t>benefits</a:t>
            </a:r>
            <a:r>
              <a:rPr sz="1400" spc="-1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55" dirty="0">
                <a:solidFill>
                  <a:srgbClr val="69666F"/>
                </a:solidFill>
                <a:latin typeface="Calibri"/>
                <a:cs typeface="Calibri"/>
              </a:rPr>
              <a:t>process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9271" y="1747520"/>
            <a:ext cx="6275705" cy="3065780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66370" algn="l"/>
              </a:tabLst>
            </a:pPr>
            <a:r>
              <a:rPr sz="1800" spc="10" dirty="0">
                <a:solidFill>
                  <a:srgbClr val="2D2C34"/>
                </a:solidFill>
                <a:latin typeface="Calibri"/>
                <a:cs typeface="Calibri"/>
              </a:rPr>
              <a:t>Understand</a:t>
            </a:r>
            <a:r>
              <a:rPr sz="18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8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D2C34"/>
                </a:solidFill>
                <a:latin typeface="Calibri"/>
                <a:cs typeface="Calibri"/>
              </a:rPr>
              <a:t>benefit</a:t>
            </a:r>
            <a:r>
              <a:rPr sz="18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D2C34"/>
                </a:solidFill>
                <a:latin typeface="Calibri"/>
                <a:cs typeface="Calibri"/>
              </a:rPr>
              <a:t>programs</a:t>
            </a:r>
            <a:r>
              <a:rPr sz="18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D2C34"/>
                </a:solidFill>
                <a:latin typeface="Calibri"/>
                <a:cs typeface="Calibri"/>
              </a:rPr>
              <a:t>offered</a:t>
            </a:r>
            <a:r>
              <a:rPr sz="18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D2C34"/>
                </a:solidFill>
                <a:latin typeface="Calibri"/>
                <a:cs typeface="Calibri"/>
              </a:rPr>
              <a:t>by</a:t>
            </a:r>
            <a:r>
              <a:rPr sz="18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D2C34"/>
                </a:solidFill>
                <a:latin typeface="Calibri"/>
                <a:cs typeface="Calibri"/>
              </a:rPr>
              <a:t>your</a:t>
            </a:r>
            <a:r>
              <a:rPr sz="18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2C34"/>
                </a:solidFill>
                <a:latin typeface="Calibri"/>
                <a:cs typeface="Calibri"/>
              </a:rPr>
              <a:t>entity.</a:t>
            </a:r>
            <a:endParaRPr sz="1800" dirty="0">
              <a:latin typeface="Calibri"/>
              <a:cs typeface="Calibri"/>
            </a:endParaRPr>
          </a:p>
          <a:p>
            <a:pPr marL="298450" marR="46990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67005" algn="l"/>
              </a:tabLst>
            </a:pPr>
            <a:r>
              <a:rPr sz="1800" spc="70" dirty="0">
                <a:solidFill>
                  <a:srgbClr val="2D2C34"/>
                </a:solidFill>
                <a:latin typeface="Calibri"/>
                <a:cs typeface="Calibri"/>
              </a:rPr>
              <a:t>Help</a:t>
            </a:r>
            <a:r>
              <a:rPr sz="18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55" dirty="0">
                <a:solidFill>
                  <a:srgbClr val="2D2C34"/>
                </a:solidFill>
                <a:latin typeface="Calibri"/>
                <a:cs typeface="Calibri"/>
              </a:rPr>
              <a:t>employees</a:t>
            </a:r>
            <a:r>
              <a:rPr sz="18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D2C34"/>
                </a:solidFill>
                <a:latin typeface="Calibri"/>
                <a:cs typeface="Calibri"/>
              </a:rPr>
              <a:t>understand</a:t>
            </a:r>
            <a:r>
              <a:rPr sz="18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D2C34"/>
                </a:solidFill>
                <a:latin typeface="Calibri"/>
                <a:cs typeface="Calibri"/>
              </a:rPr>
              <a:t>enrollment </a:t>
            </a:r>
            <a:r>
              <a:rPr sz="1800" spc="65" dirty="0">
                <a:solidFill>
                  <a:srgbClr val="2D2C34"/>
                </a:solidFill>
                <a:latin typeface="Calibri"/>
                <a:cs typeface="Calibri"/>
              </a:rPr>
              <a:t>steps,</a:t>
            </a:r>
            <a:r>
              <a:rPr sz="18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55" dirty="0">
                <a:solidFill>
                  <a:srgbClr val="2D2C34"/>
                </a:solidFill>
                <a:latin typeface="Calibri"/>
                <a:cs typeface="Calibri"/>
              </a:rPr>
              <a:t>deadlines,</a:t>
            </a:r>
            <a:r>
              <a:rPr sz="1800" spc="35" dirty="0">
                <a:solidFill>
                  <a:srgbClr val="2D2C34"/>
                </a:solidFill>
                <a:latin typeface="Calibri"/>
                <a:cs typeface="Calibri"/>
              </a:rPr>
              <a:t> and </a:t>
            </a:r>
            <a:r>
              <a:rPr sz="1800" dirty="0">
                <a:solidFill>
                  <a:srgbClr val="2D2C34"/>
                </a:solidFill>
                <a:latin typeface="Calibri"/>
                <a:cs typeface="Calibri"/>
              </a:rPr>
              <a:t>required</a:t>
            </a:r>
            <a:r>
              <a:rPr sz="18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2C34"/>
                </a:solidFill>
                <a:latin typeface="Calibri"/>
                <a:cs typeface="Calibri"/>
              </a:rPr>
              <a:t>documentation.</a:t>
            </a:r>
            <a:endParaRPr sz="1800" dirty="0">
              <a:latin typeface="Calibri"/>
              <a:cs typeface="Calibri"/>
            </a:endParaRPr>
          </a:p>
          <a:p>
            <a:pPr marL="298450" marR="611505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66370" algn="l"/>
              </a:tabLst>
            </a:pPr>
            <a:r>
              <a:rPr sz="1800" dirty="0">
                <a:solidFill>
                  <a:srgbClr val="2D2C34"/>
                </a:solidFill>
                <a:latin typeface="Calibri"/>
                <a:cs typeface="Calibri"/>
              </a:rPr>
              <a:t>Verify</a:t>
            </a:r>
            <a:r>
              <a:rPr sz="1800" spc="1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2C34"/>
                </a:solidFill>
                <a:latin typeface="Calibri"/>
                <a:cs typeface="Calibri"/>
              </a:rPr>
              <a:t>employee</a:t>
            </a:r>
            <a:r>
              <a:rPr sz="1800" spc="1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2C34"/>
                </a:solidFill>
                <a:latin typeface="Calibri"/>
                <a:cs typeface="Calibri"/>
              </a:rPr>
              <a:t>information</a:t>
            </a:r>
            <a:r>
              <a:rPr sz="1800" spc="114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6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800" spc="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2C34"/>
                </a:solidFill>
                <a:latin typeface="Calibri"/>
                <a:cs typeface="Calibri"/>
              </a:rPr>
              <a:t>employer</a:t>
            </a:r>
            <a:r>
              <a:rPr sz="1800" spc="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35" dirty="0">
                <a:solidFill>
                  <a:srgbClr val="2D2C34"/>
                </a:solidFill>
                <a:latin typeface="Calibri"/>
                <a:cs typeface="Calibri"/>
              </a:rPr>
              <a:t>certifications </a:t>
            </a:r>
            <a:r>
              <a:rPr sz="1800" dirty="0">
                <a:solidFill>
                  <a:srgbClr val="2D2C34"/>
                </a:solidFill>
                <a:latin typeface="Calibri"/>
                <a:cs typeface="Calibri"/>
              </a:rPr>
              <a:t>before</a:t>
            </a:r>
            <a:r>
              <a:rPr sz="18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70" dirty="0">
                <a:solidFill>
                  <a:srgbClr val="2D2C34"/>
                </a:solidFill>
                <a:latin typeface="Calibri"/>
                <a:cs typeface="Calibri"/>
              </a:rPr>
              <a:t>submission.</a:t>
            </a:r>
            <a:endParaRPr sz="1800" dirty="0">
              <a:latin typeface="Calibri"/>
              <a:cs typeface="Calibri"/>
            </a:endParaRPr>
          </a:p>
          <a:p>
            <a:pPr marL="298450" marR="5080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66370" algn="l"/>
              </a:tabLst>
            </a:pPr>
            <a:r>
              <a:rPr sz="1800" dirty="0">
                <a:solidFill>
                  <a:srgbClr val="2D2C34"/>
                </a:solidFill>
                <a:latin typeface="Calibri"/>
                <a:cs typeface="Calibri"/>
              </a:rPr>
              <a:t>Know</a:t>
            </a:r>
            <a:r>
              <a:rPr sz="18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2C34"/>
                </a:solidFill>
                <a:latin typeface="Calibri"/>
                <a:cs typeface="Calibri"/>
              </a:rPr>
              <a:t>when</a:t>
            </a:r>
            <a:r>
              <a:rPr sz="18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2C34"/>
                </a:solidFill>
                <a:latin typeface="Calibri"/>
                <a:cs typeface="Calibri"/>
              </a:rPr>
              <a:t>to</a:t>
            </a:r>
            <a:r>
              <a:rPr sz="18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65" dirty="0">
                <a:solidFill>
                  <a:srgbClr val="2D2C34"/>
                </a:solidFill>
                <a:latin typeface="Calibri"/>
                <a:cs typeface="Calibri"/>
              </a:rPr>
              <a:t>contact</a:t>
            </a:r>
            <a:r>
              <a:rPr sz="18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50" dirty="0">
                <a:solidFill>
                  <a:srgbClr val="2D2C34"/>
                </a:solidFill>
                <a:latin typeface="Calibri"/>
                <a:cs typeface="Calibri"/>
              </a:rPr>
              <a:t>NMPSIA</a:t>
            </a:r>
            <a:r>
              <a:rPr sz="1800" spc="-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8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8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D2C34"/>
                </a:solidFill>
                <a:latin typeface="Calibri"/>
                <a:cs typeface="Calibri"/>
              </a:rPr>
              <a:t>third-party</a:t>
            </a:r>
            <a:r>
              <a:rPr sz="18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2C34"/>
                </a:solidFill>
                <a:latin typeface="Calibri"/>
                <a:cs typeface="Calibri"/>
              </a:rPr>
              <a:t>administrator </a:t>
            </a:r>
            <a:r>
              <a:rPr sz="1800" dirty="0">
                <a:solidFill>
                  <a:srgbClr val="2D2C34"/>
                </a:solidFill>
                <a:latin typeface="Calibri"/>
                <a:cs typeface="Calibri"/>
              </a:rPr>
              <a:t>for</a:t>
            </a:r>
            <a:r>
              <a:rPr sz="1800" spc="-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70" dirty="0">
                <a:solidFill>
                  <a:srgbClr val="2D2C34"/>
                </a:solidFill>
                <a:latin typeface="Calibri"/>
                <a:cs typeface="Calibri"/>
              </a:rPr>
              <a:t>assistance.</a:t>
            </a:r>
            <a:endParaRPr sz="1800" dirty="0">
              <a:latin typeface="Calibri"/>
              <a:cs typeface="Calibri"/>
            </a:endParaRPr>
          </a:p>
          <a:p>
            <a:pPr marL="298450" marR="545465" indent="-285750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tabLst>
                <a:tab pos="166370" algn="l"/>
              </a:tabLst>
            </a:pPr>
            <a:r>
              <a:rPr sz="1800" dirty="0">
                <a:solidFill>
                  <a:srgbClr val="2D2C34"/>
                </a:solidFill>
                <a:latin typeface="Calibri"/>
                <a:cs typeface="Calibri"/>
              </a:rPr>
              <a:t>Keep</a:t>
            </a:r>
            <a:r>
              <a:rPr sz="18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75" dirty="0">
                <a:solidFill>
                  <a:srgbClr val="2D2C34"/>
                </a:solidFill>
                <a:latin typeface="Calibri"/>
                <a:cs typeface="Calibri"/>
              </a:rPr>
              <a:t>local</a:t>
            </a:r>
            <a:r>
              <a:rPr sz="1800" spc="-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45" dirty="0">
                <a:solidFill>
                  <a:srgbClr val="2D2C34"/>
                </a:solidFill>
                <a:latin typeface="Calibri"/>
                <a:cs typeface="Calibri"/>
              </a:rPr>
              <a:t>procedures</a:t>
            </a:r>
            <a:r>
              <a:rPr sz="18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60" dirty="0">
                <a:solidFill>
                  <a:srgbClr val="2D2C34"/>
                </a:solidFill>
                <a:latin typeface="Calibri"/>
                <a:cs typeface="Calibri"/>
              </a:rPr>
              <a:t>consistent</a:t>
            </a:r>
            <a:r>
              <a:rPr sz="18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6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8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55" dirty="0">
                <a:solidFill>
                  <a:srgbClr val="2D2C34"/>
                </a:solidFill>
                <a:latin typeface="Calibri"/>
                <a:cs typeface="Calibri"/>
              </a:rPr>
              <a:t>document</a:t>
            </a:r>
            <a:r>
              <a:rPr sz="1800" spc="-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800" spc="60" dirty="0">
                <a:solidFill>
                  <a:srgbClr val="2D2C34"/>
                </a:solidFill>
                <a:latin typeface="Calibri"/>
                <a:cs typeface="Calibri"/>
              </a:rPr>
              <a:t>actions </a:t>
            </a:r>
            <a:r>
              <a:rPr sz="1800" spc="-10" dirty="0">
                <a:solidFill>
                  <a:srgbClr val="2D2C34"/>
                </a:solidFill>
                <a:latin typeface="Calibri"/>
                <a:cs typeface="Calibri"/>
              </a:rPr>
              <a:t>taken.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5" name="object 5" descr="þÿ"/>
          <p:cNvGrpSpPr/>
          <p:nvPr/>
        </p:nvGrpSpPr>
        <p:grpSpPr>
          <a:xfrm>
            <a:off x="7770876" y="1484388"/>
            <a:ext cx="3523615" cy="1923414"/>
            <a:chOff x="7770876" y="1484388"/>
            <a:chExt cx="3523615" cy="1923414"/>
          </a:xfrm>
        </p:grpSpPr>
        <p:pic>
          <p:nvPicPr>
            <p:cNvPr id="6" name="object 6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70876" y="1484388"/>
              <a:ext cx="3523475" cy="192327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818119" y="1508754"/>
              <a:ext cx="3429000" cy="1828800"/>
            </a:xfrm>
            <a:custGeom>
              <a:avLst/>
              <a:gdLst/>
              <a:ahLst/>
              <a:cxnLst/>
              <a:rect l="l" t="t" r="r" b="b"/>
              <a:pathLst>
                <a:path w="3429000" h="1828800">
                  <a:moveTo>
                    <a:pt x="3124187" y="0"/>
                  </a:moveTo>
                  <a:lnTo>
                    <a:pt x="304812" y="0"/>
                  </a:lnTo>
                  <a:lnTo>
                    <a:pt x="255368" y="3989"/>
                  </a:lnTo>
                  <a:lnTo>
                    <a:pt x="208465" y="15540"/>
                  </a:lnTo>
                  <a:lnTo>
                    <a:pt x="164730" y="34023"/>
                  </a:lnTo>
                  <a:lnTo>
                    <a:pt x="124790" y="58812"/>
                  </a:lnTo>
                  <a:lnTo>
                    <a:pt x="89274" y="89279"/>
                  </a:lnTo>
                  <a:lnTo>
                    <a:pt x="58808" y="124796"/>
                  </a:lnTo>
                  <a:lnTo>
                    <a:pt x="34021" y="164735"/>
                  </a:lnTo>
                  <a:lnTo>
                    <a:pt x="15538" y="208470"/>
                  </a:lnTo>
                  <a:lnTo>
                    <a:pt x="3989" y="255371"/>
                  </a:lnTo>
                  <a:lnTo>
                    <a:pt x="0" y="304812"/>
                  </a:lnTo>
                  <a:lnTo>
                    <a:pt x="0" y="1523999"/>
                  </a:lnTo>
                  <a:lnTo>
                    <a:pt x="3989" y="1573440"/>
                  </a:lnTo>
                  <a:lnTo>
                    <a:pt x="15538" y="1620341"/>
                  </a:lnTo>
                  <a:lnTo>
                    <a:pt x="34021" y="1664074"/>
                  </a:lnTo>
                  <a:lnTo>
                    <a:pt x="58808" y="1704011"/>
                  </a:lnTo>
                  <a:lnTo>
                    <a:pt x="89274" y="1739526"/>
                  </a:lnTo>
                  <a:lnTo>
                    <a:pt x="124790" y="1769991"/>
                  </a:lnTo>
                  <a:lnTo>
                    <a:pt x="164730" y="1794779"/>
                  </a:lnTo>
                  <a:lnTo>
                    <a:pt x="208465" y="1813261"/>
                  </a:lnTo>
                  <a:lnTo>
                    <a:pt x="255368" y="1824810"/>
                  </a:lnTo>
                  <a:lnTo>
                    <a:pt x="304812" y="1828799"/>
                  </a:lnTo>
                  <a:lnTo>
                    <a:pt x="3124187" y="1828799"/>
                  </a:lnTo>
                  <a:lnTo>
                    <a:pt x="3173631" y="1824810"/>
                  </a:lnTo>
                  <a:lnTo>
                    <a:pt x="3220534" y="1813261"/>
                  </a:lnTo>
                  <a:lnTo>
                    <a:pt x="3264269" y="1794779"/>
                  </a:lnTo>
                  <a:lnTo>
                    <a:pt x="3304209" y="1769991"/>
                  </a:lnTo>
                  <a:lnTo>
                    <a:pt x="3339725" y="1739526"/>
                  </a:lnTo>
                  <a:lnTo>
                    <a:pt x="3370191" y="1704011"/>
                  </a:lnTo>
                  <a:lnTo>
                    <a:pt x="3394978" y="1664074"/>
                  </a:lnTo>
                  <a:lnTo>
                    <a:pt x="3413461" y="1620341"/>
                  </a:lnTo>
                  <a:lnTo>
                    <a:pt x="3425010" y="1573440"/>
                  </a:lnTo>
                  <a:lnTo>
                    <a:pt x="3429000" y="1523999"/>
                  </a:lnTo>
                  <a:lnTo>
                    <a:pt x="3429000" y="304812"/>
                  </a:lnTo>
                  <a:lnTo>
                    <a:pt x="3425010" y="255371"/>
                  </a:lnTo>
                  <a:lnTo>
                    <a:pt x="3413461" y="208470"/>
                  </a:lnTo>
                  <a:lnTo>
                    <a:pt x="3394978" y="164735"/>
                  </a:lnTo>
                  <a:lnTo>
                    <a:pt x="3370191" y="124796"/>
                  </a:lnTo>
                  <a:lnTo>
                    <a:pt x="3339725" y="89279"/>
                  </a:lnTo>
                  <a:lnTo>
                    <a:pt x="3304209" y="58812"/>
                  </a:lnTo>
                  <a:lnTo>
                    <a:pt x="3264269" y="34023"/>
                  </a:lnTo>
                  <a:lnTo>
                    <a:pt x="3220534" y="15540"/>
                  </a:lnTo>
                  <a:lnTo>
                    <a:pt x="3173631" y="3989"/>
                  </a:lnTo>
                  <a:lnTo>
                    <a:pt x="3124187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818119" y="1508754"/>
              <a:ext cx="3429000" cy="1828800"/>
            </a:xfrm>
            <a:custGeom>
              <a:avLst/>
              <a:gdLst/>
              <a:ahLst/>
              <a:cxnLst/>
              <a:rect l="l" t="t" r="r" b="b"/>
              <a:pathLst>
                <a:path w="3429000" h="1828800">
                  <a:moveTo>
                    <a:pt x="0" y="304812"/>
                  </a:moveTo>
                  <a:lnTo>
                    <a:pt x="3989" y="255371"/>
                  </a:lnTo>
                  <a:lnTo>
                    <a:pt x="15538" y="208470"/>
                  </a:lnTo>
                  <a:lnTo>
                    <a:pt x="34021" y="164735"/>
                  </a:lnTo>
                  <a:lnTo>
                    <a:pt x="58808" y="124796"/>
                  </a:lnTo>
                  <a:lnTo>
                    <a:pt x="89274" y="89279"/>
                  </a:lnTo>
                  <a:lnTo>
                    <a:pt x="124790" y="58812"/>
                  </a:lnTo>
                  <a:lnTo>
                    <a:pt x="164730" y="34023"/>
                  </a:lnTo>
                  <a:lnTo>
                    <a:pt x="208465" y="15540"/>
                  </a:lnTo>
                  <a:lnTo>
                    <a:pt x="255368" y="3989"/>
                  </a:lnTo>
                  <a:lnTo>
                    <a:pt x="304812" y="0"/>
                  </a:lnTo>
                  <a:lnTo>
                    <a:pt x="3124187" y="0"/>
                  </a:lnTo>
                  <a:lnTo>
                    <a:pt x="3173631" y="3989"/>
                  </a:lnTo>
                  <a:lnTo>
                    <a:pt x="3220534" y="15540"/>
                  </a:lnTo>
                  <a:lnTo>
                    <a:pt x="3264269" y="34023"/>
                  </a:lnTo>
                  <a:lnTo>
                    <a:pt x="3304209" y="58812"/>
                  </a:lnTo>
                  <a:lnTo>
                    <a:pt x="3339725" y="89279"/>
                  </a:lnTo>
                  <a:lnTo>
                    <a:pt x="3370191" y="124796"/>
                  </a:lnTo>
                  <a:lnTo>
                    <a:pt x="3394978" y="164735"/>
                  </a:lnTo>
                  <a:lnTo>
                    <a:pt x="3413461" y="208470"/>
                  </a:lnTo>
                  <a:lnTo>
                    <a:pt x="3425010" y="255371"/>
                  </a:lnTo>
                  <a:lnTo>
                    <a:pt x="3429000" y="304812"/>
                  </a:lnTo>
                  <a:lnTo>
                    <a:pt x="3429000" y="1523999"/>
                  </a:lnTo>
                  <a:lnTo>
                    <a:pt x="3425010" y="1573440"/>
                  </a:lnTo>
                  <a:lnTo>
                    <a:pt x="3413461" y="1620341"/>
                  </a:lnTo>
                  <a:lnTo>
                    <a:pt x="3394978" y="1664074"/>
                  </a:lnTo>
                  <a:lnTo>
                    <a:pt x="3370191" y="1704011"/>
                  </a:lnTo>
                  <a:lnTo>
                    <a:pt x="3339725" y="1739526"/>
                  </a:lnTo>
                  <a:lnTo>
                    <a:pt x="3304209" y="1769991"/>
                  </a:lnTo>
                  <a:lnTo>
                    <a:pt x="3264269" y="1794779"/>
                  </a:lnTo>
                  <a:lnTo>
                    <a:pt x="3220534" y="1813261"/>
                  </a:lnTo>
                  <a:lnTo>
                    <a:pt x="3173631" y="1824810"/>
                  </a:lnTo>
                  <a:lnTo>
                    <a:pt x="3124187" y="1828799"/>
                  </a:lnTo>
                  <a:lnTo>
                    <a:pt x="304812" y="1828799"/>
                  </a:lnTo>
                  <a:lnTo>
                    <a:pt x="255368" y="1824810"/>
                  </a:lnTo>
                  <a:lnTo>
                    <a:pt x="208465" y="1813261"/>
                  </a:lnTo>
                  <a:lnTo>
                    <a:pt x="164730" y="1794779"/>
                  </a:lnTo>
                  <a:lnTo>
                    <a:pt x="124790" y="1769991"/>
                  </a:lnTo>
                  <a:lnTo>
                    <a:pt x="89274" y="1739526"/>
                  </a:lnTo>
                  <a:lnTo>
                    <a:pt x="58808" y="1704011"/>
                  </a:lnTo>
                  <a:lnTo>
                    <a:pt x="34021" y="1664074"/>
                  </a:lnTo>
                  <a:lnTo>
                    <a:pt x="15538" y="1620341"/>
                  </a:lnTo>
                  <a:lnTo>
                    <a:pt x="3989" y="1573440"/>
                  </a:lnTo>
                  <a:lnTo>
                    <a:pt x="0" y="1523999"/>
                  </a:lnTo>
                  <a:lnTo>
                    <a:pt x="0" y="304812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236895" y="1698465"/>
            <a:ext cx="2591435" cy="1418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spc="85" dirty="0">
                <a:solidFill>
                  <a:srgbClr val="2A7D52"/>
                </a:solidFill>
                <a:latin typeface="Calibri"/>
                <a:cs typeface="Calibri"/>
              </a:rPr>
              <a:t>Helpful</a:t>
            </a:r>
            <a:r>
              <a:rPr sz="1800" b="1" spc="-25" dirty="0">
                <a:solidFill>
                  <a:srgbClr val="2A7D52"/>
                </a:solidFill>
                <a:latin typeface="Calibri"/>
                <a:cs typeface="Calibri"/>
              </a:rPr>
              <a:t> Tip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200"/>
              </a:spcBef>
            </a:pP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You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do</a:t>
            </a:r>
            <a:r>
              <a:rPr sz="15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not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have</a:t>
            </a:r>
            <a:r>
              <a:rPr sz="15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to</a:t>
            </a:r>
            <a:r>
              <a:rPr sz="15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memorize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everything. Know</a:t>
            </a:r>
            <a:r>
              <a:rPr sz="15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where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to</a:t>
            </a:r>
            <a:r>
              <a:rPr sz="15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2D2C34"/>
                </a:solidFill>
                <a:latin typeface="Calibri"/>
                <a:cs typeface="Calibri"/>
              </a:rPr>
              <a:t>find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rule,</a:t>
            </a:r>
            <a:r>
              <a:rPr sz="15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form,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guide,</a:t>
            </a:r>
            <a:r>
              <a:rPr sz="15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 contact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you</a:t>
            </a:r>
            <a:r>
              <a:rPr sz="15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need.</a:t>
            </a:r>
            <a:endParaRPr sz="1500" dirty="0">
              <a:latin typeface="Calibri"/>
              <a:cs typeface="Calibri"/>
            </a:endParaRPr>
          </a:p>
        </p:txBody>
      </p:sp>
      <p:grpSp>
        <p:nvGrpSpPr>
          <p:cNvPr id="10" name="object 10" descr="þÿ"/>
          <p:cNvGrpSpPr/>
          <p:nvPr/>
        </p:nvGrpSpPr>
        <p:grpSpPr>
          <a:xfrm>
            <a:off x="7770876" y="3633228"/>
            <a:ext cx="3523615" cy="1603375"/>
            <a:chOff x="7770876" y="3633228"/>
            <a:chExt cx="3523615" cy="1603375"/>
          </a:xfrm>
        </p:grpSpPr>
        <p:pic>
          <p:nvPicPr>
            <p:cNvPr id="11" name="object 11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70876" y="3633228"/>
              <a:ext cx="3523475" cy="160323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818119" y="3657603"/>
              <a:ext cx="3429000" cy="1508760"/>
            </a:xfrm>
            <a:custGeom>
              <a:avLst/>
              <a:gdLst/>
              <a:ahLst/>
              <a:cxnLst/>
              <a:rect l="l" t="t" r="r" b="b"/>
              <a:pathLst>
                <a:path w="3429000" h="1508760">
                  <a:moveTo>
                    <a:pt x="3177540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177540" y="1508760"/>
                  </a:lnTo>
                  <a:lnTo>
                    <a:pt x="3222739" y="1504708"/>
                  </a:lnTo>
                  <a:lnTo>
                    <a:pt x="3265281" y="1493027"/>
                  </a:lnTo>
                  <a:lnTo>
                    <a:pt x="3304455" y="1474427"/>
                  </a:lnTo>
                  <a:lnTo>
                    <a:pt x="3339551" y="1449617"/>
                  </a:lnTo>
                  <a:lnTo>
                    <a:pt x="3369858" y="1419309"/>
                  </a:lnTo>
                  <a:lnTo>
                    <a:pt x="3394667" y="1384211"/>
                  </a:lnTo>
                  <a:lnTo>
                    <a:pt x="3413267" y="1345035"/>
                  </a:lnTo>
                  <a:lnTo>
                    <a:pt x="3424948" y="1302490"/>
                  </a:lnTo>
                  <a:lnTo>
                    <a:pt x="3429000" y="1257287"/>
                  </a:lnTo>
                  <a:lnTo>
                    <a:pt x="3429000" y="251460"/>
                  </a:lnTo>
                  <a:lnTo>
                    <a:pt x="3424948" y="206260"/>
                  </a:lnTo>
                  <a:lnTo>
                    <a:pt x="3413267" y="163718"/>
                  </a:lnTo>
                  <a:lnTo>
                    <a:pt x="3394667" y="124544"/>
                  </a:lnTo>
                  <a:lnTo>
                    <a:pt x="3369858" y="89448"/>
                  </a:lnTo>
                  <a:lnTo>
                    <a:pt x="3339551" y="59141"/>
                  </a:lnTo>
                  <a:lnTo>
                    <a:pt x="3304455" y="34332"/>
                  </a:lnTo>
                  <a:lnTo>
                    <a:pt x="3265281" y="15732"/>
                  </a:lnTo>
                  <a:lnTo>
                    <a:pt x="3222739" y="4051"/>
                  </a:lnTo>
                  <a:lnTo>
                    <a:pt x="317754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18119" y="3657603"/>
              <a:ext cx="3429000" cy="1508760"/>
            </a:xfrm>
            <a:custGeom>
              <a:avLst/>
              <a:gdLst/>
              <a:ahLst/>
              <a:cxnLst/>
              <a:rect l="l" t="t" r="r" b="b"/>
              <a:pathLst>
                <a:path w="342900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177540" y="0"/>
                  </a:lnTo>
                  <a:lnTo>
                    <a:pt x="3222739" y="4051"/>
                  </a:lnTo>
                  <a:lnTo>
                    <a:pt x="3265281" y="15732"/>
                  </a:lnTo>
                  <a:lnTo>
                    <a:pt x="3304455" y="34332"/>
                  </a:lnTo>
                  <a:lnTo>
                    <a:pt x="3339551" y="59141"/>
                  </a:lnTo>
                  <a:lnTo>
                    <a:pt x="3369858" y="89448"/>
                  </a:lnTo>
                  <a:lnTo>
                    <a:pt x="3394667" y="124544"/>
                  </a:lnTo>
                  <a:lnTo>
                    <a:pt x="3413267" y="163718"/>
                  </a:lnTo>
                  <a:lnTo>
                    <a:pt x="3424948" y="206260"/>
                  </a:lnTo>
                  <a:lnTo>
                    <a:pt x="3429000" y="251460"/>
                  </a:lnTo>
                  <a:lnTo>
                    <a:pt x="3429000" y="1257287"/>
                  </a:lnTo>
                  <a:lnTo>
                    <a:pt x="3424948" y="1302490"/>
                  </a:lnTo>
                  <a:lnTo>
                    <a:pt x="3413267" y="1345035"/>
                  </a:lnTo>
                  <a:lnTo>
                    <a:pt x="3394667" y="1384211"/>
                  </a:lnTo>
                  <a:lnTo>
                    <a:pt x="3369858" y="1419309"/>
                  </a:lnTo>
                  <a:lnTo>
                    <a:pt x="3339551" y="1449617"/>
                  </a:lnTo>
                  <a:lnTo>
                    <a:pt x="3304455" y="1474427"/>
                  </a:lnTo>
                  <a:lnTo>
                    <a:pt x="3265281" y="1493027"/>
                  </a:lnTo>
                  <a:lnTo>
                    <a:pt x="3222739" y="1504708"/>
                  </a:lnTo>
                  <a:lnTo>
                    <a:pt x="3177540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300078" y="3931288"/>
            <a:ext cx="2465070" cy="961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spc="95" dirty="0">
                <a:solidFill>
                  <a:srgbClr val="C5467D"/>
                </a:solidFill>
                <a:latin typeface="Calibri"/>
                <a:cs typeface="Calibri"/>
              </a:rPr>
              <a:t>Best</a:t>
            </a:r>
            <a:r>
              <a:rPr sz="1800" b="1" spc="-4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85" dirty="0">
                <a:solidFill>
                  <a:srgbClr val="C5467D"/>
                </a:solidFill>
                <a:latin typeface="Calibri"/>
                <a:cs typeface="Calibri"/>
              </a:rPr>
              <a:t>Practice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05"/>
              </a:spcBef>
            </a:pP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When</a:t>
            </a:r>
            <a:r>
              <a:rPr sz="15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in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doubt</a:t>
            </a:r>
            <a:r>
              <a:rPr lang="en-US" sz="1500" dirty="0">
                <a:solidFill>
                  <a:srgbClr val="2D2C34"/>
                </a:solidFill>
                <a:latin typeface="Calibri"/>
                <a:cs typeface="Calibri"/>
              </a:rPr>
              <a:t>…</a:t>
            </a:r>
            <a:r>
              <a:rPr sz="15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85" dirty="0">
                <a:solidFill>
                  <a:srgbClr val="2D2C34"/>
                </a:solidFill>
                <a:latin typeface="Calibri"/>
                <a:cs typeface="Calibri"/>
              </a:rPr>
              <a:t>ask</a:t>
            </a:r>
            <a:r>
              <a:rPr sz="15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before</a:t>
            </a:r>
            <a:r>
              <a:rPr sz="15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2D2C34"/>
                </a:solidFill>
                <a:latin typeface="Calibri"/>
                <a:cs typeface="Calibri"/>
              </a:rPr>
              <a:t>the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deadline, not</a:t>
            </a:r>
            <a:r>
              <a:rPr sz="15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after</a:t>
            </a:r>
            <a:r>
              <a:rPr sz="15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2D2C34"/>
                </a:solidFill>
                <a:latin typeface="Calibri"/>
                <a:cs typeface="Calibri"/>
              </a:rPr>
              <a:t>it.</a:t>
            </a:r>
            <a:endParaRPr sz="1500" dirty="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80" dirty="0"/>
              <a:t>Eligibility</a:t>
            </a:r>
            <a:r>
              <a:rPr spc="10" dirty="0"/>
              <a:t> </a:t>
            </a:r>
            <a:r>
              <a:rPr spc="195" dirty="0"/>
              <a:t>Basics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31921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Start</a:t>
            </a:r>
            <a:r>
              <a:rPr sz="1400" spc="4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here</a:t>
            </a:r>
            <a:r>
              <a:rPr sz="1400" spc="8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before</a:t>
            </a:r>
            <a:r>
              <a:rPr sz="1400" spc="5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beginning</a:t>
            </a:r>
            <a:r>
              <a:rPr sz="1400" spc="7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an</a:t>
            </a:r>
            <a:r>
              <a:rPr sz="1400" spc="8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69666F"/>
                </a:solidFill>
                <a:latin typeface="Calibri"/>
                <a:cs typeface="Calibri"/>
              </a:rPr>
              <a:t>enrollment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684276" y="1392948"/>
            <a:ext cx="3477895" cy="2106295"/>
            <a:chOff x="684276" y="1392948"/>
            <a:chExt cx="3477895" cy="2106295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276" y="1392948"/>
              <a:ext cx="3477755" cy="210615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31519" y="1417313"/>
              <a:ext cx="3383279" cy="2011680"/>
            </a:xfrm>
            <a:custGeom>
              <a:avLst/>
              <a:gdLst/>
              <a:ahLst/>
              <a:cxnLst/>
              <a:rect l="l" t="t" r="r" b="b"/>
              <a:pathLst>
                <a:path w="3383279" h="2011679">
                  <a:moveTo>
                    <a:pt x="3047987" y="0"/>
                  </a:moveTo>
                  <a:lnTo>
                    <a:pt x="335292" y="0"/>
                  </a:lnTo>
                  <a:lnTo>
                    <a:pt x="285745" y="3635"/>
                  </a:lnTo>
                  <a:lnTo>
                    <a:pt x="238455" y="14195"/>
                  </a:lnTo>
                  <a:lnTo>
                    <a:pt x="193941" y="31162"/>
                  </a:lnTo>
                  <a:lnTo>
                    <a:pt x="152721" y="54017"/>
                  </a:lnTo>
                  <a:lnTo>
                    <a:pt x="115315" y="82241"/>
                  </a:lnTo>
                  <a:lnTo>
                    <a:pt x="82241" y="115315"/>
                  </a:lnTo>
                  <a:lnTo>
                    <a:pt x="54017" y="152721"/>
                  </a:lnTo>
                  <a:lnTo>
                    <a:pt x="31162" y="193941"/>
                  </a:lnTo>
                  <a:lnTo>
                    <a:pt x="14195" y="238455"/>
                  </a:lnTo>
                  <a:lnTo>
                    <a:pt x="3635" y="285745"/>
                  </a:lnTo>
                  <a:lnTo>
                    <a:pt x="0" y="335292"/>
                  </a:lnTo>
                  <a:lnTo>
                    <a:pt x="0" y="1676400"/>
                  </a:lnTo>
                  <a:lnTo>
                    <a:pt x="3635" y="1725947"/>
                  </a:lnTo>
                  <a:lnTo>
                    <a:pt x="14195" y="1773236"/>
                  </a:lnTo>
                  <a:lnTo>
                    <a:pt x="31162" y="1817749"/>
                  </a:lnTo>
                  <a:lnTo>
                    <a:pt x="54017" y="1858967"/>
                  </a:lnTo>
                  <a:lnTo>
                    <a:pt x="82241" y="1896371"/>
                  </a:lnTo>
                  <a:lnTo>
                    <a:pt x="115315" y="1929444"/>
                  </a:lnTo>
                  <a:lnTo>
                    <a:pt x="152721" y="1957666"/>
                  </a:lnTo>
                  <a:lnTo>
                    <a:pt x="193941" y="1980519"/>
                  </a:lnTo>
                  <a:lnTo>
                    <a:pt x="238455" y="1997485"/>
                  </a:lnTo>
                  <a:lnTo>
                    <a:pt x="285745" y="2008044"/>
                  </a:lnTo>
                  <a:lnTo>
                    <a:pt x="335292" y="2011680"/>
                  </a:lnTo>
                  <a:lnTo>
                    <a:pt x="3047987" y="2011680"/>
                  </a:lnTo>
                  <a:lnTo>
                    <a:pt x="3097534" y="2008044"/>
                  </a:lnTo>
                  <a:lnTo>
                    <a:pt x="3144824" y="1997485"/>
                  </a:lnTo>
                  <a:lnTo>
                    <a:pt x="3189338" y="1980519"/>
                  </a:lnTo>
                  <a:lnTo>
                    <a:pt x="3230558" y="1957666"/>
                  </a:lnTo>
                  <a:lnTo>
                    <a:pt x="3267964" y="1929444"/>
                  </a:lnTo>
                  <a:lnTo>
                    <a:pt x="3301038" y="1896371"/>
                  </a:lnTo>
                  <a:lnTo>
                    <a:pt x="3329262" y="1858967"/>
                  </a:lnTo>
                  <a:lnTo>
                    <a:pt x="3352117" y="1817749"/>
                  </a:lnTo>
                  <a:lnTo>
                    <a:pt x="3369084" y="1773236"/>
                  </a:lnTo>
                  <a:lnTo>
                    <a:pt x="3379644" y="1725947"/>
                  </a:lnTo>
                  <a:lnTo>
                    <a:pt x="3383279" y="1676400"/>
                  </a:lnTo>
                  <a:lnTo>
                    <a:pt x="3383279" y="335292"/>
                  </a:lnTo>
                  <a:lnTo>
                    <a:pt x="3379644" y="285745"/>
                  </a:lnTo>
                  <a:lnTo>
                    <a:pt x="3369084" y="238455"/>
                  </a:lnTo>
                  <a:lnTo>
                    <a:pt x="3352117" y="193941"/>
                  </a:lnTo>
                  <a:lnTo>
                    <a:pt x="3329262" y="152721"/>
                  </a:lnTo>
                  <a:lnTo>
                    <a:pt x="3301038" y="115315"/>
                  </a:lnTo>
                  <a:lnTo>
                    <a:pt x="3267964" y="82241"/>
                  </a:lnTo>
                  <a:lnTo>
                    <a:pt x="3230558" y="54017"/>
                  </a:lnTo>
                  <a:lnTo>
                    <a:pt x="3189338" y="31162"/>
                  </a:lnTo>
                  <a:lnTo>
                    <a:pt x="3144824" y="14195"/>
                  </a:lnTo>
                  <a:lnTo>
                    <a:pt x="3097534" y="3635"/>
                  </a:lnTo>
                  <a:lnTo>
                    <a:pt x="3047987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1519" y="1417313"/>
              <a:ext cx="3383279" cy="2011680"/>
            </a:xfrm>
            <a:custGeom>
              <a:avLst/>
              <a:gdLst/>
              <a:ahLst/>
              <a:cxnLst/>
              <a:rect l="l" t="t" r="r" b="b"/>
              <a:pathLst>
                <a:path w="3383279" h="2011679">
                  <a:moveTo>
                    <a:pt x="0" y="335292"/>
                  </a:moveTo>
                  <a:lnTo>
                    <a:pt x="3635" y="285745"/>
                  </a:lnTo>
                  <a:lnTo>
                    <a:pt x="14195" y="238455"/>
                  </a:lnTo>
                  <a:lnTo>
                    <a:pt x="31162" y="193941"/>
                  </a:lnTo>
                  <a:lnTo>
                    <a:pt x="54017" y="152721"/>
                  </a:lnTo>
                  <a:lnTo>
                    <a:pt x="82241" y="115315"/>
                  </a:lnTo>
                  <a:lnTo>
                    <a:pt x="115315" y="82241"/>
                  </a:lnTo>
                  <a:lnTo>
                    <a:pt x="152721" y="54017"/>
                  </a:lnTo>
                  <a:lnTo>
                    <a:pt x="193941" y="31162"/>
                  </a:lnTo>
                  <a:lnTo>
                    <a:pt x="238455" y="14195"/>
                  </a:lnTo>
                  <a:lnTo>
                    <a:pt x="285745" y="3635"/>
                  </a:lnTo>
                  <a:lnTo>
                    <a:pt x="335292" y="0"/>
                  </a:lnTo>
                  <a:lnTo>
                    <a:pt x="3047987" y="0"/>
                  </a:lnTo>
                  <a:lnTo>
                    <a:pt x="3097534" y="3635"/>
                  </a:lnTo>
                  <a:lnTo>
                    <a:pt x="3144824" y="14195"/>
                  </a:lnTo>
                  <a:lnTo>
                    <a:pt x="3189338" y="31162"/>
                  </a:lnTo>
                  <a:lnTo>
                    <a:pt x="3230558" y="54017"/>
                  </a:lnTo>
                  <a:lnTo>
                    <a:pt x="3267964" y="82241"/>
                  </a:lnTo>
                  <a:lnTo>
                    <a:pt x="3301038" y="115315"/>
                  </a:lnTo>
                  <a:lnTo>
                    <a:pt x="3329262" y="152721"/>
                  </a:lnTo>
                  <a:lnTo>
                    <a:pt x="3352117" y="193941"/>
                  </a:lnTo>
                  <a:lnTo>
                    <a:pt x="3369084" y="238455"/>
                  </a:lnTo>
                  <a:lnTo>
                    <a:pt x="3379644" y="285745"/>
                  </a:lnTo>
                  <a:lnTo>
                    <a:pt x="3383279" y="335292"/>
                  </a:lnTo>
                  <a:lnTo>
                    <a:pt x="3383279" y="1676400"/>
                  </a:lnTo>
                  <a:lnTo>
                    <a:pt x="3379644" y="1725947"/>
                  </a:lnTo>
                  <a:lnTo>
                    <a:pt x="3369084" y="1773236"/>
                  </a:lnTo>
                  <a:lnTo>
                    <a:pt x="3352117" y="1817749"/>
                  </a:lnTo>
                  <a:lnTo>
                    <a:pt x="3329262" y="1858967"/>
                  </a:lnTo>
                  <a:lnTo>
                    <a:pt x="3301038" y="1896371"/>
                  </a:lnTo>
                  <a:lnTo>
                    <a:pt x="3267964" y="1929444"/>
                  </a:lnTo>
                  <a:lnTo>
                    <a:pt x="3230558" y="1957666"/>
                  </a:lnTo>
                  <a:lnTo>
                    <a:pt x="3189338" y="1980519"/>
                  </a:lnTo>
                  <a:lnTo>
                    <a:pt x="3144824" y="1997485"/>
                  </a:lnTo>
                  <a:lnTo>
                    <a:pt x="3097534" y="2008044"/>
                  </a:lnTo>
                  <a:lnTo>
                    <a:pt x="3047987" y="2011680"/>
                  </a:lnTo>
                  <a:lnTo>
                    <a:pt x="335292" y="2011680"/>
                  </a:lnTo>
                  <a:lnTo>
                    <a:pt x="285745" y="2008044"/>
                  </a:lnTo>
                  <a:lnTo>
                    <a:pt x="238455" y="1997485"/>
                  </a:lnTo>
                  <a:lnTo>
                    <a:pt x="193941" y="1980519"/>
                  </a:lnTo>
                  <a:lnTo>
                    <a:pt x="152721" y="1957666"/>
                  </a:lnTo>
                  <a:lnTo>
                    <a:pt x="115315" y="1929444"/>
                  </a:lnTo>
                  <a:lnTo>
                    <a:pt x="82241" y="1896371"/>
                  </a:lnTo>
                  <a:lnTo>
                    <a:pt x="54017" y="1858967"/>
                  </a:lnTo>
                  <a:lnTo>
                    <a:pt x="31162" y="1817749"/>
                  </a:lnTo>
                  <a:lnTo>
                    <a:pt x="14195" y="1773236"/>
                  </a:lnTo>
                  <a:lnTo>
                    <a:pt x="3635" y="1725947"/>
                  </a:lnTo>
                  <a:lnTo>
                    <a:pt x="0" y="1676400"/>
                  </a:lnTo>
                  <a:lnTo>
                    <a:pt x="0" y="335292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66291" y="1642364"/>
            <a:ext cx="2592705" cy="1146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D367C"/>
                </a:solidFill>
                <a:latin typeface="Calibri"/>
                <a:cs typeface="Calibri"/>
              </a:rPr>
              <a:t>1</a:t>
            </a:r>
            <a:r>
              <a:rPr sz="1800" b="1" spc="36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65" dirty="0">
                <a:solidFill>
                  <a:srgbClr val="4D367C"/>
                </a:solidFill>
                <a:latin typeface="Calibri"/>
                <a:cs typeface="Calibri"/>
              </a:rPr>
              <a:t>Participating</a:t>
            </a:r>
            <a:r>
              <a:rPr sz="1800" b="1" spc="-2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65" dirty="0">
                <a:solidFill>
                  <a:srgbClr val="4D367C"/>
                </a:solidFill>
                <a:latin typeface="Calibri"/>
                <a:cs typeface="Calibri"/>
              </a:rPr>
              <a:t>Employer</a:t>
            </a:r>
            <a:endParaRPr sz="1800">
              <a:latin typeface="Calibri"/>
              <a:cs typeface="Calibri"/>
            </a:endParaRPr>
          </a:p>
          <a:p>
            <a:pPr marL="12700" marR="58419">
              <a:lnSpc>
                <a:spcPct val="100000"/>
              </a:lnSpc>
              <a:spcBef>
                <a:spcPts val="1620"/>
              </a:spcBef>
            </a:pP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employer</a:t>
            </a:r>
            <a:r>
              <a:rPr sz="14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must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participate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in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NMPSIA</a:t>
            </a:r>
            <a:r>
              <a:rPr sz="1400" spc="1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400" spc="1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determine</a:t>
            </a:r>
            <a:r>
              <a:rPr sz="1400" spc="1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the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employee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is</a:t>
            </a:r>
            <a:r>
              <a:rPr sz="14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eligible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for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benefits.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9" name="object 9" descr="þÿ"/>
          <p:cNvGrpSpPr/>
          <p:nvPr/>
        </p:nvGrpSpPr>
        <p:grpSpPr>
          <a:xfrm>
            <a:off x="4360164" y="1392948"/>
            <a:ext cx="3477895" cy="2106295"/>
            <a:chOff x="4360164" y="1392948"/>
            <a:chExt cx="3477895" cy="2106295"/>
          </a:xfrm>
        </p:grpSpPr>
        <p:pic>
          <p:nvPicPr>
            <p:cNvPr id="10" name="object 1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60164" y="1392948"/>
              <a:ext cx="3477755" cy="210615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407407" y="1417313"/>
              <a:ext cx="3383279" cy="2011680"/>
            </a:xfrm>
            <a:custGeom>
              <a:avLst/>
              <a:gdLst/>
              <a:ahLst/>
              <a:cxnLst/>
              <a:rect l="l" t="t" r="r" b="b"/>
              <a:pathLst>
                <a:path w="3383279" h="2011679">
                  <a:moveTo>
                    <a:pt x="3048000" y="0"/>
                  </a:moveTo>
                  <a:lnTo>
                    <a:pt x="335292" y="0"/>
                  </a:lnTo>
                  <a:lnTo>
                    <a:pt x="285745" y="3635"/>
                  </a:lnTo>
                  <a:lnTo>
                    <a:pt x="238455" y="14195"/>
                  </a:lnTo>
                  <a:lnTo>
                    <a:pt x="193941" y="31162"/>
                  </a:lnTo>
                  <a:lnTo>
                    <a:pt x="152721" y="54017"/>
                  </a:lnTo>
                  <a:lnTo>
                    <a:pt x="115315" y="82241"/>
                  </a:lnTo>
                  <a:lnTo>
                    <a:pt x="82241" y="115315"/>
                  </a:lnTo>
                  <a:lnTo>
                    <a:pt x="54017" y="152721"/>
                  </a:lnTo>
                  <a:lnTo>
                    <a:pt x="31162" y="193941"/>
                  </a:lnTo>
                  <a:lnTo>
                    <a:pt x="14195" y="238455"/>
                  </a:lnTo>
                  <a:lnTo>
                    <a:pt x="3635" y="285745"/>
                  </a:lnTo>
                  <a:lnTo>
                    <a:pt x="0" y="335292"/>
                  </a:lnTo>
                  <a:lnTo>
                    <a:pt x="0" y="1676400"/>
                  </a:lnTo>
                  <a:lnTo>
                    <a:pt x="3635" y="1725947"/>
                  </a:lnTo>
                  <a:lnTo>
                    <a:pt x="14195" y="1773236"/>
                  </a:lnTo>
                  <a:lnTo>
                    <a:pt x="31162" y="1817749"/>
                  </a:lnTo>
                  <a:lnTo>
                    <a:pt x="54017" y="1858967"/>
                  </a:lnTo>
                  <a:lnTo>
                    <a:pt x="82241" y="1896371"/>
                  </a:lnTo>
                  <a:lnTo>
                    <a:pt x="115315" y="1929444"/>
                  </a:lnTo>
                  <a:lnTo>
                    <a:pt x="152721" y="1957666"/>
                  </a:lnTo>
                  <a:lnTo>
                    <a:pt x="193941" y="1980519"/>
                  </a:lnTo>
                  <a:lnTo>
                    <a:pt x="238455" y="1997485"/>
                  </a:lnTo>
                  <a:lnTo>
                    <a:pt x="285745" y="2008044"/>
                  </a:lnTo>
                  <a:lnTo>
                    <a:pt x="335292" y="2011680"/>
                  </a:lnTo>
                  <a:lnTo>
                    <a:pt x="3048000" y="2011680"/>
                  </a:lnTo>
                  <a:lnTo>
                    <a:pt x="3097544" y="2008044"/>
                  </a:lnTo>
                  <a:lnTo>
                    <a:pt x="3144831" y="1997485"/>
                  </a:lnTo>
                  <a:lnTo>
                    <a:pt x="3189343" y="1980519"/>
                  </a:lnTo>
                  <a:lnTo>
                    <a:pt x="3230561" y="1957666"/>
                  </a:lnTo>
                  <a:lnTo>
                    <a:pt x="3267966" y="1929444"/>
                  </a:lnTo>
                  <a:lnTo>
                    <a:pt x="3301040" y="1896371"/>
                  </a:lnTo>
                  <a:lnTo>
                    <a:pt x="3329263" y="1858967"/>
                  </a:lnTo>
                  <a:lnTo>
                    <a:pt x="3352117" y="1817749"/>
                  </a:lnTo>
                  <a:lnTo>
                    <a:pt x="3369084" y="1773236"/>
                  </a:lnTo>
                  <a:lnTo>
                    <a:pt x="3379644" y="1725947"/>
                  </a:lnTo>
                  <a:lnTo>
                    <a:pt x="3383279" y="1676400"/>
                  </a:lnTo>
                  <a:lnTo>
                    <a:pt x="3383279" y="335292"/>
                  </a:lnTo>
                  <a:lnTo>
                    <a:pt x="3379644" y="285745"/>
                  </a:lnTo>
                  <a:lnTo>
                    <a:pt x="3369084" y="238455"/>
                  </a:lnTo>
                  <a:lnTo>
                    <a:pt x="3352117" y="193941"/>
                  </a:lnTo>
                  <a:lnTo>
                    <a:pt x="3329263" y="152721"/>
                  </a:lnTo>
                  <a:lnTo>
                    <a:pt x="3301040" y="115315"/>
                  </a:lnTo>
                  <a:lnTo>
                    <a:pt x="3267966" y="82241"/>
                  </a:lnTo>
                  <a:lnTo>
                    <a:pt x="3230561" y="54017"/>
                  </a:lnTo>
                  <a:lnTo>
                    <a:pt x="3189343" y="31162"/>
                  </a:lnTo>
                  <a:lnTo>
                    <a:pt x="3144831" y="14195"/>
                  </a:lnTo>
                  <a:lnTo>
                    <a:pt x="3097544" y="3635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407407" y="1417313"/>
              <a:ext cx="3383279" cy="2011680"/>
            </a:xfrm>
            <a:custGeom>
              <a:avLst/>
              <a:gdLst/>
              <a:ahLst/>
              <a:cxnLst/>
              <a:rect l="l" t="t" r="r" b="b"/>
              <a:pathLst>
                <a:path w="3383279" h="2011679">
                  <a:moveTo>
                    <a:pt x="0" y="335292"/>
                  </a:moveTo>
                  <a:lnTo>
                    <a:pt x="3635" y="285745"/>
                  </a:lnTo>
                  <a:lnTo>
                    <a:pt x="14195" y="238455"/>
                  </a:lnTo>
                  <a:lnTo>
                    <a:pt x="31162" y="193941"/>
                  </a:lnTo>
                  <a:lnTo>
                    <a:pt x="54017" y="152721"/>
                  </a:lnTo>
                  <a:lnTo>
                    <a:pt x="82241" y="115315"/>
                  </a:lnTo>
                  <a:lnTo>
                    <a:pt x="115315" y="82241"/>
                  </a:lnTo>
                  <a:lnTo>
                    <a:pt x="152721" y="54017"/>
                  </a:lnTo>
                  <a:lnTo>
                    <a:pt x="193941" y="31162"/>
                  </a:lnTo>
                  <a:lnTo>
                    <a:pt x="238455" y="14195"/>
                  </a:lnTo>
                  <a:lnTo>
                    <a:pt x="285745" y="3635"/>
                  </a:lnTo>
                  <a:lnTo>
                    <a:pt x="335292" y="0"/>
                  </a:lnTo>
                  <a:lnTo>
                    <a:pt x="3048000" y="0"/>
                  </a:lnTo>
                  <a:lnTo>
                    <a:pt x="3097544" y="3635"/>
                  </a:lnTo>
                  <a:lnTo>
                    <a:pt x="3144831" y="14195"/>
                  </a:lnTo>
                  <a:lnTo>
                    <a:pt x="3189343" y="31162"/>
                  </a:lnTo>
                  <a:lnTo>
                    <a:pt x="3230561" y="54017"/>
                  </a:lnTo>
                  <a:lnTo>
                    <a:pt x="3267966" y="82241"/>
                  </a:lnTo>
                  <a:lnTo>
                    <a:pt x="3301040" y="115315"/>
                  </a:lnTo>
                  <a:lnTo>
                    <a:pt x="3329263" y="152721"/>
                  </a:lnTo>
                  <a:lnTo>
                    <a:pt x="3352117" y="193941"/>
                  </a:lnTo>
                  <a:lnTo>
                    <a:pt x="3369084" y="238455"/>
                  </a:lnTo>
                  <a:lnTo>
                    <a:pt x="3379644" y="285745"/>
                  </a:lnTo>
                  <a:lnTo>
                    <a:pt x="3383279" y="335292"/>
                  </a:lnTo>
                  <a:lnTo>
                    <a:pt x="3383279" y="1676400"/>
                  </a:lnTo>
                  <a:lnTo>
                    <a:pt x="3379644" y="1725947"/>
                  </a:lnTo>
                  <a:lnTo>
                    <a:pt x="3369084" y="1773236"/>
                  </a:lnTo>
                  <a:lnTo>
                    <a:pt x="3352117" y="1817749"/>
                  </a:lnTo>
                  <a:lnTo>
                    <a:pt x="3329263" y="1858967"/>
                  </a:lnTo>
                  <a:lnTo>
                    <a:pt x="3301040" y="1896371"/>
                  </a:lnTo>
                  <a:lnTo>
                    <a:pt x="3267966" y="1929444"/>
                  </a:lnTo>
                  <a:lnTo>
                    <a:pt x="3230561" y="1957666"/>
                  </a:lnTo>
                  <a:lnTo>
                    <a:pt x="3189343" y="1980519"/>
                  </a:lnTo>
                  <a:lnTo>
                    <a:pt x="3144831" y="1997485"/>
                  </a:lnTo>
                  <a:lnTo>
                    <a:pt x="3097544" y="2008044"/>
                  </a:lnTo>
                  <a:lnTo>
                    <a:pt x="3048000" y="2011680"/>
                  </a:lnTo>
                  <a:lnTo>
                    <a:pt x="335292" y="2011680"/>
                  </a:lnTo>
                  <a:lnTo>
                    <a:pt x="285745" y="2008044"/>
                  </a:lnTo>
                  <a:lnTo>
                    <a:pt x="238455" y="1997485"/>
                  </a:lnTo>
                  <a:lnTo>
                    <a:pt x="193941" y="1980519"/>
                  </a:lnTo>
                  <a:lnTo>
                    <a:pt x="152721" y="1957666"/>
                  </a:lnTo>
                  <a:lnTo>
                    <a:pt x="115315" y="1929444"/>
                  </a:lnTo>
                  <a:lnTo>
                    <a:pt x="82241" y="1896371"/>
                  </a:lnTo>
                  <a:lnTo>
                    <a:pt x="54017" y="1858967"/>
                  </a:lnTo>
                  <a:lnTo>
                    <a:pt x="31162" y="1817749"/>
                  </a:lnTo>
                  <a:lnTo>
                    <a:pt x="14195" y="1773236"/>
                  </a:lnTo>
                  <a:lnTo>
                    <a:pt x="3635" y="1725947"/>
                  </a:lnTo>
                  <a:lnTo>
                    <a:pt x="0" y="1676400"/>
                  </a:lnTo>
                  <a:lnTo>
                    <a:pt x="0" y="335292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42179" y="1642364"/>
            <a:ext cx="2593340" cy="1146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5467D"/>
                </a:solidFill>
                <a:latin typeface="Calibri"/>
                <a:cs typeface="Calibri"/>
              </a:rPr>
              <a:t>2</a:t>
            </a:r>
            <a:r>
              <a:rPr sz="1800" b="1" spc="355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65" dirty="0">
                <a:solidFill>
                  <a:srgbClr val="C5467D"/>
                </a:solidFill>
                <a:latin typeface="Calibri"/>
                <a:cs typeface="Calibri"/>
              </a:rPr>
              <a:t>Active</a:t>
            </a:r>
            <a:r>
              <a:rPr sz="1800" b="1" spc="-4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C5467D"/>
                </a:solidFill>
                <a:latin typeface="Calibri"/>
                <a:cs typeface="Calibri"/>
              </a:rPr>
              <a:t>at</a:t>
            </a:r>
            <a:r>
              <a:rPr sz="1800" b="1" spc="-35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C5467D"/>
                </a:solidFill>
                <a:latin typeface="Calibri"/>
                <a:cs typeface="Calibri"/>
              </a:rPr>
              <a:t>Work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employee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must</a:t>
            </a:r>
            <a:r>
              <a:rPr sz="1400" spc="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be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active</a:t>
            </a:r>
            <a:r>
              <a:rPr sz="1400" spc="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at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work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when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coverage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is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scheduled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to</a:t>
            </a:r>
            <a:r>
              <a:rPr sz="1400" spc="-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begin.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4" name="object 14" descr="þÿ"/>
          <p:cNvGrpSpPr/>
          <p:nvPr/>
        </p:nvGrpSpPr>
        <p:grpSpPr>
          <a:xfrm>
            <a:off x="8036052" y="1392948"/>
            <a:ext cx="3477895" cy="2106295"/>
            <a:chOff x="8036052" y="1392948"/>
            <a:chExt cx="3477895" cy="2106295"/>
          </a:xfrm>
        </p:grpSpPr>
        <p:pic>
          <p:nvPicPr>
            <p:cNvPr id="15" name="object 1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36052" y="1392948"/>
              <a:ext cx="3477755" cy="210615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083296" y="1417313"/>
              <a:ext cx="3383279" cy="2011680"/>
            </a:xfrm>
            <a:custGeom>
              <a:avLst/>
              <a:gdLst/>
              <a:ahLst/>
              <a:cxnLst/>
              <a:rect l="l" t="t" r="r" b="b"/>
              <a:pathLst>
                <a:path w="3383279" h="2011679">
                  <a:moveTo>
                    <a:pt x="3048000" y="0"/>
                  </a:moveTo>
                  <a:lnTo>
                    <a:pt x="335292" y="0"/>
                  </a:lnTo>
                  <a:lnTo>
                    <a:pt x="285745" y="3635"/>
                  </a:lnTo>
                  <a:lnTo>
                    <a:pt x="238455" y="14195"/>
                  </a:lnTo>
                  <a:lnTo>
                    <a:pt x="193941" y="31162"/>
                  </a:lnTo>
                  <a:lnTo>
                    <a:pt x="152721" y="54017"/>
                  </a:lnTo>
                  <a:lnTo>
                    <a:pt x="115315" y="82241"/>
                  </a:lnTo>
                  <a:lnTo>
                    <a:pt x="82241" y="115315"/>
                  </a:lnTo>
                  <a:lnTo>
                    <a:pt x="54017" y="152721"/>
                  </a:lnTo>
                  <a:lnTo>
                    <a:pt x="31162" y="193941"/>
                  </a:lnTo>
                  <a:lnTo>
                    <a:pt x="14195" y="238455"/>
                  </a:lnTo>
                  <a:lnTo>
                    <a:pt x="3635" y="285745"/>
                  </a:lnTo>
                  <a:lnTo>
                    <a:pt x="0" y="335292"/>
                  </a:lnTo>
                  <a:lnTo>
                    <a:pt x="0" y="1676400"/>
                  </a:lnTo>
                  <a:lnTo>
                    <a:pt x="3635" y="1725947"/>
                  </a:lnTo>
                  <a:lnTo>
                    <a:pt x="14195" y="1773236"/>
                  </a:lnTo>
                  <a:lnTo>
                    <a:pt x="31162" y="1817749"/>
                  </a:lnTo>
                  <a:lnTo>
                    <a:pt x="54017" y="1858967"/>
                  </a:lnTo>
                  <a:lnTo>
                    <a:pt x="82241" y="1896371"/>
                  </a:lnTo>
                  <a:lnTo>
                    <a:pt x="115315" y="1929444"/>
                  </a:lnTo>
                  <a:lnTo>
                    <a:pt x="152721" y="1957666"/>
                  </a:lnTo>
                  <a:lnTo>
                    <a:pt x="193941" y="1980519"/>
                  </a:lnTo>
                  <a:lnTo>
                    <a:pt x="238455" y="1997485"/>
                  </a:lnTo>
                  <a:lnTo>
                    <a:pt x="285745" y="2008044"/>
                  </a:lnTo>
                  <a:lnTo>
                    <a:pt x="335292" y="2011680"/>
                  </a:lnTo>
                  <a:lnTo>
                    <a:pt x="3048000" y="2011680"/>
                  </a:lnTo>
                  <a:lnTo>
                    <a:pt x="3097544" y="2008044"/>
                  </a:lnTo>
                  <a:lnTo>
                    <a:pt x="3144831" y="1997485"/>
                  </a:lnTo>
                  <a:lnTo>
                    <a:pt x="3189343" y="1980519"/>
                  </a:lnTo>
                  <a:lnTo>
                    <a:pt x="3230561" y="1957666"/>
                  </a:lnTo>
                  <a:lnTo>
                    <a:pt x="3267966" y="1929444"/>
                  </a:lnTo>
                  <a:lnTo>
                    <a:pt x="3301040" y="1896371"/>
                  </a:lnTo>
                  <a:lnTo>
                    <a:pt x="3329263" y="1858967"/>
                  </a:lnTo>
                  <a:lnTo>
                    <a:pt x="3352117" y="1817749"/>
                  </a:lnTo>
                  <a:lnTo>
                    <a:pt x="3369084" y="1773236"/>
                  </a:lnTo>
                  <a:lnTo>
                    <a:pt x="3379644" y="1725947"/>
                  </a:lnTo>
                  <a:lnTo>
                    <a:pt x="3383279" y="1676400"/>
                  </a:lnTo>
                  <a:lnTo>
                    <a:pt x="3383279" y="335292"/>
                  </a:lnTo>
                  <a:lnTo>
                    <a:pt x="3379644" y="285745"/>
                  </a:lnTo>
                  <a:lnTo>
                    <a:pt x="3369084" y="238455"/>
                  </a:lnTo>
                  <a:lnTo>
                    <a:pt x="3352117" y="193941"/>
                  </a:lnTo>
                  <a:lnTo>
                    <a:pt x="3329263" y="152721"/>
                  </a:lnTo>
                  <a:lnTo>
                    <a:pt x="3301040" y="115315"/>
                  </a:lnTo>
                  <a:lnTo>
                    <a:pt x="3267966" y="82241"/>
                  </a:lnTo>
                  <a:lnTo>
                    <a:pt x="3230561" y="54017"/>
                  </a:lnTo>
                  <a:lnTo>
                    <a:pt x="3189343" y="31162"/>
                  </a:lnTo>
                  <a:lnTo>
                    <a:pt x="3144831" y="14195"/>
                  </a:lnTo>
                  <a:lnTo>
                    <a:pt x="3097544" y="3635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083296" y="1417313"/>
              <a:ext cx="3383279" cy="2011680"/>
            </a:xfrm>
            <a:custGeom>
              <a:avLst/>
              <a:gdLst/>
              <a:ahLst/>
              <a:cxnLst/>
              <a:rect l="l" t="t" r="r" b="b"/>
              <a:pathLst>
                <a:path w="3383279" h="2011679">
                  <a:moveTo>
                    <a:pt x="0" y="335292"/>
                  </a:moveTo>
                  <a:lnTo>
                    <a:pt x="3635" y="285745"/>
                  </a:lnTo>
                  <a:lnTo>
                    <a:pt x="14195" y="238455"/>
                  </a:lnTo>
                  <a:lnTo>
                    <a:pt x="31162" y="193941"/>
                  </a:lnTo>
                  <a:lnTo>
                    <a:pt x="54017" y="152721"/>
                  </a:lnTo>
                  <a:lnTo>
                    <a:pt x="82241" y="115315"/>
                  </a:lnTo>
                  <a:lnTo>
                    <a:pt x="115315" y="82241"/>
                  </a:lnTo>
                  <a:lnTo>
                    <a:pt x="152721" y="54017"/>
                  </a:lnTo>
                  <a:lnTo>
                    <a:pt x="193941" y="31162"/>
                  </a:lnTo>
                  <a:lnTo>
                    <a:pt x="238455" y="14195"/>
                  </a:lnTo>
                  <a:lnTo>
                    <a:pt x="285745" y="3635"/>
                  </a:lnTo>
                  <a:lnTo>
                    <a:pt x="335292" y="0"/>
                  </a:lnTo>
                  <a:lnTo>
                    <a:pt x="3048000" y="0"/>
                  </a:lnTo>
                  <a:lnTo>
                    <a:pt x="3097544" y="3635"/>
                  </a:lnTo>
                  <a:lnTo>
                    <a:pt x="3144831" y="14195"/>
                  </a:lnTo>
                  <a:lnTo>
                    <a:pt x="3189343" y="31162"/>
                  </a:lnTo>
                  <a:lnTo>
                    <a:pt x="3230561" y="54017"/>
                  </a:lnTo>
                  <a:lnTo>
                    <a:pt x="3267966" y="82241"/>
                  </a:lnTo>
                  <a:lnTo>
                    <a:pt x="3301040" y="115315"/>
                  </a:lnTo>
                  <a:lnTo>
                    <a:pt x="3329263" y="152721"/>
                  </a:lnTo>
                  <a:lnTo>
                    <a:pt x="3352117" y="193941"/>
                  </a:lnTo>
                  <a:lnTo>
                    <a:pt x="3369084" y="238455"/>
                  </a:lnTo>
                  <a:lnTo>
                    <a:pt x="3379644" y="285745"/>
                  </a:lnTo>
                  <a:lnTo>
                    <a:pt x="3383279" y="335292"/>
                  </a:lnTo>
                  <a:lnTo>
                    <a:pt x="3383279" y="1676400"/>
                  </a:lnTo>
                  <a:lnTo>
                    <a:pt x="3379644" y="1725947"/>
                  </a:lnTo>
                  <a:lnTo>
                    <a:pt x="3369084" y="1773236"/>
                  </a:lnTo>
                  <a:lnTo>
                    <a:pt x="3352117" y="1817749"/>
                  </a:lnTo>
                  <a:lnTo>
                    <a:pt x="3329263" y="1858967"/>
                  </a:lnTo>
                  <a:lnTo>
                    <a:pt x="3301040" y="1896371"/>
                  </a:lnTo>
                  <a:lnTo>
                    <a:pt x="3267966" y="1929444"/>
                  </a:lnTo>
                  <a:lnTo>
                    <a:pt x="3230561" y="1957666"/>
                  </a:lnTo>
                  <a:lnTo>
                    <a:pt x="3189343" y="1980519"/>
                  </a:lnTo>
                  <a:lnTo>
                    <a:pt x="3144831" y="1997485"/>
                  </a:lnTo>
                  <a:lnTo>
                    <a:pt x="3097544" y="2008044"/>
                  </a:lnTo>
                  <a:lnTo>
                    <a:pt x="3048000" y="2011680"/>
                  </a:lnTo>
                  <a:lnTo>
                    <a:pt x="335292" y="2011680"/>
                  </a:lnTo>
                  <a:lnTo>
                    <a:pt x="285745" y="2008044"/>
                  </a:lnTo>
                  <a:lnTo>
                    <a:pt x="238455" y="1997485"/>
                  </a:lnTo>
                  <a:lnTo>
                    <a:pt x="193941" y="1980519"/>
                  </a:lnTo>
                  <a:lnTo>
                    <a:pt x="152721" y="1957666"/>
                  </a:lnTo>
                  <a:lnTo>
                    <a:pt x="115315" y="1929444"/>
                  </a:lnTo>
                  <a:lnTo>
                    <a:pt x="82241" y="1896371"/>
                  </a:lnTo>
                  <a:lnTo>
                    <a:pt x="54017" y="1858967"/>
                  </a:lnTo>
                  <a:lnTo>
                    <a:pt x="31162" y="1817749"/>
                  </a:lnTo>
                  <a:lnTo>
                    <a:pt x="14195" y="1773236"/>
                  </a:lnTo>
                  <a:lnTo>
                    <a:pt x="3635" y="1725947"/>
                  </a:lnTo>
                  <a:lnTo>
                    <a:pt x="0" y="1676400"/>
                  </a:lnTo>
                  <a:lnTo>
                    <a:pt x="0" y="335292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418066" y="1642364"/>
            <a:ext cx="2508885" cy="1360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2A7D52"/>
                </a:solidFill>
                <a:latin typeface="Calibri"/>
                <a:cs typeface="Calibri"/>
              </a:rPr>
              <a:t>3</a:t>
            </a:r>
            <a:r>
              <a:rPr sz="1800" b="1" spc="355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70" dirty="0">
                <a:solidFill>
                  <a:srgbClr val="2A7D52"/>
                </a:solidFill>
                <a:latin typeface="Calibri"/>
                <a:cs typeface="Calibri"/>
              </a:rPr>
              <a:t>Required</a:t>
            </a:r>
            <a:r>
              <a:rPr sz="1800" b="1" spc="-2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80" dirty="0">
                <a:solidFill>
                  <a:srgbClr val="2A7D52"/>
                </a:solidFill>
                <a:latin typeface="Calibri"/>
                <a:cs typeface="Calibri"/>
              </a:rPr>
              <a:t>Hours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employee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must</a:t>
            </a:r>
            <a:r>
              <a:rPr sz="14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meet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the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minimum</a:t>
            </a:r>
            <a:r>
              <a:rPr sz="1400" spc="1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qualifying</a:t>
            </a:r>
            <a:r>
              <a:rPr sz="1400" spc="1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2D2C34"/>
                </a:solidFill>
                <a:latin typeface="Calibri"/>
                <a:cs typeface="Calibri"/>
              </a:rPr>
              <a:t>hours 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established</a:t>
            </a:r>
            <a:r>
              <a:rPr sz="14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by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employer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and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NMPSIA</a:t>
            </a:r>
            <a:r>
              <a:rPr sz="1400" spc="1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requirements.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77536" y="4173727"/>
            <a:ext cx="845693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spc="55" dirty="0">
                <a:solidFill>
                  <a:srgbClr val="4D367C"/>
                </a:solidFill>
                <a:latin typeface="Calibri"/>
                <a:cs typeface="Calibri"/>
              </a:rPr>
              <a:t>Employees must work </a:t>
            </a:r>
            <a:r>
              <a:rPr sz="2000" b="1" spc="55" dirty="0">
                <a:solidFill>
                  <a:srgbClr val="4D367C"/>
                </a:solidFill>
                <a:latin typeface="Calibri"/>
                <a:cs typeface="Calibri"/>
              </a:rPr>
              <a:t>15+</a:t>
            </a:r>
            <a:r>
              <a:rPr sz="2000" b="1" spc="-3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4D367C"/>
                </a:solidFill>
                <a:latin typeface="Calibri"/>
                <a:cs typeface="Calibri"/>
              </a:rPr>
              <a:t>hours/week</a:t>
            </a:r>
            <a:r>
              <a:rPr sz="2000" b="1" spc="-2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lang="en-US" sz="2000" b="1" spc="-25" dirty="0">
                <a:solidFill>
                  <a:srgbClr val="4D367C"/>
                </a:solidFill>
                <a:latin typeface="Calibri"/>
                <a:cs typeface="Calibri"/>
              </a:rPr>
              <a:t>to be eligible </a:t>
            </a:r>
            <a:r>
              <a:rPr sz="2000" b="1" dirty="0">
                <a:solidFill>
                  <a:srgbClr val="4D367C"/>
                </a:solidFill>
                <a:latin typeface="Calibri"/>
                <a:cs typeface="Calibri"/>
              </a:rPr>
              <a:t>for</a:t>
            </a:r>
            <a:r>
              <a:rPr sz="2000" b="1" spc="-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spc="145" dirty="0">
                <a:solidFill>
                  <a:srgbClr val="4D367C"/>
                </a:solidFill>
                <a:latin typeface="Calibri"/>
                <a:cs typeface="Calibri"/>
              </a:rPr>
              <a:t>Basic</a:t>
            </a:r>
            <a:r>
              <a:rPr sz="2000" b="1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4D367C"/>
                </a:solidFill>
                <a:latin typeface="Calibri"/>
                <a:cs typeface="Calibri"/>
              </a:rPr>
              <a:t>Life;</a:t>
            </a:r>
            <a:endParaRPr lang="en-US" sz="2000" b="1" spc="-10" dirty="0">
              <a:solidFill>
                <a:srgbClr val="4D367C"/>
              </a:solidFill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spc="55" dirty="0">
                <a:solidFill>
                  <a:srgbClr val="4D367C"/>
                </a:solidFill>
                <a:latin typeface="Calibri"/>
                <a:cs typeface="Calibri"/>
              </a:rPr>
              <a:t>20+</a:t>
            </a:r>
            <a:r>
              <a:rPr sz="2000" b="1" spc="-2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4D367C"/>
                </a:solidFill>
                <a:latin typeface="Calibri"/>
                <a:cs typeface="Calibri"/>
              </a:rPr>
              <a:t>hours/week</a:t>
            </a:r>
            <a:r>
              <a:rPr sz="2000" b="1" spc="-2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D367C"/>
                </a:solidFill>
                <a:latin typeface="Calibri"/>
                <a:cs typeface="Calibri"/>
              </a:rPr>
              <a:t>for</a:t>
            </a:r>
            <a:r>
              <a:rPr sz="2000" b="1" spc="-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4D367C"/>
                </a:solidFill>
                <a:latin typeface="Calibri"/>
                <a:cs typeface="Calibri"/>
              </a:rPr>
              <a:t>other</a:t>
            </a:r>
            <a:r>
              <a:rPr sz="2000" b="1" spc="-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spc="110" dirty="0">
                <a:solidFill>
                  <a:srgbClr val="4D367C"/>
                </a:solidFill>
                <a:latin typeface="Calibri"/>
                <a:cs typeface="Calibri"/>
              </a:rPr>
              <a:t>lines</a:t>
            </a:r>
            <a:r>
              <a:rPr sz="2000" b="1" spc="-1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D367C"/>
                </a:solidFill>
                <a:latin typeface="Calibri"/>
                <a:cs typeface="Calibri"/>
              </a:rPr>
              <a:t>of</a:t>
            </a:r>
            <a:r>
              <a:rPr sz="2000" b="1" spc="-1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4D367C"/>
                </a:solidFill>
                <a:latin typeface="Calibri"/>
                <a:cs typeface="Calibri"/>
              </a:rPr>
              <a:t>coverage.</a:t>
            </a:r>
            <a:endParaRPr lang="en-US" sz="2000" b="1" spc="60" dirty="0">
              <a:solidFill>
                <a:srgbClr val="4D367C"/>
              </a:solidFill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spc="110" dirty="0">
                <a:solidFill>
                  <a:srgbClr val="4D367C"/>
                </a:solidFill>
                <a:latin typeface="Calibri"/>
                <a:cs typeface="Calibri"/>
              </a:rPr>
              <a:t>(unless</a:t>
            </a:r>
            <a:r>
              <a:rPr sz="2000" b="1" spc="-2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4D367C"/>
                </a:solidFill>
                <a:latin typeface="Calibri"/>
                <a:cs typeface="Calibri"/>
              </a:rPr>
              <a:t>Part-</a:t>
            </a:r>
            <a:r>
              <a:rPr sz="2000" b="1" spc="70" dirty="0">
                <a:solidFill>
                  <a:srgbClr val="4D367C"/>
                </a:solidFill>
                <a:latin typeface="Calibri"/>
                <a:cs typeface="Calibri"/>
              </a:rPr>
              <a:t>time</a:t>
            </a:r>
            <a:r>
              <a:rPr sz="2000" b="1" spc="-5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4D367C"/>
                </a:solidFill>
                <a:latin typeface="Calibri"/>
                <a:cs typeface="Calibri"/>
              </a:rPr>
              <a:t>resolution</a:t>
            </a:r>
            <a:r>
              <a:rPr lang="en-US" sz="2000" b="1" spc="-2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spc="135" dirty="0">
                <a:solidFill>
                  <a:srgbClr val="4D367C"/>
                </a:solidFill>
                <a:latin typeface="Calibri"/>
                <a:cs typeface="Calibri"/>
              </a:rPr>
              <a:t>is</a:t>
            </a:r>
            <a:r>
              <a:rPr sz="2000" b="1" spc="-3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4D367C"/>
                </a:solidFill>
                <a:latin typeface="Calibri"/>
                <a:cs typeface="Calibri"/>
              </a:rPr>
              <a:t>in</a:t>
            </a:r>
            <a:r>
              <a:rPr sz="2000" b="1" spc="-2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spc="130" dirty="0">
                <a:solidFill>
                  <a:srgbClr val="4D367C"/>
                </a:solidFill>
                <a:latin typeface="Calibri"/>
                <a:cs typeface="Calibri"/>
              </a:rPr>
              <a:t>place</a:t>
            </a:r>
            <a:r>
              <a:rPr sz="2000" b="1" spc="-10" dirty="0">
                <a:solidFill>
                  <a:srgbClr val="4D367C"/>
                </a:solidFill>
                <a:latin typeface="Calibri"/>
                <a:cs typeface="Calibri"/>
              </a:rPr>
              <a:t>)</a:t>
            </a:r>
            <a:endParaRPr sz="2000" dirty="0">
              <a:latin typeface="Calibri"/>
              <a:cs typeface="Calibri"/>
            </a:endParaRPr>
          </a:p>
          <a:p>
            <a:pPr marR="45720" algn="ctr">
              <a:lnSpc>
                <a:spcPct val="100000"/>
              </a:lnSpc>
              <a:spcBef>
                <a:spcPts val="1714"/>
              </a:spcBef>
            </a:pPr>
            <a:r>
              <a:rPr sz="1500" dirty="0">
                <a:solidFill>
                  <a:srgbClr val="69666F"/>
                </a:solidFill>
                <a:latin typeface="Calibri"/>
                <a:cs typeface="Calibri"/>
              </a:rPr>
              <a:t>Always</a:t>
            </a:r>
            <a:r>
              <a:rPr sz="1500" spc="10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69666F"/>
                </a:solidFill>
                <a:latin typeface="Calibri"/>
                <a:cs typeface="Calibri"/>
              </a:rPr>
              <a:t>apply</a:t>
            </a:r>
            <a:r>
              <a:rPr sz="1500" spc="114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69666F"/>
                </a:solidFill>
                <a:latin typeface="Calibri"/>
                <a:cs typeface="Calibri"/>
              </a:rPr>
              <a:t>the</a:t>
            </a:r>
            <a:r>
              <a:rPr sz="1500" spc="13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69666F"/>
                </a:solidFill>
                <a:latin typeface="Calibri"/>
                <a:cs typeface="Calibri"/>
              </a:rPr>
              <a:t>current</a:t>
            </a:r>
            <a:r>
              <a:rPr sz="1500" spc="10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69666F"/>
                </a:solidFill>
                <a:latin typeface="Calibri"/>
                <a:cs typeface="Calibri"/>
              </a:rPr>
              <a:t>NMPSIA</a:t>
            </a:r>
            <a:r>
              <a:rPr sz="1500" spc="12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69666F"/>
                </a:solidFill>
                <a:latin typeface="Calibri"/>
                <a:cs typeface="Calibri"/>
              </a:rPr>
              <a:t>rules</a:t>
            </a:r>
            <a:r>
              <a:rPr sz="1500" spc="10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69666F"/>
                </a:solidFill>
                <a:latin typeface="Calibri"/>
                <a:cs typeface="Calibri"/>
              </a:rPr>
              <a:t>and</a:t>
            </a:r>
            <a:r>
              <a:rPr sz="1500" spc="13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69666F"/>
                </a:solidFill>
                <a:latin typeface="Calibri"/>
                <a:cs typeface="Calibri"/>
              </a:rPr>
              <a:t>your</a:t>
            </a:r>
            <a:r>
              <a:rPr sz="1500" spc="9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69666F"/>
                </a:solidFill>
                <a:latin typeface="Calibri"/>
                <a:cs typeface="Calibri"/>
              </a:rPr>
              <a:t>entity’s</a:t>
            </a:r>
            <a:r>
              <a:rPr sz="1500" spc="10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69666F"/>
                </a:solidFill>
                <a:latin typeface="Calibri"/>
                <a:cs typeface="Calibri"/>
              </a:rPr>
              <a:t>approved</a:t>
            </a:r>
            <a:r>
              <a:rPr sz="1500" spc="10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69666F"/>
                </a:solidFill>
                <a:latin typeface="Calibri"/>
                <a:cs typeface="Calibri"/>
              </a:rPr>
              <a:t>eligibility</a:t>
            </a:r>
            <a:r>
              <a:rPr sz="1500" spc="10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69666F"/>
                </a:solidFill>
                <a:latin typeface="Calibri"/>
                <a:cs typeface="Calibri"/>
              </a:rPr>
              <a:t>provisions.</a:t>
            </a:r>
            <a:endParaRPr sz="1500" dirty="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95" dirty="0"/>
              <a:t>Basic</a:t>
            </a:r>
            <a:r>
              <a:rPr spc="-70" dirty="0"/>
              <a:t> </a:t>
            </a:r>
            <a:r>
              <a:rPr spc="95" dirty="0"/>
              <a:t>Life:</a:t>
            </a:r>
            <a:r>
              <a:rPr spc="-60" dirty="0"/>
              <a:t> </a:t>
            </a:r>
            <a:r>
              <a:rPr spc="85" dirty="0"/>
              <a:t>The</a:t>
            </a:r>
            <a:r>
              <a:rPr spc="-75" dirty="0"/>
              <a:t> </a:t>
            </a:r>
            <a:r>
              <a:rPr spc="95" dirty="0"/>
              <a:t>Starting</a:t>
            </a:r>
            <a:r>
              <a:rPr spc="-90" dirty="0"/>
              <a:t> </a:t>
            </a:r>
            <a:r>
              <a:rPr spc="45" dirty="0"/>
              <a:t>Point</a:t>
            </a:r>
          </a:p>
        </p:txBody>
      </p:sp>
      <p:grpSp>
        <p:nvGrpSpPr>
          <p:cNvPr id="3" name="object 3" descr="þÿ"/>
          <p:cNvGrpSpPr/>
          <p:nvPr/>
        </p:nvGrpSpPr>
        <p:grpSpPr>
          <a:xfrm>
            <a:off x="684276" y="1392948"/>
            <a:ext cx="3386454" cy="2243455"/>
            <a:chOff x="684276" y="1392948"/>
            <a:chExt cx="3386454" cy="2243455"/>
          </a:xfrm>
        </p:grpSpPr>
        <p:pic>
          <p:nvPicPr>
            <p:cNvPr id="4" name="object 4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276" y="1392948"/>
              <a:ext cx="3386315" cy="22433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1520" y="1417326"/>
              <a:ext cx="3291840" cy="2148840"/>
            </a:xfrm>
            <a:custGeom>
              <a:avLst/>
              <a:gdLst/>
              <a:ahLst/>
              <a:cxnLst/>
              <a:rect l="l" t="t" r="r" b="b"/>
              <a:pathLst>
                <a:path w="3291840" h="2148840">
                  <a:moveTo>
                    <a:pt x="2933700" y="0"/>
                  </a:moveTo>
                  <a:lnTo>
                    <a:pt x="358140" y="0"/>
                  </a:lnTo>
                  <a:lnTo>
                    <a:pt x="309543" y="3269"/>
                  </a:lnTo>
                  <a:lnTo>
                    <a:pt x="262934" y="12792"/>
                  </a:lnTo>
                  <a:lnTo>
                    <a:pt x="218738" y="28143"/>
                  </a:lnTo>
                  <a:lnTo>
                    <a:pt x="177382" y="48894"/>
                  </a:lnTo>
                  <a:lnTo>
                    <a:pt x="139293" y="74620"/>
                  </a:lnTo>
                  <a:lnTo>
                    <a:pt x="104898" y="104894"/>
                  </a:lnTo>
                  <a:lnTo>
                    <a:pt x="74624" y="139288"/>
                  </a:lnTo>
                  <a:lnTo>
                    <a:pt x="48897" y="177376"/>
                  </a:lnTo>
                  <a:lnTo>
                    <a:pt x="28145" y="218732"/>
                  </a:lnTo>
                  <a:lnTo>
                    <a:pt x="12793" y="262929"/>
                  </a:lnTo>
                  <a:lnTo>
                    <a:pt x="3269" y="309541"/>
                  </a:lnTo>
                  <a:lnTo>
                    <a:pt x="0" y="358139"/>
                  </a:lnTo>
                  <a:lnTo>
                    <a:pt x="0" y="1790687"/>
                  </a:lnTo>
                  <a:lnTo>
                    <a:pt x="3269" y="1839286"/>
                  </a:lnTo>
                  <a:lnTo>
                    <a:pt x="12793" y="1885898"/>
                  </a:lnTo>
                  <a:lnTo>
                    <a:pt x="28145" y="1930096"/>
                  </a:lnTo>
                  <a:lnTo>
                    <a:pt x="48897" y="1971453"/>
                  </a:lnTo>
                  <a:lnTo>
                    <a:pt x="74624" y="2009543"/>
                  </a:lnTo>
                  <a:lnTo>
                    <a:pt x="104898" y="2043939"/>
                  </a:lnTo>
                  <a:lnTo>
                    <a:pt x="139293" y="2074214"/>
                  </a:lnTo>
                  <a:lnTo>
                    <a:pt x="177382" y="2099941"/>
                  </a:lnTo>
                  <a:lnTo>
                    <a:pt x="218738" y="2120694"/>
                  </a:lnTo>
                  <a:lnTo>
                    <a:pt x="262934" y="2136046"/>
                  </a:lnTo>
                  <a:lnTo>
                    <a:pt x="309543" y="2145570"/>
                  </a:lnTo>
                  <a:lnTo>
                    <a:pt x="358140" y="2148840"/>
                  </a:lnTo>
                  <a:lnTo>
                    <a:pt x="2933700" y="2148840"/>
                  </a:lnTo>
                  <a:lnTo>
                    <a:pt x="2982296" y="2145570"/>
                  </a:lnTo>
                  <a:lnTo>
                    <a:pt x="3028905" y="2136046"/>
                  </a:lnTo>
                  <a:lnTo>
                    <a:pt x="3073101" y="2120694"/>
                  </a:lnTo>
                  <a:lnTo>
                    <a:pt x="3114457" y="2099941"/>
                  </a:lnTo>
                  <a:lnTo>
                    <a:pt x="3152546" y="2074214"/>
                  </a:lnTo>
                  <a:lnTo>
                    <a:pt x="3186941" y="2043939"/>
                  </a:lnTo>
                  <a:lnTo>
                    <a:pt x="3217215" y="2009543"/>
                  </a:lnTo>
                  <a:lnTo>
                    <a:pt x="3242942" y="1971453"/>
                  </a:lnTo>
                  <a:lnTo>
                    <a:pt x="3263694" y="1930096"/>
                  </a:lnTo>
                  <a:lnTo>
                    <a:pt x="3279046" y="1885898"/>
                  </a:lnTo>
                  <a:lnTo>
                    <a:pt x="3288570" y="1839286"/>
                  </a:lnTo>
                  <a:lnTo>
                    <a:pt x="3291840" y="1790687"/>
                  </a:lnTo>
                  <a:lnTo>
                    <a:pt x="3291840" y="358139"/>
                  </a:lnTo>
                  <a:lnTo>
                    <a:pt x="3288570" y="309541"/>
                  </a:lnTo>
                  <a:lnTo>
                    <a:pt x="3279046" y="262929"/>
                  </a:lnTo>
                  <a:lnTo>
                    <a:pt x="3263694" y="218732"/>
                  </a:lnTo>
                  <a:lnTo>
                    <a:pt x="3242942" y="177376"/>
                  </a:lnTo>
                  <a:lnTo>
                    <a:pt x="3217215" y="139288"/>
                  </a:lnTo>
                  <a:lnTo>
                    <a:pt x="3186941" y="104894"/>
                  </a:lnTo>
                  <a:lnTo>
                    <a:pt x="3152546" y="74620"/>
                  </a:lnTo>
                  <a:lnTo>
                    <a:pt x="3114457" y="48894"/>
                  </a:lnTo>
                  <a:lnTo>
                    <a:pt x="3073101" y="28143"/>
                  </a:lnTo>
                  <a:lnTo>
                    <a:pt x="3028905" y="12792"/>
                  </a:lnTo>
                  <a:lnTo>
                    <a:pt x="2982296" y="3269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1520" y="1417326"/>
              <a:ext cx="3291840" cy="2148840"/>
            </a:xfrm>
            <a:custGeom>
              <a:avLst/>
              <a:gdLst/>
              <a:ahLst/>
              <a:cxnLst/>
              <a:rect l="l" t="t" r="r" b="b"/>
              <a:pathLst>
                <a:path w="3291840" h="2148840">
                  <a:moveTo>
                    <a:pt x="0" y="358139"/>
                  </a:moveTo>
                  <a:lnTo>
                    <a:pt x="3269" y="309541"/>
                  </a:lnTo>
                  <a:lnTo>
                    <a:pt x="12793" y="262929"/>
                  </a:lnTo>
                  <a:lnTo>
                    <a:pt x="28145" y="218732"/>
                  </a:lnTo>
                  <a:lnTo>
                    <a:pt x="48897" y="177376"/>
                  </a:lnTo>
                  <a:lnTo>
                    <a:pt x="74624" y="139288"/>
                  </a:lnTo>
                  <a:lnTo>
                    <a:pt x="104898" y="104894"/>
                  </a:lnTo>
                  <a:lnTo>
                    <a:pt x="139293" y="74620"/>
                  </a:lnTo>
                  <a:lnTo>
                    <a:pt x="177382" y="48894"/>
                  </a:lnTo>
                  <a:lnTo>
                    <a:pt x="218738" y="28143"/>
                  </a:lnTo>
                  <a:lnTo>
                    <a:pt x="262934" y="12792"/>
                  </a:lnTo>
                  <a:lnTo>
                    <a:pt x="309543" y="3269"/>
                  </a:lnTo>
                  <a:lnTo>
                    <a:pt x="358140" y="0"/>
                  </a:lnTo>
                  <a:lnTo>
                    <a:pt x="2933700" y="0"/>
                  </a:lnTo>
                  <a:lnTo>
                    <a:pt x="2982296" y="3269"/>
                  </a:lnTo>
                  <a:lnTo>
                    <a:pt x="3028905" y="12792"/>
                  </a:lnTo>
                  <a:lnTo>
                    <a:pt x="3073101" y="28143"/>
                  </a:lnTo>
                  <a:lnTo>
                    <a:pt x="3114457" y="48894"/>
                  </a:lnTo>
                  <a:lnTo>
                    <a:pt x="3152546" y="74620"/>
                  </a:lnTo>
                  <a:lnTo>
                    <a:pt x="3186941" y="104894"/>
                  </a:lnTo>
                  <a:lnTo>
                    <a:pt x="3217215" y="139288"/>
                  </a:lnTo>
                  <a:lnTo>
                    <a:pt x="3242942" y="177376"/>
                  </a:lnTo>
                  <a:lnTo>
                    <a:pt x="3263694" y="218732"/>
                  </a:lnTo>
                  <a:lnTo>
                    <a:pt x="3279046" y="262929"/>
                  </a:lnTo>
                  <a:lnTo>
                    <a:pt x="3288570" y="309541"/>
                  </a:lnTo>
                  <a:lnTo>
                    <a:pt x="3291840" y="358139"/>
                  </a:lnTo>
                  <a:lnTo>
                    <a:pt x="3291840" y="1790687"/>
                  </a:lnTo>
                  <a:lnTo>
                    <a:pt x="3288570" y="1839286"/>
                  </a:lnTo>
                  <a:lnTo>
                    <a:pt x="3279046" y="1885898"/>
                  </a:lnTo>
                  <a:lnTo>
                    <a:pt x="3263694" y="1930096"/>
                  </a:lnTo>
                  <a:lnTo>
                    <a:pt x="3242942" y="1971453"/>
                  </a:lnTo>
                  <a:lnTo>
                    <a:pt x="3217215" y="2009543"/>
                  </a:lnTo>
                  <a:lnTo>
                    <a:pt x="3186941" y="2043939"/>
                  </a:lnTo>
                  <a:lnTo>
                    <a:pt x="3152546" y="2074214"/>
                  </a:lnTo>
                  <a:lnTo>
                    <a:pt x="3114457" y="2099941"/>
                  </a:lnTo>
                  <a:lnTo>
                    <a:pt x="3073101" y="2120694"/>
                  </a:lnTo>
                  <a:lnTo>
                    <a:pt x="3028905" y="2136046"/>
                  </a:lnTo>
                  <a:lnTo>
                    <a:pt x="2982296" y="2145570"/>
                  </a:lnTo>
                  <a:lnTo>
                    <a:pt x="2933700" y="2148840"/>
                  </a:lnTo>
                  <a:lnTo>
                    <a:pt x="358140" y="2148840"/>
                  </a:lnTo>
                  <a:lnTo>
                    <a:pt x="309543" y="2145570"/>
                  </a:lnTo>
                  <a:lnTo>
                    <a:pt x="262934" y="2136046"/>
                  </a:lnTo>
                  <a:lnTo>
                    <a:pt x="218738" y="2120694"/>
                  </a:lnTo>
                  <a:lnTo>
                    <a:pt x="177382" y="2099941"/>
                  </a:lnTo>
                  <a:lnTo>
                    <a:pt x="139293" y="2074214"/>
                  </a:lnTo>
                  <a:lnTo>
                    <a:pt x="104898" y="2043939"/>
                  </a:lnTo>
                  <a:lnTo>
                    <a:pt x="74624" y="2009543"/>
                  </a:lnTo>
                  <a:lnTo>
                    <a:pt x="48897" y="1971453"/>
                  </a:lnTo>
                  <a:lnTo>
                    <a:pt x="28145" y="1930096"/>
                  </a:lnTo>
                  <a:lnTo>
                    <a:pt x="12793" y="1885898"/>
                  </a:lnTo>
                  <a:lnTo>
                    <a:pt x="3269" y="1839286"/>
                  </a:lnTo>
                  <a:lnTo>
                    <a:pt x="0" y="1790687"/>
                  </a:lnTo>
                  <a:lnTo>
                    <a:pt x="0" y="358139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066291" y="1642364"/>
            <a:ext cx="2489200" cy="1146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0" dirty="0">
                <a:solidFill>
                  <a:srgbClr val="4D367C"/>
                </a:solidFill>
                <a:latin typeface="Calibri"/>
                <a:cs typeface="Calibri"/>
              </a:rPr>
              <a:t>Automatic</a:t>
            </a:r>
            <a:r>
              <a:rPr sz="1800" b="1" spc="-1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65" dirty="0">
                <a:solidFill>
                  <a:srgbClr val="4D367C"/>
                </a:solidFill>
                <a:latin typeface="Calibri"/>
                <a:cs typeface="Calibri"/>
              </a:rPr>
              <a:t>Enrollment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Enroll</a:t>
            </a:r>
            <a:r>
              <a:rPr sz="14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eligible employees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in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the </a:t>
            </a:r>
            <a:r>
              <a:rPr sz="1400" spc="85" dirty="0">
                <a:solidFill>
                  <a:srgbClr val="2D2C34"/>
                </a:solidFill>
                <a:latin typeface="Calibri"/>
                <a:cs typeface="Calibri"/>
              </a:rPr>
              <a:t>Basic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Life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amount</a:t>
            </a:r>
            <a:r>
              <a:rPr sz="14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offered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by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the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employer.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8" name="object 8" descr="þÿ"/>
          <p:cNvGrpSpPr/>
          <p:nvPr/>
        </p:nvGrpSpPr>
        <p:grpSpPr>
          <a:xfrm>
            <a:off x="4387596" y="1392948"/>
            <a:ext cx="3386454" cy="2243455"/>
            <a:chOff x="4387596" y="1392948"/>
            <a:chExt cx="3386454" cy="2243455"/>
          </a:xfrm>
        </p:grpSpPr>
        <p:pic>
          <p:nvPicPr>
            <p:cNvPr id="9" name="object 9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87596" y="1392948"/>
              <a:ext cx="3386315" cy="224331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434840" y="1417326"/>
              <a:ext cx="3291840" cy="2148840"/>
            </a:xfrm>
            <a:custGeom>
              <a:avLst/>
              <a:gdLst/>
              <a:ahLst/>
              <a:cxnLst/>
              <a:rect l="l" t="t" r="r" b="b"/>
              <a:pathLst>
                <a:path w="3291840" h="2148840">
                  <a:moveTo>
                    <a:pt x="2933700" y="0"/>
                  </a:moveTo>
                  <a:lnTo>
                    <a:pt x="358140" y="0"/>
                  </a:lnTo>
                  <a:lnTo>
                    <a:pt x="309543" y="3269"/>
                  </a:lnTo>
                  <a:lnTo>
                    <a:pt x="262934" y="12792"/>
                  </a:lnTo>
                  <a:lnTo>
                    <a:pt x="218738" y="28143"/>
                  </a:lnTo>
                  <a:lnTo>
                    <a:pt x="177382" y="48894"/>
                  </a:lnTo>
                  <a:lnTo>
                    <a:pt x="139293" y="74620"/>
                  </a:lnTo>
                  <a:lnTo>
                    <a:pt x="104898" y="104894"/>
                  </a:lnTo>
                  <a:lnTo>
                    <a:pt x="74624" y="139288"/>
                  </a:lnTo>
                  <a:lnTo>
                    <a:pt x="48897" y="177376"/>
                  </a:lnTo>
                  <a:lnTo>
                    <a:pt x="28145" y="218732"/>
                  </a:lnTo>
                  <a:lnTo>
                    <a:pt x="12793" y="262929"/>
                  </a:lnTo>
                  <a:lnTo>
                    <a:pt x="3269" y="309541"/>
                  </a:lnTo>
                  <a:lnTo>
                    <a:pt x="0" y="358139"/>
                  </a:lnTo>
                  <a:lnTo>
                    <a:pt x="0" y="1790687"/>
                  </a:lnTo>
                  <a:lnTo>
                    <a:pt x="3269" y="1839286"/>
                  </a:lnTo>
                  <a:lnTo>
                    <a:pt x="12793" y="1885898"/>
                  </a:lnTo>
                  <a:lnTo>
                    <a:pt x="28145" y="1930096"/>
                  </a:lnTo>
                  <a:lnTo>
                    <a:pt x="48897" y="1971453"/>
                  </a:lnTo>
                  <a:lnTo>
                    <a:pt x="74624" y="2009543"/>
                  </a:lnTo>
                  <a:lnTo>
                    <a:pt x="104898" y="2043939"/>
                  </a:lnTo>
                  <a:lnTo>
                    <a:pt x="139293" y="2074214"/>
                  </a:lnTo>
                  <a:lnTo>
                    <a:pt x="177382" y="2099941"/>
                  </a:lnTo>
                  <a:lnTo>
                    <a:pt x="218738" y="2120694"/>
                  </a:lnTo>
                  <a:lnTo>
                    <a:pt x="262934" y="2136046"/>
                  </a:lnTo>
                  <a:lnTo>
                    <a:pt x="309543" y="2145570"/>
                  </a:lnTo>
                  <a:lnTo>
                    <a:pt x="358140" y="2148840"/>
                  </a:lnTo>
                  <a:lnTo>
                    <a:pt x="2933700" y="2148840"/>
                  </a:lnTo>
                  <a:lnTo>
                    <a:pt x="2982296" y="2145570"/>
                  </a:lnTo>
                  <a:lnTo>
                    <a:pt x="3028905" y="2136046"/>
                  </a:lnTo>
                  <a:lnTo>
                    <a:pt x="3073101" y="2120694"/>
                  </a:lnTo>
                  <a:lnTo>
                    <a:pt x="3114457" y="2099941"/>
                  </a:lnTo>
                  <a:lnTo>
                    <a:pt x="3152546" y="2074214"/>
                  </a:lnTo>
                  <a:lnTo>
                    <a:pt x="3186941" y="2043939"/>
                  </a:lnTo>
                  <a:lnTo>
                    <a:pt x="3217215" y="2009543"/>
                  </a:lnTo>
                  <a:lnTo>
                    <a:pt x="3242942" y="1971453"/>
                  </a:lnTo>
                  <a:lnTo>
                    <a:pt x="3263694" y="1930096"/>
                  </a:lnTo>
                  <a:lnTo>
                    <a:pt x="3279046" y="1885898"/>
                  </a:lnTo>
                  <a:lnTo>
                    <a:pt x="3288570" y="1839286"/>
                  </a:lnTo>
                  <a:lnTo>
                    <a:pt x="3291840" y="1790687"/>
                  </a:lnTo>
                  <a:lnTo>
                    <a:pt x="3291840" y="358139"/>
                  </a:lnTo>
                  <a:lnTo>
                    <a:pt x="3288570" y="309541"/>
                  </a:lnTo>
                  <a:lnTo>
                    <a:pt x="3279046" y="262929"/>
                  </a:lnTo>
                  <a:lnTo>
                    <a:pt x="3263694" y="218732"/>
                  </a:lnTo>
                  <a:lnTo>
                    <a:pt x="3242942" y="177376"/>
                  </a:lnTo>
                  <a:lnTo>
                    <a:pt x="3217215" y="139288"/>
                  </a:lnTo>
                  <a:lnTo>
                    <a:pt x="3186941" y="104894"/>
                  </a:lnTo>
                  <a:lnTo>
                    <a:pt x="3152546" y="74620"/>
                  </a:lnTo>
                  <a:lnTo>
                    <a:pt x="3114457" y="48894"/>
                  </a:lnTo>
                  <a:lnTo>
                    <a:pt x="3073101" y="28143"/>
                  </a:lnTo>
                  <a:lnTo>
                    <a:pt x="3028905" y="12792"/>
                  </a:lnTo>
                  <a:lnTo>
                    <a:pt x="2982296" y="3269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34840" y="1417326"/>
              <a:ext cx="3291840" cy="2148840"/>
            </a:xfrm>
            <a:custGeom>
              <a:avLst/>
              <a:gdLst/>
              <a:ahLst/>
              <a:cxnLst/>
              <a:rect l="l" t="t" r="r" b="b"/>
              <a:pathLst>
                <a:path w="3291840" h="2148840">
                  <a:moveTo>
                    <a:pt x="0" y="358139"/>
                  </a:moveTo>
                  <a:lnTo>
                    <a:pt x="3269" y="309541"/>
                  </a:lnTo>
                  <a:lnTo>
                    <a:pt x="12793" y="262929"/>
                  </a:lnTo>
                  <a:lnTo>
                    <a:pt x="28145" y="218732"/>
                  </a:lnTo>
                  <a:lnTo>
                    <a:pt x="48897" y="177376"/>
                  </a:lnTo>
                  <a:lnTo>
                    <a:pt x="74624" y="139288"/>
                  </a:lnTo>
                  <a:lnTo>
                    <a:pt x="104898" y="104894"/>
                  </a:lnTo>
                  <a:lnTo>
                    <a:pt x="139293" y="74620"/>
                  </a:lnTo>
                  <a:lnTo>
                    <a:pt x="177382" y="48894"/>
                  </a:lnTo>
                  <a:lnTo>
                    <a:pt x="218738" y="28143"/>
                  </a:lnTo>
                  <a:lnTo>
                    <a:pt x="262934" y="12792"/>
                  </a:lnTo>
                  <a:lnTo>
                    <a:pt x="309543" y="3269"/>
                  </a:lnTo>
                  <a:lnTo>
                    <a:pt x="358140" y="0"/>
                  </a:lnTo>
                  <a:lnTo>
                    <a:pt x="2933700" y="0"/>
                  </a:lnTo>
                  <a:lnTo>
                    <a:pt x="2982296" y="3269"/>
                  </a:lnTo>
                  <a:lnTo>
                    <a:pt x="3028905" y="12792"/>
                  </a:lnTo>
                  <a:lnTo>
                    <a:pt x="3073101" y="28143"/>
                  </a:lnTo>
                  <a:lnTo>
                    <a:pt x="3114457" y="48894"/>
                  </a:lnTo>
                  <a:lnTo>
                    <a:pt x="3152546" y="74620"/>
                  </a:lnTo>
                  <a:lnTo>
                    <a:pt x="3186941" y="104894"/>
                  </a:lnTo>
                  <a:lnTo>
                    <a:pt x="3217215" y="139288"/>
                  </a:lnTo>
                  <a:lnTo>
                    <a:pt x="3242942" y="177376"/>
                  </a:lnTo>
                  <a:lnTo>
                    <a:pt x="3263694" y="218732"/>
                  </a:lnTo>
                  <a:lnTo>
                    <a:pt x="3279046" y="262929"/>
                  </a:lnTo>
                  <a:lnTo>
                    <a:pt x="3288570" y="309541"/>
                  </a:lnTo>
                  <a:lnTo>
                    <a:pt x="3291840" y="358139"/>
                  </a:lnTo>
                  <a:lnTo>
                    <a:pt x="3291840" y="1790687"/>
                  </a:lnTo>
                  <a:lnTo>
                    <a:pt x="3288570" y="1839286"/>
                  </a:lnTo>
                  <a:lnTo>
                    <a:pt x="3279046" y="1885898"/>
                  </a:lnTo>
                  <a:lnTo>
                    <a:pt x="3263694" y="1930096"/>
                  </a:lnTo>
                  <a:lnTo>
                    <a:pt x="3242942" y="1971453"/>
                  </a:lnTo>
                  <a:lnTo>
                    <a:pt x="3217215" y="2009543"/>
                  </a:lnTo>
                  <a:lnTo>
                    <a:pt x="3186941" y="2043939"/>
                  </a:lnTo>
                  <a:lnTo>
                    <a:pt x="3152546" y="2074214"/>
                  </a:lnTo>
                  <a:lnTo>
                    <a:pt x="3114457" y="2099941"/>
                  </a:lnTo>
                  <a:lnTo>
                    <a:pt x="3073101" y="2120694"/>
                  </a:lnTo>
                  <a:lnTo>
                    <a:pt x="3028905" y="2136046"/>
                  </a:lnTo>
                  <a:lnTo>
                    <a:pt x="2982296" y="2145570"/>
                  </a:lnTo>
                  <a:lnTo>
                    <a:pt x="2933700" y="2148840"/>
                  </a:lnTo>
                  <a:lnTo>
                    <a:pt x="358140" y="2148840"/>
                  </a:lnTo>
                  <a:lnTo>
                    <a:pt x="309543" y="2145570"/>
                  </a:lnTo>
                  <a:lnTo>
                    <a:pt x="262934" y="2136046"/>
                  </a:lnTo>
                  <a:lnTo>
                    <a:pt x="218738" y="2120694"/>
                  </a:lnTo>
                  <a:lnTo>
                    <a:pt x="177382" y="2099941"/>
                  </a:lnTo>
                  <a:lnTo>
                    <a:pt x="139293" y="2074214"/>
                  </a:lnTo>
                  <a:lnTo>
                    <a:pt x="104898" y="2043939"/>
                  </a:lnTo>
                  <a:lnTo>
                    <a:pt x="74624" y="2009543"/>
                  </a:lnTo>
                  <a:lnTo>
                    <a:pt x="48897" y="1971453"/>
                  </a:lnTo>
                  <a:lnTo>
                    <a:pt x="28145" y="1930096"/>
                  </a:lnTo>
                  <a:lnTo>
                    <a:pt x="12793" y="1885898"/>
                  </a:lnTo>
                  <a:lnTo>
                    <a:pt x="3269" y="1839286"/>
                  </a:lnTo>
                  <a:lnTo>
                    <a:pt x="0" y="1790687"/>
                  </a:lnTo>
                  <a:lnTo>
                    <a:pt x="0" y="358139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769611" y="1642364"/>
            <a:ext cx="2556510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0" dirty="0">
                <a:solidFill>
                  <a:srgbClr val="C5467D"/>
                </a:solidFill>
                <a:latin typeface="Calibri"/>
                <a:cs typeface="Calibri"/>
              </a:rPr>
              <a:t>Effective</a:t>
            </a:r>
            <a:r>
              <a:rPr sz="1800" b="1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C5467D"/>
                </a:solidFill>
                <a:latin typeface="Calibri"/>
                <a:cs typeface="Calibri"/>
              </a:rPr>
              <a:t>Date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85" dirty="0">
                <a:solidFill>
                  <a:srgbClr val="2D2C34"/>
                </a:solidFill>
                <a:latin typeface="Calibri"/>
                <a:cs typeface="Calibri"/>
              </a:rPr>
              <a:t>Basic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Life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is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effective</a:t>
            </a:r>
            <a:r>
              <a:rPr sz="14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first</a:t>
            </a:r>
            <a:r>
              <a:rPr sz="14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day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month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following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date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of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hire</a:t>
            </a:r>
            <a:r>
              <a:rPr sz="1400" spc="-20" dirty="0">
                <a:solidFill>
                  <a:srgbClr val="2D2C34"/>
                </a:solidFill>
                <a:latin typeface="Calibri"/>
                <a:cs typeface="Calibri"/>
              </a:rPr>
              <a:t>.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13" name="object 13" descr="þÿ"/>
          <p:cNvGrpSpPr/>
          <p:nvPr/>
        </p:nvGrpSpPr>
        <p:grpSpPr>
          <a:xfrm>
            <a:off x="8090916" y="1392948"/>
            <a:ext cx="3386454" cy="2243455"/>
            <a:chOff x="8090916" y="1392948"/>
            <a:chExt cx="3386454" cy="2243455"/>
          </a:xfrm>
        </p:grpSpPr>
        <p:pic>
          <p:nvPicPr>
            <p:cNvPr id="14" name="object 14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90916" y="1392948"/>
              <a:ext cx="3386315" cy="224331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138160" y="1417326"/>
              <a:ext cx="3291840" cy="2148840"/>
            </a:xfrm>
            <a:custGeom>
              <a:avLst/>
              <a:gdLst/>
              <a:ahLst/>
              <a:cxnLst/>
              <a:rect l="l" t="t" r="r" b="b"/>
              <a:pathLst>
                <a:path w="3291840" h="2148840">
                  <a:moveTo>
                    <a:pt x="2933700" y="0"/>
                  </a:moveTo>
                  <a:lnTo>
                    <a:pt x="358152" y="0"/>
                  </a:lnTo>
                  <a:lnTo>
                    <a:pt x="309553" y="3269"/>
                  </a:lnTo>
                  <a:lnTo>
                    <a:pt x="262941" y="12792"/>
                  </a:lnTo>
                  <a:lnTo>
                    <a:pt x="218743" y="28143"/>
                  </a:lnTo>
                  <a:lnTo>
                    <a:pt x="177386" y="48894"/>
                  </a:lnTo>
                  <a:lnTo>
                    <a:pt x="139296" y="74620"/>
                  </a:lnTo>
                  <a:lnTo>
                    <a:pt x="104900" y="104894"/>
                  </a:lnTo>
                  <a:lnTo>
                    <a:pt x="74625" y="139288"/>
                  </a:lnTo>
                  <a:lnTo>
                    <a:pt x="48898" y="177376"/>
                  </a:lnTo>
                  <a:lnTo>
                    <a:pt x="28145" y="218732"/>
                  </a:lnTo>
                  <a:lnTo>
                    <a:pt x="12793" y="262929"/>
                  </a:lnTo>
                  <a:lnTo>
                    <a:pt x="3269" y="309541"/>
                  </a:lnTo>
                  <a:lnTo>
                    <a:pt x="0" y="358139"/>
                  </a:lnTo>
                  <a:lnTo>
                    <a:pt x="0" y="1790687"/>
                  </a:lnTo>
                  <a:lnTo>
                    <a:pt x="3269" y="1839286"/>
                  </a:lnTo>
                  <a:lnTo>
                    <a:pt x="12793" y="1885898"/>
                  </a:lnTo>
                  <a:lnTo>
                    <a:pt x="28145" y="1930096"/>
                  </a:lnTo>
                  <a:lnTo>
                    <a:pt x="48898" y="1971453"/>
                  </a:lnTo>
                  <a:lnTo>
                    <a:pt x="74625" y="2009543"/>
                  </a:lnTo>
                  <a:lnTo>
                    <a:pt x="104900" y="2043939"/>
                  </a:lnTo>
                  <a:lnTo>
                    <a:pt x="139296" y="2074214"/>
                  </a:lnTo>
                  <a:lnTo>
                    <a:pt x="177386" y="2099941"/>
                  </a:lnTo>
                  <a:lnTo>
                    <a:pt x="218743" y="2120694"/>
                  </a:lnTo>
                  <a:lnTo>
                    <a:pt x="262941" y="2136046"/>
                  </a:lnTo>
                  <a:lnTo>
                    <a:pt x="309553" y="2145570"/>
                  </a:lnTo>
                  <a:lnTo>
                    <a:pt x="358152" y="2148840"/>
                  </a:lnTo>
                  <a:lnTo>
                    <a:pt x="2933700" y="2148840"/>
                  </a:lnTo>
                  <a:lnTo>
                    <a:pt x="2982296" y="2145570"/>
                  </a:lnTo>
                  <a:lnTo>
                    <a:pt x="3028905" y="2136046"/>
                  </a:lnTo>
                  <a:lnTo>
                    <a:pt x="3073101" y="2120694"/>
                  </a:lnTo>
                  <a:lnTo>
                    <a:pt x="3114457" y="2099941"/>
                  </a:lnTo>
                  <a:lnTo>
                    <a:pt x="3152546" y="2074214"/>
                  </a:lnTo>
                  <a:lnTo>
                    <a:pt x="3186941" y="2043939"/>
                  </a:lnTo>
                  <a:lnTo>
                    <a:pt x="3217215" y="2009543"/>
                  </a:lnTo>
                  <a:lnTo>
                    <a:pt x="3242942" y="1971453"/>
                  </a:lnTo>
                  <a:lnTo>
                    <a:pt x="3263694" y="1930096"/>
                  </a:lnTo>
                  <a:lnTo>
                    <a:pt x="3279046" y="1885898"/>
                  </a:lnTo>
                  <a:lnTo>
                    <a:pt x="3288570" y="1839286"/>
                  </a:lnTo>
                  <a:lnTo>
                    <a:pt x="3291840" y="1790687"/>
                  </a:lnTo>
                  <a:lnTo>
                    <a:pt x="3291840" y="358139"/>
                  </a:lnTo>
                  <a:lnTo>
                    <a:pt x="3288570" y="309541"/>
                  </a:lnTo>
                  <a:lnTo>
                    <a:pt x="3279046" y="262929"/>
                  </a:lnTo>
                  <a:lnTo>
                    <a:pt x="3263694" y="218732"/>
                  </a:lnTo>
                  <a:lnTo>
                    <a:pt x="3242942" y="177376"/>
                  </a:lnTo>
                  <a:lnTo>
                    <a:pt x="3217215" y="139288"/>
                  </a:lnTo>
                  <a:lnTo>
                    <a:pt x="3186941" y="104894"/>
                  </a:lnTo>
                  <a:lnTo>
                    <a:pt x="3152546" y="74620"/>
                  </a:lnTo>
                  <a:lnTo>
                    <a:pt x="3114457" y="48894"/>
                  </a:lnTo>
                  <a:lnTo>
                    <a:pt x="3073101" y="28143"/>
                  </a:lnTo>
                  <a:lnTo>
                    <a:pt x="3028905" y="12792"/>
                  </a:lnTo>
                  <a:lnTo>
                    <a:pt x="2982296" y="3269"/>
                  </a:lnTo>
                  <a:lnTo>
                    <a:pt x="2933700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138160" y="1417326"/>
              <a:ext cx="3291840" cy="2148840"/>
            </a:xfrm>
            <a:custGeom>
              <a:avLst/>
              <a:gdLst/>
              <a:ahLst/>
              <a:cxnLst/>
              <a:rect l="l" t="t" r="r" b="b"/>
              <a:pathLst>
                <a:path w="3291840" h="2148840">
                  <a:moveTo>
                    <a:pt x="0" y="358139"/>
                  </a:moveTo>
                  <a:lnTo>
                    <a:pt x="3269" y="309541"/>
                  </a:lnTo>
                  <a:lnTo>
                    <a:pt x="12793" y="262929"/>
                  </a:lnTo>
                  <a:lnTo>
                    <a:pt x="28145" y="218732"/>
                  </a:lnTo>
                  <a:lnTo>
                    <a:pt x="48898" y="177376"/>
                  </a:lnTo>
                  <a:lnTo>
                    <a:pt x="74625" y="139288"/>
                  </a:lnTo>
                  <a:lnTo>
                    <a:pt x="104900" y="104894"/>
                  </a:lnTo>
                  <a:lnTo>
                    <a:pt x="139296" y="74620"/>
                  </a:lnTo>
                  <a:lnTo>
                    <a:pt x="177386" y="48894"/>
                  </a:lnTo>
                  <a:lnTo>
                    <a:pt x="218743" y="28143"/>
                  </a:lnTo>
                  <a:lnTo>
                    <a:pt x="262941" y="12792"/>
                  </a:lnTo>
                  <a:lnTo>
                    <a:pt x="309553" y="3269"/>
                  </a:lnTo>
                  <a:lnTo>
                    <a:pt x="358152" y="0"/>
                  </a:lnTo>
                  <a:lnTo>
                    <a:pt x="2933700" y="0"/>
                  </a:lnTo>
                  <a:lnTo>
                    <a:pt x="2982296" y="3269"/>
                  </a:lnTo>
                  <a:lnTo>
                    <a:pt x="3028905" y="12792"/>
                  </a:lnTo>
                  <a:lnTo>
                    <a:pt x="3073101" y="28143"/>
                  </a:lnTo>
                  <a:lnTo>
                    <a:pt x="3114457" y="48894"/>
                  </a:lnTo>
                  <a:lnTo>
                    <a:pt x="3152546" y="74620"/>
                  </a:lnTo>
                  <a:lnTo>
                    <a:pt x="3186941" y="104894"/>
                  </a:lnTo>
                  <a:lnTo>
                    <a:pt x="3217215" y="139288"/>
                  </a:lnTo>
                  <a:lnTo>
                    <a:pt x="3242942" y="177376"/>
                  </a:lnTo>
                  <a:lnTo>
                    <a:pt x="3263694" y="218732"/>
                  </a:lnTo>
                  <a:lnTo>
                    <a:pt x="3279046" y="262929"/>
                  </a:lnTo>
                  <a:lnTo>
                    <a:pt x="3288570" y="309541"/>
                  </a:lnTo>
                  <a:lnTo>
                    <a:pt x="3291840" y="358139"/>
                  </a:lnTo>
                  <a:lnTo>
                    <a:pt x="3291840" y="1790687"/>
                  </a:lnTo>
                  <a:lnTo>
                    <a:pt x="3288570" y="1839286"/>
                  </a:lnTo>
                  <a:lnTo>
                    <a:pt x="3279046" y="1885898"/>
                  </a:lnTo>
                  <a:lnTo>
                    <a:pt x="3263694" y="1930096"/>
                  </a:lnTo>
                  <a:lnTo>
                    <a:pt x="3242942" y="1971453"/>
                  </a:lnTo>
                  <a:lnTo>
                    <a:pt x="3217215" y="2009543"/>
                  </a:lnTo>
                  <a:lnTo>
                    <a:pt x="3186941" y="2043939"/>
                  </a:lnTo>
                  <a:lnTo>
                    <a:pt x="3152546" y="2074214"/>
                  </a:lnTo>
                  <a:lnTo>
                    <a:pt x="3114457" y="2099941"/>
                  </a:lnTo>
                  <a:lnTo>
                    <a:pt x="3073101" y="2120694"/>
                  </a:lnTo>
                  <a:lnTo>
                    <a:pt x="3028905" y="2136046"/>
                  </a:lnTo>
                  <a:lnTo>
                    <a:pt x="2982296" y="2145570"/>
                  </a:lnTo>
                  <a:lnTo>
                    <a:pt x="2933700" y="2148840"/>
                  </a:lnTo>
                  <a:lnTo>
                    <a:pt x="358152" y="2148840"/>
                  </a:lnTo>
                  <a:lnTo>
                    <a:pt x="309553" y="2145570"/>
                  </a:lnTo>
                  <a:lnTo>
                    <a:pt x="262941" y="2136046"/>
                  </a:lnTo>
                  <a:lnTo>
                    <a:pt x="218743" y="2120694"/>
                  </a:lnTo>
                  <a:lnTo>
                    <a:pt x="177386" y="2099941"/>
                  </a:lnTo>
                  <a:lnTo>
                    <a:pt x="139296" y="2074214"/>
                  </a:lnTo>
                  <a:lnTo>
                    <a:pt x="104900" y="2043939"/>
                  </a:lnTo>
                  <a:lnTo>
                    <a:pt x="74625" y="2009543"/>
                  </a:lnTo>
                  <a:lnTo>
                    <a:pt x="48898" y="1971453"/>
                  </a:lnTo>
                  <a:lnTo>
                    <a:pt x="28145" y="1930096"/>
                  </a:lnTo>
                  <a:lnTo>
                    <a:pt x="12793" y="1885898"/>
                  </a:lnTo>
                  <a:lnTo>
                    <a:pt x="3269" y="1839286"/>
                  </a:lnTo>
                  <a:lnTo>
                    <a:pt x="0" y="1790687"/>
                  </a:lnTo>
                  <a:lnTo>
                    <a:pt x="0" y="358139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472931" y="1642364"/>
            <a:ext cx="2402840" cy="1146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5" dirty="0">
                <a:solidFill>
                  <a:srgbClr val="2A7D52"/>
                </a:solidFill>
                <a:latin typeface="Calibri"/>
                <a:cs typeface="Calibri"/>
              </a:rPr>
              <a:t>Employer</a:t>
            </a:r>
            <a:r>
              <a:rPr sz="1800" b="1" spc="-1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2A7D52"/>
                </a:solidFill>
                <a:latin typeface="Calibri"/>
                <a:cs typeface="Calibri"/>
              </a:rPr>
              <a:t>Amount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1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employer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determines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the </a:t>
            </a:r>
            <a:r>
              <a:rPr sz="1400" spc="85" dirty="0">
                <a:solidFill>
                  <a:srgbClr val="2D2C34"/>
                </a:solidFill>
                <a:latin typeface="Calibri"/>
                <a:cs typeface="Calibri"/>
              </a:rPr>
              <a:t>Basic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Life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amount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offered</a:t>
            </a:r>
            <a:r>
              <a:rPr sz="14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to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its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eligible</a:t>
            </a:r>
            <a:r>
              <a:rPr sz="1400" spc="1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employees.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8" name="object 18" descr="þÿ"/>
          <p:cNvGrpSpPr/>
          <p:nvPr/>
        </p:nvGrpSpPr>
        <p:grpSpPr>
          <a:xfrm>
            <a:off x="1964435" y="4044708"/>
            <a:ext cx="8232775" cy="1795780"/>
            <a:chOff x="1964435" y="4044708"/>
            <a:chExt cx="8232775" cy="1795780"/>
          </a:xfrm>
        </p:grpSpPr>
        <p:pic>
          <p:nvPicPr>
            <p:cNvPr id="19" name="object 19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4435" y="4044708"/>
              <a:ext cx="8232635" cy="179525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011679" y="4069081"/>
              <a:ext cx="8138159" cy="1701164"/>
            </a:xfrm>
            <a:custGeom>
              <a:avLst/>
              <a:gdLst/>
              <a:ahLst/>
              <a:cxnLst/>
              <a:rect l="l" t="t" r="r" b="b"/>
              <a:pathLst>
                <a:path w="8138159" h="1701164">
                  <a:moveTo>
                    <a:pt x="7854696" y="0"/>
                  </a:moveTo>
                  <a:lnTo>
                    <a:pt x="283464" y="0"/>
                  </a:lnTo>
                  <a:lnTo>
                    <a:pt x="237484" y="3710"/>
                  </a:lnTo>
                  <a:lnTo>
                    <a:pt x="193867" y="14451"/>
                  </a:lnTo>
                  <a:lnTo>
                    <a:pt x="153195" y="31639"/>
                  </a:lnTo>
                  <a:lnTo>
                    <a:pt x="116053" y="54692"/>
                  </a:lnTo>
                  <a:lnTo>
                    <a:pt x="83024" y="83024"/>
                  </a:lnTo>
                  <a:lnTo>
                    <a:pt x="54692" y="116053"/>
                  </a:lnTo>
                  <a:lnTo>
                    <a:pt x="31639" y="153195"/>
                  </a:lnTo>
                  <a:lnTo>
                    <a:pt x="14451" y="193867"/>
                  </a:lnTo>
                  <a:lnTo>
                    <a:pt x="3710" y="237484"/>
                  </a:lnTo>
                  <a:lnTo>
                    <a:pt x="0" y="283463"/>
                  </a:lnTo>
                  <a:lnTo>
                    <a:pt x="0" y="1417320"/>
                  </a:lnTo>
                  <a:lnTo>
                    <a:pt x="3710" y="1463299"/>
                  </a:lnTo>
                  <a:lnTo>
                    <a:pt x="14451" y="1506916"/>
                  </a:lnTo>
                  <a:lnTo>
                    <a:pt x="31639" y="1547588"/>
                  </a:lnTo>
                  <a:lnTo>
                    <a:pt x="54692" y="1584730"/>
                  </a:lnTo>
                  <a:lnTo>
                    <a:pt x="83024" y="1617759"/>
                  </a:lnTo>
                  <a:lnTo>
                    <a:pt x="116053" y="1646091"/>
                  </a:lnTo>
                  <a:lnTo>
                    <a:pt x="153195" y="1669144"/>
                  </a:lnTo>
                  <a:lnTo>
                    <a:pt x="193867" y="1686332"/>
                  </a:lnTo>
                  <a:lnTo>
                    <a:pt x="237484" y="1697073"/>
                  </a:lnTo>
                  <a:lnTo>
                    <a:pt x="283464" y="1700783"/>
                  </a:lnTo>
                  <a:lnTo>
                    <a:pt x="7854696" y="1700783"/>
                  </a:lnTo>
                  <a:lnTo>
                    <a:pt x="7900675" y="1697073"/>
                  </a:lnTo>
                  <a:lnTo>
                    <a:pt x="7944292" y="1686332"/>
                  </a:lnTo>
                  <a:lnTo>
                    <a:pt x="7984964" y="1669144"/>
                  </a:lnTo>
                  <a:lnTo>
                    <a:pt x="8022106" y="1646091"/>
                  </a:lnTo>
                  <a:lnTo>
                    <a:pt x="8055135" y="1617759"/>
                  </a:lnTo>
                  <a:lnTo>
                    <a:pt x="8083467" y="1584730"/>
                  </a:lnTo>
                  <a:lnTo>
                    <a:pt x="8106520" y="1547588"/>
                  </a:lnTo>
                  <a:lnTo>
                    <a:pt x="8123708" y="1506916"/>
                  </a:lnTo>
                  <a:lnTo>
                    <a:pt x="8134449" y="1463299"/>
                  </a:lnTo>
                  <a:lnTo>
                    <a:pt x="8138159" y="1417320"/>
                  </a:lnTo>
                  <a:lnTo>
                    <a:pt x="8138159" y="283463"/>
                  </a:lnTo>
                  <a:lnTo>
                    <a:pt x="8134449" y="237484"/>
                  </a:lnTo>
                  <a:lnTo>
                    <a:pt x="8123708" y="193867"/>
                  </a:lnTo>
                  <a:lnTo>
                    <a:pt x="8106520" y="153195"/>
                  </a:lnTo>
                  <a:lnTo>
                    <a:pt x="8083467" y="116053"/>
                  </a:lnTo>
                  <a:lnTo>
                    <a:pt x="8055135" y="83024"/>
                  </a:lnTo>
                  <a:lnTo>
                    <a:pt x="8022106" y="54692"/>
                  </a:lnTo>
                  <a:lnTo>
                    <a:pt x="7984964" y="31639"/>
                  </a:lnTo>
                  <a:lnTo>
                    <a:pt x="7944292" y="14451"/>
                  </a:lnTo>
                  <a:lnTo>
                    <a:pt x="7900675" y="3710"/>
                  </a:lnTo>
                  <a:lnTo>
                    <a:pt x="7854696" y="0"/>
                  </a:lnTo>
                  <a:close/>
                </a:path>
              </a:pathLst>
            </a:custGeom>
            <a:solidFill>
              <a:srgbClr val="FFF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011679" y="4069081"/>
              <a:ext cx="8138159" cy="1701164"/>
            </a:xfrm>
            <a:custGeom>
              <a:avLst/>
              <a:gdLst/>
              <a:ahLst/>
              <a:cxnLst/>
              <a:rect l="l" t="t" r="r" b="b"/>
              <a:pathLst>
                <a:path w="8138159" h="1701164">
                  <a:moveTo>
                    <a:pt x="0" y="283463"/>
                  </a:moveTo>
                  <a:lnTo>
                    <a:pt x="3710" y="237484"/>
                  </a:lnTo>
                  <a:lnTo>
                    <a:pt x="14451" y="193867"/>
                  </a:lnTo>
                  <a:lnTo>
                    <a:pt x="31639" y="153195"/>
                  </a:lnTo>
                  <a:lnTo>
                    <a:pt x="54692" y="116053"/>
                  </a:lnTo>
                  <a:lnTo>
                    <a:pt x="83024" y="83024"/>
                  </a:lnTo>
                  <a:lnTo>
                    <a:pt x="116053" y="54692"/>
                  </a:lnTo>
                  <a:lnTo>
                    <a:pt x="153195" y="31639"/>
                  </a:lnTo>
                  <a:lnTo>
                    <a:pt x="193867" y="14451"/>
                  </a:lnTo>
                  <a:lnTo>
                    <a:pt x="237484" y="3710"/>
                  </a:lnTo>
                  <a:lnTo>
                    <a:pt x="283464" y="0"/>
                  </a:lnTo>
                  <a:lnTo>
                    <a:pt x="7854696" y="0"/>
                  </a:lnTo>
                  <a:lnTo>
                    <a:pt x="7900675" y="3710"/>
                  </a:lnTo>
                  <a:lnTo>
                    <a:pt x="7944292" y="14451"/>
                  </a:lnTo>
                  <a:lnTo>
                    <a:pt x="7984964" y="31639"/>
                  </a:lnTo>
                  <a:lnTo>
                    <a:pt x="8022106" y="54692"/>
                  </a:lnTo>
                  <a:lnTo>
                    <a:pt x="8055135" y="83024"/>
                  </a:lnTo>
                  <a:lnTo>
                    <a:pt x="8083467" y="116053"/>
                  </a:lnTo>
                  <a:lnTo>
                    <a:pt x="8106520" y="153195"/>
                  </a:lnTo>
                  <a:lnTo>
                    <a:pt x="8123708" y="193867"/>
                  </a:lnTo>
                  <a:lnTo>
                    <a:pt x="8134449" y="237484"/>
                  </a:lnTo>
                  <a:lnTo>
                    <a:pt x="8138159" y="283463"/>
                  </a:lnTo>
                  <a:lnTo>
                    <a:pt x="8138159" y="1417320"/>
                  </a:lnTo>
                  <a:lnTo>
                    <a:pt x="8134449" y="1463299"/>
                  </a:lnTo>
                  <a:lnTo>
                    <a:pt x="8123708" y="1506916"/>
                  </a:lnTo>
                  <a:lnTo>
                    <a:pt x="8106520" y="1547588"/>
                  </a:lnTo>
                  <a:lnTo>
                    <a:pt x="8083467" y="1584730"/>
                  </a:lnTo>
                  <a:lnTo>
                    <a:pt x="8055135" y="1617759"/>
                  </a:lnTo>
                  <a:lnTo>
                    <a:pt x="8022106" y="1646091"/>
                  </a:lnTo>
                  <a:lnTo>
                    <a:pt x="7984964" y="1669144"/>
                  </a:lnTo>
                  <a:lnTo>
                    <a:pt x="7944292" y="1686332"/>
                  </a:lnTo>
                  <a:lnTo>
                    <a:pt x="7900675" y="1697073"/>
                  </a:lnTo>
                  <a:lnTo>
                    <a:pt x="7854696" y="1700783"/>
                  </a:lnTo>
                  <a:lnTo>
                    <a:pt x="283464" y="1700783"/>
                  </a:lnTo>
                  <a:lnTo>
                    <a:pt x="237484" y="1697073"/>
                  </a:lnTo>
                  <a:lnTo>
                    <a:pt x="193867" y="1686332"/>
                  </a:lnTo>
                  <a:lnTo>
                    <a:pt x="153195" y="1669144"/>
                  </a:lnTo>
                  <a:lnTo>
                    <a:pt x="116053" y="1646091"/>
                  </a:lnTo>
                  <a:lnTo>
                    <a:pt x="83024" y="1617759"/>
                  </a:lnTo>
                  <a:lnTo>
                    <a:pt x="54692" y="1584730"/>
                  </a:lnTo>
                  <a:lnTo>
                    <a:pt x="31639" y="1547588"/>
                  </a:lnTo>
                  <a:lnTo>
                    <a:pt x="14451" y="1506916"/>
                  </a:lnTo>
                  <a:lnTo>
                    <a:pt x="3710" y="1463299"/>
                  </a:lnTo>
                  <a:lnTo>
                    <a:pt x="0" y="1417320"/>
                  </a:lnTo>
                  <a:lnTo>
                    <a:pt x="0" y="283463"/>
                  </a:lnTo>
                  <a:close/>
                </a:path>
              </a:pathLst>
            </a:custGeom>
            <a:ln w="9525">
              <a:solidFill>
                <a:srgbClr val="BD8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346451" y="4294123"/>
            <a:ext cx="7337425" cy="1189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80" dirty="0">
                <a:solidFill>
                  <a:srgbClr val="BD8A00"/>
                </a:solidFill>
                <a:latin typeface="Calibri"/>
                <a:cs typeface="Calibri"/>
              </a:rPr>
              <a:t>Remember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05"/>
              </a:spcBef>
            </a:pP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When</a:t>
            </a:r>
            <a:r>
              <a:rPr sz="15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5" dirty="0">
                <a:solidFill>
                  <a:srgbClr val="2D2C34"/>
                </a:solidFill>
                <a:latin typeface="Calibri"/>
                <a:cs typeface="Calibri"/>
              </a:rPr>
              <a:t>an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 employee</a:t>
            </a:r>
            <a:r>
              <a:rPr sz="1500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moves</a:t>
            </a:r>
            <a:r>
              <a:rPr sz="1500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between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participating</a:t>
            </a:r>
            <a:r>
              <a:rPr sz="15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employers,</a:t>
            </a:r>
            <a:r>
              <a:rPr sz="1500" spc="-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enroll</a:t>
            </a:r>
            <a:r>
              <a:rPr sz="15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the employee</a:t>
            </a:r>
            <a:r>
              <a:rPr sz="1500" spc="-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in </a:t>
            </a:r>
            <a:r>
              <a:rPr sz="1500" spc="-25" dirty="0">
                <a:solidFill>
                  <a:srgbClr val="2D2C34"/>
                </a:solidFill>
                <a:latin typeface="Calibri"/>
                <a:cs typeface="Calibri"/>
              </a:rPr>
              <a:t>the </a:t>
            </a:r>
            <a:r>
              <a:rPr sz="1500" spc="90" dirty="0">
                <a:solidFill>
                  <a:srgbClr val="2D2C34"/>
                </a:solidFill>
                <a:latin typeface="Calibri"/>
                <a:cs typeface="Calibri"/>
              </a:rPr>
              <a:t>Basic</a:t>
            </a:r>
            <a:r>
              <a:rPr sz="15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Life</a:t>
            </a:r>
            <a:r>
              <a:rPr sz="15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benefit</a:t>
            </a:r>
            <a:r>
              <a:rPr sz="15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offered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by the</a:t>
            </a:r>
            <a:r>
              <a:rPr sz="15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new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employer</a:t>
            </a:r>
            <a:r>
              <a:rPr sz="1500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advise employee</a:t>
            </a:r>
            <a:r>
              <a:rPr sz="1500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to</a:t>
            </a:r>
            <a:r>
              <a:rPr sz="15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enroll</a:t>
            </a:r>
            <a:r>
              <a:rPr sz="1500" spc="-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in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other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40" dirty="0">
                <a:solidFill>
                  <a:srgbClr val="2D2C34"/>
                </a:solidFill>
                <a:latin typeface="Calibri"/>
                <a:cs typeface="Calibri"/>
              </a:rPr>
              <a:t>lines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1500" spc="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benefits</a:t>
            </a:r>
            <a:r>
              <a:rPr sz="15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timely.</a:t>
            </a:r>
            <a:endParaRPr sz="1500" dirty="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0" dirty="0"/>
              <a:t>New</a:t>
            </a:r>
            <a:r>
              <a:rPr spc="-70" dirty="0"/>
              <a:t> </a:t>
            </a:r>
            <a:r>
              <a:rPr spc="110" dirty="0"/>
              <a:t>Hire</a:t>
            </a:r>
            <a:r>
              <a:rPr spc="-45" dirty="0"/>
              <a:t> </a:t>
            </a:r>
            <a:r>
              <a:rPr spc="105" dirty="0"/>
              <a:t>Enrollment</a:t>
            </a:r>
            <a:r>
              <a:rPr spc="-75" dirty="0"/>
              <a:t> </a:t>
            </a:r>
            <a:r>
              <a:rPr spc="60" dirty="0"/>
              <a:t>Window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11684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Timing</a:t>
            </a:r>
            <a:r>
              <a:rPr sz="1400" spc="8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69666F"/>
                </a:solidFill>
                <a:latin typeface="Calibri"/>
                <a:cs typeface="Calibri"/>
              </a:rPr>
              <a:t>matters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729996" y="1575828"/>
            <a:ext cx="10701655" cy="1283335"/>
            <a:chOff x="729996" y="1575828"/>
            <a:chExt cx="10701655" cy="1283335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9996" y="1575828"/>
              <a:ext cx="10701515" cy="128319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77240" y="1600197"/>
              <a:ext cx="10607040" cy="1188720"/>
            </a:xfrm>
            <a:custGeom>
              <a:avLst/>
              <a:gdLst/>
              <a:ahLst/>
              <a:cxnLst/>
              <a:rect l="l" t="t" r="r" b="b"/>
              <a:pathLst>
                <a:path w="10607040" h="1188720">
                  <a:moveTo>
                    <a:pt x="10408907" y="0"/>
                  </a:moveTo>
                  <a:lnTo>
                    <a:pt x="198132" y="0"/>
                  </a:lnTo>
                  <a:lnTo>
                    <a:pt x="152703" y="5232"/>
                  </a:lnTo>
                  <a:lnTo>
                    <a:pt x="111000" y="20138"/>
                  </a:lnTo>
                  <a:lnTo>
                    <a:pt x="74211" y="43528"/>
                  </a:lnTo>
                  <a:lnTo>
                    <a:pt x="43528" y="74211"/>
                  </a:lnTo>
                  <a:lnTo>
                    <a:pt x="20138" y="111000"/>
                  </a:lnTo>
                  <a:lnTo>
                    <a:pt x="5232" y="152703"/>
                  </a:lnTo>
                  <a:lnTo>
                    <a:pt x="0" y="198132"/>
                  </a:lnTo>
                  <a:lnTo>
                    <a:pt x="0" y="990587"/>
                  </a:lnTo>
                  <a:lnTo>
                    <a:pt x="5232" y="1036020"/>
                  </a:lnTo>
                  <a:lnTo>
                    <a:pt x="20138" y="1077725"/>
                  </a:lnTo>
                  <a:lnTo>
                    <a:pt x="43528" y="1114513"/>
                  </a:lnTo>
                  <a:lnTo>
                    <a:pt x="74211" y="1145195"/>
                  </a:lnTo>
                  <a:lnTo>
                    <a:pt x="111000" y="1168583"/>
                  </a:lnTo>
                  <a:lnTo>
                    <a:pt x="152703" y="1183487"/>
                  </a:lnTo>
                  <a:lnTo>
                    <a:pt x="198132" y="1188720"/>
                  </a:lnTo>
                  <a:lnTo>
                    <a:pt x="10408907" y="1188720"/>
                  </a:lnTo>
                  <a:lnTo>
                    <a:pt x="10454336" y="1183487"/>
                  </a:lnTo>
                  <a:lnTo>
                    <a:pt x="10496039" y="1168583"/>
                  </a:lnTo>
                  <a:lnTo>
                    <a:pt x="10532828" y="1145195"/>
                  </a:lnTo>
                  <a:lnTo>
                    <a:pt x="10563511" y="1114513"/>
                  </a:lnTo>
                  <a:lnTo>
                    <a:pt x="10586901" y="1077725"/>
                  </a:lnTo>
                  <a:lnTo>
                    <a:pt x="10601807" y="1036020"/>
                  </a:lnTo>
                  <a:lnTo>
                    <a:pt x="10607040" y="990587"/>
                  </a:lnTo>
                  <a:lnTo>
                    <a:pt x="10607040" y="198132"/>
                  </a:lnTo>
                  <a:lnTo>
                    <a:pt x="10601807" y="152703"/>
                  </a:lnTo>
                  <a:lnTo>
                    <a:pt x="10586901" y="111000"/>
                  </a:lnTo>
                  <a:lnTo>
                    <a:pt x="10563511" y="74211"/>
                  </a:lnTo>
                  <a:lnTo>
                    <a:pt x="10532828" y="43528"/>
                  </a:lnTo>
                  <a:lnTo>
                    <a:pt x="10496039" y="20138"/>
                  </a:lnTo>
                  <a:lnTo>
                    <a:pt x="10454336" y="5232"/>
                  </a:lnTo>
                  <a:lnTo>
                    <a:pt x="10408907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7240" y="1600197"/>
              <a:ext cx="10607040" cy="1188720"/>
            </a:xfrm>
            <a:custGeom>
              <a:avLst/>
              <a:gdLst/>
              <a:ahLst/>
              <a:cxnLst/>
              <a:rect l="l" t="t" r="r" b="b"/>
              <a:pathLst>
                <a:path w="10607040" h="1188720">
                  <a:moveTo>
                    <a:pt x="0" y="198132"/>
                  </a:moveTo>
                  <a:lnTo>
                    <a:pt x="5232" y="152703"/>
                  </a:lnTo>
                  <a:lnTo>
                    <a:pt x="20138" y="111000"/>
                  </a:lnTo>
                  <a:lnTo>
                    <a:pt x="43528" y="74211"/>
                  </a:lnTo>
                  <a:lnTo>
                    <a:pt x="74211" y="43528"/>
                  </a:lnTo>
                  <a:lnTo>
                    <a:pt x="111000" y="20138"/>
                  </a:lnTo>
                  <a:lnTo>
                    <a:pt x="152703" y="5232"/>
                  </a:lnTo>
                  <a:lnTo>
                    <a:pt x="198132" y="0"/>
                  </a:lnTo>
                  <a:lnTo>
                    <a:pt x="10408907" y="0"/>
                  </a:lnTo>
                  <a:lnTo>
                    <a:pt x="10454336" y="5232"/>
                  </a:lnTo>
                  <a:lnTo>
                    <a:pt x="10496039" y="20138"/>
                  </a:lnTo>
                  <a:lnTo>
                    <a:pt x="10532828" y="43528"/>
                  </a:lnTo>
                  <a:lnTo>
                    <a:pt x="10563511" y="74211"/>
                  </a:lnTo>
                  <a:lnTo>
                    <a:pt x="10586901" y="111000"/>
                  </a:lnTo>
                  <a:lnTo>
                    <a:pt x="10601807" y="152703"/>
                  </a:lnTo>
                  <a:lnTo>
                    <a:pt x="10607040" y="198132"/>
                  </a:lnTo>
                  <a:lnTo>
                    <a:pt x="10607040" y="990587"/>
                  </a:lnTo>
                  <a:lnTo>
                    <a:pt x="10601807" y="1036020"/>
                  </a:lnTo>
                  <a:lnTo>
                    <a:pt x="10586901" y="1077725"/>
                  </a:lnTo>
                  <a:lnTo>
                    <a:pt x="10563511" y="1114513"/>
                  </a:lnTo>
                  <a:lnTo>
                    <a:pt x="10532828" y="1145195"/>
                  </a:lnTo>
                  <a:lnTo>
                    <a:pt x="10496039" y="1168583"/>
                  </a:lnTo>
                  <a:lnTo>
                    <a:pt x="10454336" y="1183487"/>
                  </a:lnTo>
                  <a:lnTo>
                    <a:pt x="10408907" y="1188720"/>
                  </a:lnTo>
                  <a:lnTo>
                    <a:pt x="198132" y="1188720"/>
                  </a:lnTo>
                  <a:lnTo>
                    <a:pt x="152703" y="1183487"/>
                  </a:lnTo>
                  <a:lnTo>
                    <a:pt x="111000" y="1168583"/>
                  </a:lnTo>
                  <a:lnTo>
                    <a:pt x="74211" y="1145195"/>
                  </a:lnTo>
                  <a:lnTo>
                    <a:pt x="43528" y="1114513"/>
                  </a:lnTo>
                  <a:lnTo>
                    <a:pt x="20138" y="1077725"/>
                  </a:lnTo>
                  <a:lnTo>
                    <a:pt x="5232" y="1036020"/>
                  </a:lnTo>
                  <a:lnTo>
                    <a:pt x="0" y="990587"/>
                  </a:lnTo>
                  <a:lnTo>
                    <a:pt x="0" y="198132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46364" y="1953780"/>
            <a:ext cx="14268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75" dirty="0">
                <a:solidFill>
                  <a:srgbClr val="4D36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31</a:t>
            </a:r>
            <a:r>
              <a:rPr sz="3000" b="1" spc="-70" dirty="0">
                <a:solidFill>
                  <a:srgbClr val="4D36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</a:t>
            </a:r>
            <a:r>
              <a:rPr sz="3000" b="1" spc="105" dirty="0">
                <a:solidFill>
                  <a:srgbClr val="4D36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DAYS</a:t>
            </a:r>
            <a:endParaRPr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79140" y="1823720"/>
            <a:ext cx="687705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spc="90" dirty="0">
                <a:solidFill>
                  <a:srgbClr val="2D2C34"/>
                </a:solidFill>
                <a:latin typeface="Calibri"/>
                <a:cs typeface="Calibri"/>
              </a:rPr>
              <a:t>Employee</a:t>
            </a:r>
            <a:r>
              <a:rPr sz="2000" b="1" spc="-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135" dirty="0">
                <a:solidFill>
                  <a:srgbClr val="2D2C34"/>
                </a:solidFill>
                <a:latin typeface="Calibri"/>
                <a:cs typeface="Calibri"/>
              </a:rPr>
              <a:t>has</a:t>
            </a:r>
            <a:r>
              <a:rPr sz="2000" b="1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D2C34"/>
                </a:solidFill>
                <a:latin typeface="Calibri"/>
                <a:cs typeface="Calibri"/>
              </a:rPr>
              <a:t>31</a:t>
            </a:r>
            <a:r>
              <a:rPr sz="2000" b="1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110" dirty="0">
                <a:solidFill>
                  <a:srgbClr val="2D2C34"/>
                </a:solidFill>
                <a:latin typeface="Calibri"/>
                <a:cs typeface="Calibri"/>
              </a:rPr>
              <a:t>days</a:t>
            </a:r>
            <a:r>
              <a:rPr sz="2000" b="1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2D2C34"/>
                </a:solidFill>
                <a:latin typeface="Calibri"/>
                <a:cs typeface="Calibri"/>
              </a:rPr>
              <a:t>from</a:t>
            </a:r>
            <a:r>
              <a:rPr sz="2000" b="1" spc="-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70" dirty="0">
                <a:solidFill>
                  <a:srgbClr val="2D2C34"/>
                </a:solidFill>
                <a:latin typeface="Calibri"/>
                <a:cs typeface="Calibri"/>
              </a:rPr>
              <a:t>date</a:t>
            </a:r>
            <a:r>
              <a:rPr sz="2000" b="1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2000" b="1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2D2C34"/>
                </a:solidFill>
                <a:latin typeface="Calibri"/>
                <a:cs typeface="Calibri"/>
              </a:rPr>
              <a:t>hire</a:t>
            </a:r>
            <a:r>
              <a:rPr sz="2000" b="1" spc="-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D2C34"/>
                </a:solidFill>
                <a:latin typeface="Calibri"/>
                <a:cs typeface="Calibri"/>
              </a:rPr>
              <a:t>to</a:t>
            </a:r>
            <a:r>
              <a:rPr sz="2000" b="1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85" dirty="0">
                <a:solidFill>
                  <a:srgbClr val="2D2C34"/>
                </a:solidFill>
                <a:latin typeface="Calibri"/>
                <a:cs typeface="Calibri"/>
              </a:rPr>
              <a:t>apply</a:t>
            </a:r>
            <a:r>
              <a:rPr sz="2000" b="1" spc="-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D2C34"/>
                </a:solidFill>
                <a:latin typeface="Calibri"/>
                <a:cs typeface="Calibri"/>
              </a:rPr>
              <a:t>for</a:t>
            </a:r>
            <a:r>
              <a:rPr sz="2000" b="1" spc="-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2D2C34"/>
                </a:solidFill>
                <a:latin typeface="Calibri"/>
                <a:cs typeface="Calibri"/>
              </a:rPr>
              <a:t>benefits </a:t>
            </a:r>
            <a:r>
              <a:rPr sz="2000" b="1" spc="55" dirty="0">
                <a:solidFill>
                  <a:srgbClr val="2D2C34"/>
                </a:solidFill>
                <a:latin typeface="Calibri"/>
                <a:cs typeface="Calibri"/>
              </a:rPr>
              <a:t>offered</a:t>
            </a:r>
            <a:r>
              <a:rPr sz="2000" b="1" spc="-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2D2C34"/>
                </a:solidFill>
                <a:latin typeface="Calibri"/>
                <a:cs typeface="Calibri"/>
              </a:rPr>
              <a:t>by</a:t>
            </a:r>
            <a:r>
              <a:rPr sz="2000" b="1" spc="-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2000" b="1" spc="-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2000" b="1" spc="45" dirty="0">
                <a:solidFill>
                  <a:srgbClr val="2D2C34"/>
                </a:solidFill>
                <a:latin typeface="Calibri"/>
                <a:cs typeface="Calibri"/>
              </a:rPr>
              <a:t>employer.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0" name="object 10" descr="þÿ"/>
          <p:cNvGrpSpPr/>
          <p:nvPr/>
        </p:nvGrpSpPr>
        <p:grpSpPr>
          <a:xfrm>
            <a:off x="729995" y="3221748"/>
            <a:ext cx="3295015" cy="1694814"/>
            <a:chOff x="729995" y="3221748"/>
            <a:chExt cx="3295015" cy="1694814"/>
          </a:xfrm>
        </p:grpSpPr>
        <p:pic>
          <p:nvPicPr>
            <p:cNvPr id="11" name="object 11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995" y="3221748"/>
              <a:ext cx="3294875" cy="169467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77239" y="3246113"/>
              <a:ext cx="3200400" cy="1600200"/>
            </a:xfrm>
            <a:custGeom>
              <a:avLst/>
              <a:gdLst/>
              <a:ahLst/>
              <a:cxnLst/>
              <a:rect l="l" t="t" r="r" b="b"/>
              <a:pathLst>
                <a:path w="3200400" h="1600200">
                  <a:moveTo>
                    <a:pt x="2933687" y="0"/>
                  </a:moveTo>
                  <a:lnTo>
                    <a:pt x="266712" y="0"/>
                  </a:lnTo>
                  <a:lnTo>
                    <a:pt x="218769" y="4297"/>
                  </a:lnTo>
                  <a:lnTo>
                    <a:pt x="173645" y="16686"/>
                  </a:lnTo>
                  <a:lnTo>
                    <a:pt x="132095" y="36415"/>
                  </a:lnTo>
                  <a:lnTo>
                    <a:pt x="94870" y="62729"/>
                  </a:lnTo>
                  <a:lnTo>
                    <a:pt x="62725" y="94875"/>
                  </a:lnTo>
                  <a:lnTo>
                    <a:pt x="36412" y="132100"/>
                  </a:lnTo>
                  <a:lnTo>
                    <a:pt x="16685" y="173650"/>
                  </a:lnTo>
                  <a:lnTo>
                    <a:pt x="4296" y="218772"/>
                  </a:lnTo>
                  <a:lnTo>
                    <a:pt x="0" y="266712"/>
                  </a:lnTo>
                  <a:lnTo>
                    <a:pt x="0" y="1333499"/>
                  </a:lnTo>
                  <a:lnTo>
                    <a:pt x="4296" y="1381439"/>
                  </a:lnTo>
                  <a:lnTo>
                    <a:pt x="16685" y="1426560"/>
                  </a:lnTo>
                  <a:lnTo>
                    <a:pt x="36412" y="1468108"/>
                  </a:lnTo>
                  <a:lnTo>
                    <a:pt x="62725" y="1505331"/>
                  </a:lnTo>
                  <a:lnTo>
                    <a:pt x="94870" y="1537475"/>
                  </a:lnTo>
                  <a:lnTo>
                    <a:pt x="132095" y="1563787"/>
                  </a:lnTo>
                  <a:lnTo>
                    <a:pt x="173645" y="1583514"/>
                  </a:lnTo>
                  <a:lnTo>
                    <a:pt x="218769" y="1595903"/>
                  </a:lnTo>
                  <a:lnTo>
                    <a:pt x="266712" y="1600199"/>
                  </a:lnTo>
                  <a:lnTo>
                    <a:pt x="2933687" y="1600199"/>
                  </a:lnTo>
                  <a:lnTo>
                    <a:pt x="2981630" y="1595903"/>
                  </a:lnTo>
                  <a:lnTo>
                    <a:pt x="3026754" y="1583514"/>
                  </a:lnTo>
                  <a:lnTo>
                    <a:pt x="3068304" y="1563787"/>
                  </a:lnTo>
                  <a:lnTo>
                    <a:pt x="3105529" y="1537475"/>
                  </a:lnTo>
                  <a:lnTo>
                    <a:pt x="3137674" y="1505331"/>
                  </a:lnTo>
                  <a:lnTo>
                    <a:pt x="3163987" y="1468108"/>
                  </a:lnTo>
                  <a:lnTo>
                    <a:pt x="3183714" y="1426560"/>
                  </a:lnTo>
                  <a:lnTo>
                    <a:pt x="3196103" y="1381439"/>
                  </a:lnTo>
                  <a:lnTo>
                    <a:pt x="3200400" y="1333499"/>
                  </a:lnTo>
                  <a:lnTo>
                    <a:pt x="3200400" y="266712"/>
                  </a:lnTo>
                  <a:lnTo>
                    <a:pt x="3196103" y="218772"/>
                  </a:lnTo>
                  <a:lnTo>
                    <a:pt x="3183714" y="173650"/>
                  </a:lnTo>
                  <a:lnTo>
                    <a:pt x="3163987" y="132100"/>
                  </a:lnTo>
                  <a:lnTo>
                    <a:pt x="3137674" y="94875"/>
                  </a:lnTo>
                  <a:lnTo>
                    <a:pt x="3105529" y="62729"/>
                  </a:lnTo>
                  <a:lnTo>
                    <a:pt x="3068304" y="36415"/>
                  </a:lnTo>
                  <a:lnTo>
                    <a:pt x="3026754" y="16686"/>
                  </a:lnTo>
                  <a:lnTo>
                    <a:pt x="2981630" y="4297"/>
                  </a:lnTo>
                  <a:lnTo>
                    <a:pt x="2933687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7239" y="3246113"/>
              <a:ext cx="3200400" cy="1600200"/>
            </a:xfrm>
            <a:custGeom>
              <a:avLst/>
              <a:gdLst/>
              <a:ahLst/>
              <a:cxnLst/>
              <a:rect l="l" t="t" r="r" b="b"/>
              <a:pathLst>
                <a:path w="3200400" h="1600200">
                  <a:moveTo>
                    <a:pt x="0" y="266712"/>
                  </a:moveTo>
                  <a:lnTo>
                    <a:pt x="4296" y="218772"/>
                  </a:lnTo>
                  <a:lnTo>
                    <a:pt x="16685" y="173650"/>
                  </a:lnTo>
                  <a:lnTo>
                    <a:pt x="36412" y="132100"/>
                  </a:lnTo>
                  <a:lnTo>
                    <a:pt x="62725" y="94875"/>
                  </a:lnTo>
                  <a:lnTo>
                    <a:pt x="94870" y="62729"/>
                  </a:lnTo>
                  <a:lnTo>
                    <a:pt x="132095" y="36415"/>
                  </a:lnTo>
                  <a:lnTo>
                    <a:pt x="173645" y="16686"/>
                  </a:lnTo>
                  <a:lnTo>
                    <a:pt x="218769" y="4297"/>
                  </a:lnTo>
                  <a:lnTo>
                    <a:pt x="266712" y="0"/>
                  </a:lnTo>
                  <a:lnTo>
                    <a:pt x="2933687" y="0"/>
                  </a:lnTo>
                  <a:lnTo>
                    <a:pt x="2981630" y="4297"/>
                  </a:lnTo>
                  <a:lnTo>
                    <a:pt x="3026754" y="16686"/>
                  </a:lnTo>
                  <a:lnTo>
                    <a:pt x="3068304" y="36415"/>
                  </a:lnTo>
                  <a:lnTo>
                    <a:pt x="3105529" y="62729"/>
                  </a:lnTo>
                  <a:lnTo>
                    <a:pt x="3137674" y="94875"/>
                  </a:lnTo>
                  <a:lnTo>
                    <a:pt x="3163987" y="132100"/>
                  </a:lnTo>
                  <a:lnTo>
                    <a:pt x="3183714" y="173650"/>
                  </a:lnTo>
                  <a:lnTo>
                    <a:pt x="3196103" y="218772"/>
                  </a:lnTo>
                  <a:lnTo>
                    <a:pt x="3200400" y="266712"/>
                  </a:lnTo>
                  <a:lnTo>
                    <a:pt x="3200400" y="1333499"/>
                  </a:lnTo>
                  <a:lnTo>
                    <a:pt x="3196103" y="1381439"/>
                  </a:lnTo>
                  <a:lnTo>
                    <a:pt x="3183714" y="1426560"/>
                  </a:lnTo>
                  <a:lnTo>
                    <a:pt x="3163987" y="1468108"/>
                  </a:lnTo>
                  <a:lnTo>
                    <a:pt x="3137674" y="1505331"/>
                  </a:lnTo>
                  <a:lnTo>
                    <a:pt x="3105529" y="1537475"/>
                  </a:lnTo>
                  <a:lnTo>
                    <a:pt x="3068304" y="1563787"/>
                  </a:lnTo>
                  <a:lnTo>
                    <a:pt x="3026754" y="1583514"/>
                  </a:lnTo>
                  <a:lnTo>
                    <a:pt x="2981630" y="1595903"/>
                  </a:lnTo>
                  <a:lnTo>
                    <a:pt x="2933687" y="1600199"/>
                  </a:lnTo>
                  <a:lnTo>
                    <a:pt x="266712" y="1600199"/>
                  </a:lnTo>
                  <a:lnTo>
                    <a:pt x="218769" y="1595903"/>
                  </a:lnTo>
                  <a:lnTo>
                    <a:pt x="173645" y="1583514"/>
                  </a:lnTo>
                  <a:lnTo>
                    <a:pt x="132095" y="1563787"/>
                  </a:lnTo>
                  <a:lnTo>
                    <a:pt x="94870" y="1537475"/>
                  </a:lnTo>
                  <a:lnTo>
                    <a:pt x="62725" y="1505331"/>
                  </a:lnTo>
                  <a:lnTo>
                    <a:pt x="36412" y="1468108"/>
                  </a:lnTo>
                  <a:lnTo>
                    <a:pt x="16685" y="1426560"/>
                  </a:lnTo>
                  <a:lnTo>
                    <a:pt x="4296" y="1381439"/>
                  </a:lnTo>
                  <a:lnTo>
                    <a:pt x="0" y="1333499"/>
                  </a:lnTo>
                  <a:lnTo>
                    <a:pt x="0" y="266712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112010" y="3471164"/>
            <a:ext cx="2256155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5" dirty="0">
                <a:solidFill>
                  <a:srgbClr val="C5467D"/>
                </a:solidFill>
                <a:latin typeface="Calibri"/>
                <a:cs typeface="Calibri"/>
              </a:rPr>
              <a:t>Employee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Complete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enrollment</a:t>
            </a:r>
            <a:r>
              <a:rPr sz="1400" spc="10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and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provide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required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information.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5" name="object 15" descr="þÿ"/>
          <p:cNvGrpSpPr/>
          <p:nvPr/>
        </p:nvGrpSpPr>
        <p:grpSpPr>
          <a:xfrm>
            <a:off x="4433315" y="3221748"/>
            <a:ext cx="3295015" cy="1694814"/>
            <a:chOff x="4433315" y="3221748"/>
            <a:chExt cx="3295015" cy="1694814"/>
          </a:xfrm>
        </p:grpSpPr>
        <p:pic>
          <p:nvPicPr>
            <p:cNvPr id="16" name="object 16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33315" y="3221748"/>
              <a:ext cx="3294875" cy="169467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480559" y="3246113"/>
              <a:ext cx="3200400" cy="1600200"/>
            </a:xfrm>
            <a:custGeom>
              <a:avLst/>
              <a:gdLst/>
              <a:ahLst/>
              <a:cxnLst/>
              <a:rect l="l" t="t" r="r" b="b"/>
              <a:pathLst>
                <a:path w="3200400" h="1600200">
                  <a:moveTo>
                    <a:pt x="2933687" y="0"/>
                  </a:moveTo>
                  <a:lnTo>
                    <a:pt x="266712" y="0"/>
                  </a:lnTo>
                  <a:lnTo>
                    <a:pt x="218769" y="4297"/>
                  </a:lnTo>
                  <a:lnTo>
                    <a:pt x="173645" y="16686"/>
                  </a:lnTo>
                  <a:lnTo>
                    <a:pt x="132095" y="36415"/>
                  </a:lnTo>
                  <a:lnTo>
                    <a:pt x="94870" y="62729"/>
                  </a:lnTo>
                  <a:lnTo>
                    <a:pt x="62725" y="94875"/>
                  </a:lnTo>
                  <a:lnTo>
                    <a:pt x="36412" y="132100"/>
                  </a:lnTo>
                  <a:lnTo>
                    <a:pt x="16685" y="173650"/>
                  </a:lnTo>
                  <a:lnTo>
                    <a:pt x="4296" y="218772"/>
                  </a:lnTo>
                  <a:lnTo>
                    <a:pt x="0" y="266712"/>
                  </a:lnTo>
                  <a:lnTo>
                    <a:pt x="0" y="1333499"/>
                  </a:lnTo>
                  <a:lnTo>
                    <a:pt x="4296" y="1381439"/>
                  </a:lnTo>
                  <a:lnTo>
                    <a:pt x="16685" y="1426560"/>
                  </a:lnTo>
                  <a:lnTo>
                    <a:pt x="36412" y="1468108"/>
                  </a:lnTo>
                  <a:lnTo>
                    <a:pt x="62725" y="1505331"/>
                  </a:lnTo>
                  <a:lnTo>
                    <a:pt x="94870" y="1537475"/>
                  </a:lnTo>
                  <a:lnTo>
                    <a:pt x="132095" y="1563787"/>
                  </a:lnTo>
                  <a:lnTo>
                    <a:pt x="173645" y="1583514"/>
                  </a:lnTo>
                  <a:lnTo>
                    <a:pt x="218769" y="1595903"/>
                  </a:lnTo>
                  <a:lnTo>
                    <a:pt x="266712" y="1600199"/>
                  </a:lnTo>
                  <a:lnTo>
                    <a:pt x="2933687" y="1600199"/>
                  </a:lnTo>
                  <a:lnTo>
                    <a:pt x="2981630" y="1595903"/>
                  </a:lnTo>
                  <a:lnTo>
                    <a:pt x="3026754" y="1583514"/>
                  </a:lnTo>
                  <a:lnTo>
                    <a:pt x="3068304" y="1563787"/>
                  </a:lnTo>
                  <a:lnTo>
                    <a:pt x="3105529" y="1537475"/>
                  </a:lnTo>
                  <a:lnTo>
                    <a:pt x="3137674" y="1505331"/>
                  </a:lnTo>
                  <a:lnTo>
                    <a:pt x="3163987" y="1468108"/>
                  </a:lnTo>
                  <a:lnTo>
                    <a:pt x="3183714" y="1426560"/>
                  </a:lnTo>
                  <a:lnTo>
                    <a:pt x="3196103" y="1381439"/>
                  </a:lnTo>
                  <a:lnTo>
                    <a:pt x="3200400" y="1333499"/>
                  </a:lnTo>
                  <a:lnTo>
                    <a:pt x="3200400" y="266712"/>
                  </a:lnTo>
                  <a:lnTo>
                    <a:pt x="3196103" y="218772"/>
                  </a:lnTo>
                  <a:lnTo>
                    <a:pt x="3183714" y="173650"/>
                  </a:lnTo>
                  <a:lnTo>
                    <a:pt x="3163987" y="132100"/>
                  </a:lnTo>
                  <a:lnTo>
                    <a:pt x="3137674" y="94875"/>
                  </a:lnTo>
                  <a:lnTo>
                    <a:pt x="3105529" y="62729"/>
                  </a:lnTo>
                  <a:lnTo>
                    <a:pt x="3068304" y="36415"/>
                  </a:lnTo>
                  <a:lnTo>
                    <a:pt x="3026754" y="16686"/>
                  </a:lnTo>
                  <a:lnTo>
                    <a:pt x="2981630" y="4297"/>
                  </a:lnTo>
                  <a:lnTo>
                    <a:pt x="2933687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80559" y="3246113"/>
              <a:ext cx="3200400" cy="1600200"/>
            </a:xfrm>
            <a:custGeom>
              <a:avLst/>
              <a:gdLst/>
              <a:ahLst/>
              <a:cxnLst/>
              <a:rect l="l" t="t" r="r" b="b"/>
              <a:pathLst>
                <a:path w="3200400" h="1600200">
                  <a:moveTo>
                    <a:pt x="0" y="266712"/>
                  </a:moveTo>
                  <a:lnTo>
                    <a:pt x="4296" y="218772"/>
                  </a:lnTo>
                  <a:lnTo>
                    <a:pt x="16685" y="173650"/>
                  </a:lnTo>
                  <a:lnTo>
                    <a:pt x="36412" y="132100"/>
                  </a:lnTo>
                  <a:lnTo>
                    <a:pt x="62725" y="94875"/>
                  </a:lnTo>
                  <a:lnTo>
                    <a:pt x="94870" y="62729"/>
                  </a:lnTo>
                  <a:lnTo>
                    <a:pt x="132095" y="36415"/>
                  </a:lnTo>
                  <a:lnTo>
                    <a:pt x="173645" y="16686"/>
                  </a:lnTo>
                  <a:lnTo>
                    <a:pt x="218769" y="4297"/>
                  </a:lnTo>
                  <a:lnTo>
                    <a:pt x="266712" y="0"/>
                  </a:lnTo>
                  <a:lnTo>
                    <a:pt x="2933687" y="0"/>
                  </a:lnTo>
                  <a:lnTo>
                    <a:pt x="2981630" y="4297"/>
                  </a:lnTo>
                  <a:lnTo>
                    <a:pt x="3026754" y="16686"/>
                  </a:lnTo>
                  <a:lnTo>
                    <a:pt x="3068304" y="36415"/>
                  </a:lnTo>
                  <a:lnTo>
                    <a:pt x="3105529" y="62729"/>
                  </a:lnTo>
                  <a:lnTo>
                    <a:pt x="3137674" y="94875"/>
                  </a:lnTo>
                  <a:lnTo>
                    <a:pt x="3163987" y="132100"/>
                  </a:lnTo>
                  <a:lnTo>
                    <a:pt x="3183714" y="173650"/>
                  </a:lnTo>
                  <a:lnTo>
                    <a:pt x="3196103" y="218772"/>
                  </a:lnTo>
                  <a:lnTo>
                    <a:pt x="3200400" y="266712"/>
                  </a:lnTo>
                  <a:lnTo>
                    <a:pt x="3200400" y="1333499"/>
                  </a:lnTo>
                  <a:lnTo>
                    <a:pt x="3196103" y="1381439"/>
                  </a:lnTo>
                  <a:lnTo>
                    <a:pt x="3183714" y="1426560"/>
                  </a:lnTo>
                  <a:lnTo>
                    <a:pt x="3163987" y="1468108"/>
                  </a:lnTo>
                  <a:lnTo>
                    <a:pt x="3137674" y="1505331"/>
                  </a:lnTo>
                  <a:lnTo>
                    <a:pt x="3105529" y="1537475"/>
                  </a:lnTo>
                  <a:lnTo>
                    <a:pt x="3068304" y="1563787"/>
                  </a:lnTo>
                  <a:lnTo>
                    <a:pt x="3026754" y="1583514"/>
                  </a:lnTo>
                  <a:lnTo>
                    <a:pt x="2981630" y="1595903"/>
                  </a:lnTo>
                  <a:lnTo>
                    <a:pt x="2933687" y="1600199"/>
                  </a:lnTo>
                  <a:lnTo>
                    <a:pt x="266712" y="1600199"/>
                  </a:lnTo>
                  <a:lnTo>
                    <a:pt x="218769" y="1595903"/>
                  </a:lnTo>
                  <a:lnTo>
                    <a:pt x="173645" y="1583514"/>
                  </a:lnTo>
                  <a:lnTo>
                    <a:pt x="132095" y="1563787"/>
                  </a:lnTo>
                  <a:lnTo>
                    <a:pt x="94870" y="1537475"/>
                  </a:lnTo>
                  <a:lnTo>
                    <a:pt x="62725" y="1505331"/>
                  </a:lnTo>
                  <a:lnTo>
                    <a:pt x="36412" y="1468108"/>
                  </a:lnTo>
                  <a:lnTo>
                    <a:pt x="16685" y="1426560"/>
                  </a:lnTo>
                  <a:lnTo>
                    <a:pt x="4296" y="1381439"/>
                  </a:lnTo>
                  <a:lnTo>
                    <a:pt x="0" y="1333499"/>
                  </a:lnTo>
                  <a:lnTo>
                    <a:pt x="0" y="266712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815332" y="3471164"/>
            <a:ext cx="2421890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5" dirty="0">
                <a:solidFill>
                  <a:srgbClr val="2A7D52"/>
                </a:solidFill>
                <a:latin typeface="Calibri"/>
                <a:cs typeface="Calibri"/>
              </a:rPr>
              <a:t>Employer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Verify</a:t>
            </a:r>
            <a:r>
              <a:rPr sz="1400" spc="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eligibility,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dates,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and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employer-required</a:t>
            </a:r>
            <a:r>
              <a:rPr sz="1400" spc="2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information.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0" name="object 20" descr="þÿ"/>
          <p:cNvGrpSpPr/>
          <p:nvPr/>
        </p:nvGrpSpPr>
        <p:grpSpPr>
          <a:xfrm>
            <a:off x="8136635" y="3221748"/>
            <a:ext cx="3295015" cy="1694814"/>
            <a:chOff x="8136635" y="3221748"/>
            <a:chExt cx="3295015" cy="1694814"/>
          </a:xfrm>
        </p:grpSpPr>
        <p:pic>
          <p:nvPicPr>
            <p:cNvPr id="21" name="object 21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36635" y="3221748"/>
              <a:ext cx="3294875" cy="169467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8183878" y="3246113"/>
              <a:ext cx="3200400" cy="1600200"/>
            </a:xfrm>
            <a:custGeom>
              <a:avLst/>
              <a:gdLst/>
              <a:ahLst/>
              <a:cxnLst/>
              <a:rect l="l" t="t" r="r" b="b"/>
              <a:pathLst>
                <a:path w="3200400" h="1600200">
                  <a:moveTo>
                    <a:pt x="2933687" y="0"/>
                  </a:moveTo>
                  <a:lnTo>
                    <a:pt x="266712" y="0"/>
                  </a:lnTo>
                  <a:lnTo>
                    <a:pt x="218769" y="4297"/>
                  </a:lnTo>
                  <a:lnTo>
                    <a:pt x="173645" y="16686"/>
                  </a:lnTo>
                  <a:lnTo>
                    <a:pt x="132095" y="36415"/>
                  </a:lnTo>
                  <a:lnTo>
                    <a:pt x="94870" y="62729"/>
                  </a:lnTo>
                  <a:lnTo>
                    <a:pt x="62725" y="94875"/>
                  </a:lnTo>
                  <a:lnTo>
                    <a:pt x="36412" y="132100"/>
                  </a:lnTo>
                  <a:lnTo>
                    <a:pt x="16685" y="173650"/>
                  </a:lnTo>
                  <a:lnTo>
                    <a:pt x="4296" y="218772"/>
                  </a:lnTo>
                  <a:lnTo>
                    <a:pt x="0" y="266712"/>
                  </a:lnTo>
                  <a:lnTo>
                    <a:pt x="0" y="1333499"/>
                  </a:lnTo>
                  <a:lnTo>
                    <a:pt x="4296" y="1381439"/>
                  </a:lnTo>
                  <a:lnTo>
                    <a:pt x="16685" y="1426560"/>
                  </a:lnTo>
                  <a:lnTo>
                    <a:pt x="36412" y="1468108"/>
                  </a:lnTo>
                  <a:lnTo>
                    <a:pt x="62725" y="1505331"/>
                  </a:lnTo>
                  <a:lnTo>
                    <a:pt x="94870" y="1537475"/>
                  </a:lnTo>
                  <a:lnTo>
                    <a:pt x="132095" y="1563787"/>
                  </a:lnTo>
                  <a:lnTo>
                    <a:pt x="173645" y="1583514"/>
                  </a:lnTo>
                  <a:lnTo>
                    <a:pt x="218769" y="1595903"/>
                  </a:lnTo>
                  <a:lnTo>
                    <a:pt x="266712" y="1600199"/>
                  </a:lnTo>
                  <a:lnTo>
                    <a:pt x="2933687" y="1600199"/>
                  </a:lnTo>
                  <a:lnTo>
                    <a:pt x="2981630" y="1595903"/>
                  </a:lnTo>
                  <a:lnTo>
                    <a:pt x="3026754" y="1583514"/>
                  </a:lnTo>
                  <a:lnTo>
                    <a:pt x="3068304" y="1563787"/>
                  </a:lnTo>
                  <a:lnTo>
                    <a:pt x="3105529" y="1537475"/>
                  </a:lnTo>
                  <a:lnTo>
                    <a:pt x="3137674" y="1505331"/>
                  </a:lnTo>
                  <a:lnTo>
                    <a:pt x="3163987" y="1468108"/>
                  </a:lnTo>
                  <a:lnTo>
                    <a:pt x="3183714" y="1426560"/>
                  </a:lnTo>
                  <a:lnTo>
                    <a:pt x="3196103" y="1381439"/>
                  </a:lnTo>
                  <a:lnTo>
                    <a:pt x="3200400" y="1333499"/>
                  </a:lnTo>
                  <a:lnTo>
                    <a:pt x="3200400" y="266712"/>
                  </a:lnTo>
                  <a:lnTo>
                    <a:pt x="3196103" y="218772"/>
                  </a:lnTo>
                  <a:lnTo>
                    <a:pt x="3183714" y="173650"/>
                  </a:lnTo>
                  <a:lnTo>
                    <a:pt x="3163987" y="132100"/>
                  </a:lnTo>
                  <a:lnTo>
                    <a:pt x="3137674" y="94875"/>
                  </a:lnTo>
                  <a:lnTo>
                    <a:pt x="3105529" y="62729"/>
                  </a:lnTo>
                  <a:lnTo>
                    <a:pt x="3068304" y="36415"/>
                  </a:lnTo>
                  <a:lnTo>
                    <a:pt x="3026754" y="16686"/>
                  </a:lnTo>
                  <a:lnTo>
                    <a:pt x="2981630" y="4297"/>
                  </a:lnTo>
                  <a:lnTo>
                    <a:pt x="2933687" y="0"/>
                  </a:lnTo>
                  <a:close/>
                </a:path>
              </a:pathLst>
            </a:custGeom>
            <a:solidFill>
              <a:srgbClr val="FFF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183878" y="3246113"/>
              <a:ext cx="3200400" cy="1600200"/>
            </a:xfrm>
            <a:custGeom>
              <a:avLst/>
              <a:gdLst/>
              <a:ahLst/>
              <a:cxnLst/>
              <a:rect l="l" t="t" r="r" b="b"/>
              <a:pathLst>
                <a:path w="3200400" h="1600200">
                  <a:moveTo>
                    <a:pt x="0" y="266712"/>
                  </a:moveTo>
                  <a:lnTo>
                    <a:pt x="4296" y="218772"/>
                  </a:lnTo>
                  <a:lnTo>
                    <a:pt x="16685" y="173650"/>
                  </a:lnTo>
                  <a:lnTo>
                    <a:pt x="36412" y="132100"/>
                  </a:lnTo>
                  <a:lnTo>
                    <a:pt x="62725" y="94875"/>
                  </a:lnTo>
                  <a:lnTo>
                    <a:pt x="94870" y="62729"/>
                  </a:lnTo>
                  <a:lnTo>
                    <a:pt x="132095" y="36415"/>
                  </a:lnTo>
                  <a:lnTo>
                    <a:pt x="173645" y="16686"/>
                  </a:lnTo>
                  <a:lnTo>
                    <a:pt x="218769" y="4297"/>
                  </a:lnTo>
                  <a:lnTo>
                    <a:pt x="266712" y="0"/>
                  </a:lnTo>
                  <a:lnTo>
                    <a:pt x="2933687" y="0"/>
                  </a:lnTo>
                  <a:lnTo>
                    <a:pt x="2981630" y="4297"/>
                  </a:lnTo>
                  <a:lnTo>
                    <a:pt x="3026754" y="16686"/>
                  </a:lnTo>
                  <a:lnTo>
                    <a:pt x="3068304" y="36415"/>
                  </a:lnTo>
                  <a:lnTo>
                    <a:pt x="3105529" y="62729"/>
                  </a:lnTo>
                  <a:lnTo>
                    <a:pt x="3137674" y="94875"/>
                  </a:lnTo>
                  <a:lnTo>
                    <a:pt x="3163987" y="132100"/>
                  </a:lnTo>
                  <a:lnTo>
                    <a:pt x="3183714" y="173650"/>
                  </a:lnTo>
                  <a:lnTo>
                    <a:pt x="3196103" y="218772"/>
                  </a:lnTo>
                  <a:lnTo>
                    <a:pt x="3200400" y="266712"/>
                  </a:lnTo>
                  <a:lnTo>
                    <a:pt x="3200400" y="1333499"/>
                  </a:lnTo>
                  <a:lnTo>
                    <a:pt x="3196103" y="1381439"/>
                  </a:lnTo>
                  <a:lnTo>
                    <a:pt x="3183714" y="1426560"/>
                  </a:lnTo>
                  <a:lnTo>
                    <a:pt x="3163987" y="1468108"/>
                  </a:lnTo>
                  <a:lnTo>
                    <a:pt x="3137674" y="1505331"/>
                  </a:lnTo>
                  <a:lnTo>
                    <a:pt x="3105529" y="1537475"/>
                  </a:lnTo>
                  <a:lnTo>
                    <a:pt x="3068304" y="1563787"/>
                  </a:lnTo>
                  <a:lnTo>
                    <a:pt x="3026754" y="1583514"/>
                  </a:lnTo>
                  <a:lnTo>
                    <a:pt x="2981630" y="1595903"/>
                  </a:lnTo>
                  <a:lnTo>
                    <a:pt x="2933687" y="1600199"/>
                  </a:lnTo>
                  <a:lnTo>
                    <a:pt x="266712" y="1600199"/>
                  </a:lnTo>
                  <a:lnTo>
                    <a:pt x="218769" y="1595903"/>
                  </a:lnTo>
                  <a:lnTo>
                    <a:pt x="173645" y="1583514"/>
                  </a:lnTo>
                  <a:lnTo>
                    <a:pt x="132095" y="1563787"/>
                  </a:lnTo>
                  <a:lnTo>
                    <a:pt x="94870" y="1537475"/>
                  </a:lnTo>
                  <a:lnTo>
                    <a:pt x="62725" y="1505331"/>
                  </a:lnTo>
                  <a:lnTo>
                    <a:pt x="36412" y="1468108"/>
                  </a:lnTo>
                  <a:lnTo>
                    <a:pt x="16685" y="1426560"/>
                  </a:lnTo>
                  <a:lnTo>
                    <a:pt x="4296" y="1381439"/>
                  </a:lnTo>
                  <a:lnTo>
                    <a:pt x="0" y="1333499"/>
                  </a:lnTo>
                  <a:lnTo>
                    <a:pt x="0" y="266712"/>
                  </a:lnTo>
                  <a:close/>
                </a:path>
              </a:pathLst>
            </a:custGeom>
            <a:ln w="9525">
              <a:solidFill>
                <a:srgbClr val="BD8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518650" y="3471164"/>
            <a:ext cx="2320290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90" dirty="0">
                <a:solidFill>
                  <a:srgbClr val="BD8A00"/>
                </a:solidFill>
                <a:latin typeface="Calibri"/>
                <a:cs typeface="Calibri"/>
              </a:rPr>
              <a:t>Submit</a:t>
            </a:r>
            <a:r>
              <a:rPr sz="1800" b="1" spc="-20" dirty="0">
                <a:solidFill>
                  <a:srgbClr val="BD8A00"/>
                </a:solidFill>
                <a:latin typeface="Calibri"/>
                <a:cs typeface="Calibri"/>
              </a:rPr>
              <a:t> </a:t>
            </a:r>
            <a:r>
              <a:rPr sz="1800" b="1" spc="55" dirty="0">
                <a:solidFill>
                  <a:srgbClr val="BD8A00"/>
                </a:solidFill>
                <a:latin typeface="Calibri"/>
                <a:cs typeface="Calibri"/>
              </a:rPr>
              <a:t>Timely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lang="en-US" sz="1400" spc="60" dirty="0">
                <a:solidFill>
                  <a:srgbClr val="2D2C34"/>
                </a:solidFill>
                <a:latin typeface="Calibri"/>
                <a:cs typeface="Calibri"/>
              </a:rPr>
              <a:t>Process all </a:t>
            </a:r>
            <a:r>
              <a:rPr sz="1400" spc="35" dirty="0">
                <a:solidFill>
                  <a:srgbClr val="2D2C34"/>
                </a:solidFill>
                <a:latin typeface="Calibri"/>
                <a:cs typeface="Calibri"/>
              </a:rPr>
              <a:t>complete 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transaction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lang="en-US" sz="1400" spc="20" dirty="0">
                <a:solidFill>
                  <a:srgbClr val="2D2C34"/>
                </a:solidFill>
                <a:latin typeface="Calibri"/>
                <a:cs typeface="Calibri"/>
              </a:rPr>
              <a:t>before the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deadline.</a:t>
            </a:r>
            <a:endParaRPr sz="1400" dirty="0">
              <a:latin typeface="Calibri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5" dirty="0"/>
              <a:t>Enrollment</a:t>
            </a:r>
            <a:r>
              <a:rPr spc="-45" dirty="0"/>
              <a:t> </a:t>
            </a:r>
            <a:r>
              <a:rPr spc="105" dirty="0"/>
              <a:t>Requirements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27336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Get</a:t>
            </a:r>
            <a:r>
              <a:rPr sz="1400" spc="6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the</a:t>
            </a:r>
            <a:r>
              <a:rPr sz="1400" spc="11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identifying</a:t>
            </a:r>
            <a:r>
              <a:rPr sz="1400" spc="8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information</a:t>
            </a:r>
            <a:r>
              <a:rPr sz="1400" spc="9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69666F"/>
                </a:solidFill>
                <a:latin typeface="Calibri"/>
                <a:cs typeface="Calibri"/>
              </a:rPr>
              <a:t>right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684276" y="1392948"/>
            <a:ext cx="5306695" cy="2152015"/>
            <a:chOff x="684276" y="1392948"/>
            <a:chExt cx="5306695" cy="2152015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276" y="1392948"/>
              <a:ext cx="5306555" cy="215187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31520" y="1417313"/>
              <a:ext cx="5212080" cy="2058035"/>
            </a:xfrm>
            <a:custGeom>
              <a:avLst/>
              <a:gdLst/>
              <a:ahLst/>
              <a:cxnLst/>
              <a:rect l="l" t="t" r="r" b="b"/>
              <a:pathLst>
                <a:path w="5212080" h="2058035">
                  <a:moveTo>
                    <a:pt x="4869180" y="0"/>
                  </a:moveTo>
                  <a:lnTo>
                    <a:pt x="342900" y="0"/>
                  </a:lnTo>
                  <a:lnTo>
                    <a:pt x="296372" y="3130"/>
                  </a:lnTo>
                  <a:lnTo>
                    <a:pt x="251746" y="12249"/>
                  </a:lnTo>
                  <a:lnTo>
                    <a:pt x="209431" y="26948"/>
                  </a:lnTo>
                  <a:lnTo>
                    <a:pt x="169835" y="46818"/>
                  </a:lnTo>
                  <a:lnTo>
                    <a:pt x="133367" y="71451"/>
                  </a:lnTo>
                  <a:lnTo>
                    <a:pt x="100436" y="100437"/>
                  </a:lnTo>
                  <a:lnTo>
                    <a:pt x="71450" y="133370"/>
                  </a:lnTo>
                  <a:lnTo>
                    <a:pt x="46817" y="169839"/>
                  </a:lnTo>
                  <a:lnTo>
                    <a:pt x="26948" y="209436"/>
                  </a:lnTo>
                  <a:lnTo>
                    <a:pt x="12249" y="251753"/>
                  </a:lnTo>
                  <a:lnTo>
                    <a:pt x="3130" y="296382"/>
                  </a:lnTo>
                  <a:lnTo>
                    <a:pt x="0" y="342912"/>
                  </a:lnTo>
                  <a:lnTo>
                    <a:pt x="0" y="1714499"/>
                  </a:lnTo>
                  <a:lnTo>
                    <a:pt x="3130" y="1761030"/>
                  </a:lnTo>
                  <a:lnTo>
                    <a:pt x="12249" y="1805658"/>
                  </a:lnTo>
                  <a:lnTo>
                    <a:pt x="26948" y="1847975"/>
                  </a:lnTo>
                  <a:lnTo>
                    <a:pt x="46817" y="1887573"/>
                  </a:lnTo>
                  <a:lnTo>
                    <a:pt x="71450" y="1924042"/>
                  </a:lnTo>
                  <a:lnTo>
                    <a:pt x="100436" y="1956974"/>
                  </a:lnTo>
                  <a:lnTo>
                    <a:pt x="133367" y="1985961"/>
                  </a:lnTo>
                  <a:lnTo>
                    <a:pt x="169835" y="2010594"/>
                  </a:lnTo>
                  <a:lnTo>
                    <a:pt x="209431" y="2030464"/>
                  </a:lnTo>
                  <a:lnTo>
                    <a:pt x="251746" y="2045163"/>
                  </a:lnTo>
                  <a:lnTo>
                    <a:pt x="296372" y="2054282"/>
                  </a:lnTo>
                  <a:lnTo>
                    <a:pt x="342900" y="2057412"/>
                  </a:lnTo>
                  <a:lnTo>
                    <a:pt x="4869180" y="2057412"/>
                  </a:lnTo>
                  <a:lnTo>
                    <a:pt x="4915707" y="2054282"/>
                  </a:lnTo>
                  <a:lnTo>
                    <a:pt x="4960333" y="2045163"/>
                  </a:lnTo>
                  <a:lnTo>
                    <a:pt x="5002648" y="2030464"/>
                  </a:lnTo>
                  <a:lnTo>
                    <a:pt x="5042244" y="2010594"/>
                  </a:lnTo>
                  <a:lnTo>
                    <a:pt x="5078712" y="1985961"/>
                  </a:lnTo>
                  <a:lnTo>
                    <a:pt x="5111643" y="1956974"/>
                  </a:lnTo>
                  <a:lnTo>
                    <a:pt x="5140629" y="1924042"/>
                  </a:lnTo>
                  <a:lnTo>
                    <a:pt x="5165262" y="1887573"/>
                  </a:lnTo>
                  <a:lnTo>
                    <a:pt x="5185131" y="1847975"/>
                  </a:lnTo>
                  <a:lnTo>
                    <a:pt x="5199830" y="1805658"/>
                  </a:lnTo>
                  <a:lnTo>
                    <a:pt x="5208949" y="1761030"/>
                  </a:lnTo>
                  <a:lnTo>
                    <a:pt x="5212080" y="1714499"/>
                  </a:lnTo>
                  <a:lnTo>
                    <a:pt x="5212080" y="342912"/>
                  </a:lnTo>
                  <a:lnTo>
                    <a:pt x="5208949" y="296382"/>
                  </a:lnTo>
                  <a:lnTo>
                    <a:pt x="5199830" y="251753"/>
                  </a:lnTo>
                  <a:lnTo>
                    <a:pt x="5185131" y="209436"/>
                  </a:lnTo>
                  <a:lnTo>
                    <a:pt x="5165262" y="169839"/>
                  </a:lnTo>
                  <a:lnTo>
                    <a:pt x="5140629" y="133370"/>
                  </a:lnTo>
                  <a:lnTo>
                    <a:pt x="5111643" y="100437"/>
                  </a:lnTo>
                  <a:lnTo>
                    <a:pt x="5078712" y="71451"/>
                  </a:lnTo>
                  <a:lnTo>
                    <a:pt x="5042244" y="46818"/>
                  </a:lnTo>
                  <a:lnTo>
                    <a:pt x="5002648" y="26948"/>
                  </a:lnTo>
                  <a:lnTo>
                    <a:pt x="4960333" y="12249"/>
                  </a:lnTo>
                  <a:lnTo>
                    <a:pt x="4915707" y="3130"/>
                  </a:lnTo>
                  <a:lnTo>
                    <a:pt x="4869180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1520" y="1417313"/>
              <a:ext cx="5212080" cy="2058035"/>
            </a:xfrm>
            <a:custGeom>
              <a:avLst/>
              <a:gdLst/>
              <a:ahLst/>
              <a:cxnLst/>
              <a:rect l="l" t="t" r="r" b="b"/>
              <a:pathLst>
                <a:path w="5212080" h="2058035">
                  <a:moveTo>
                    <a:pt x="0" y="342912"/>
                  </a:moveTo>
                  <a:lnTo>
                    <a:pt x="3130" y="296382"/>
                  </a:lnTo>
                  <a:lnTo>
                    <a:pt x="12249" y="251753"/>
                  </a:lnTo>
                  <a:lnTo>
                    <a:pt x="26948" y="209436"/>
                  </a:lnTo>
                  <a:lnTo>
                    <a:pt x="46818" y="169839"/>
                  </a:lnTo>
                  <a:lnTo>
                    <a:pt x="71451" y="133370"/>
                  </a:lnTo>
                  <a:lnTo>
                    <a:pt x="100437" y="100437"/>
                  </a:lnTo>
                  <a:lnTo>
                    <a:pt x="133370" y="71451"/>
                  </a:lnTo>
                  <a:lnTo>
                    <a:pt x="169839" y="46818"/>
                  </a:lnTo>
                  <a:lnTo>
                    <a:pt x="209436" y="26948"/>
                  </a:lnTo>
                  <a:lnTo>
                    <a:pt x="251753" y="12249"/>
                  </a:lnTo>
                  <a:lnTo>
                    <a:pt x="296382" y="3130"/>
                  </a:lnTo>
                  <a:lnTo>
                    <a:pt x="342912" y="0"/>
                  </a:lnTo>
                  <a:lnTo>
                    <a:pt x="4869180" y="0"/>
                  </a:lnTo>
                  <a:lnTo>
                    <a:pt x="4915707" y="3130"/>
                  </a:lnTo>
                  <a:lnTo>
                    <a:pt x="4960333" y="12249"/>
                  </a:lnTo>
                  <a:lnTo>
                    <a:pt x="5002648" y="26948"/>
                  </a:lnTo>
                  <a:lnTo>
                    <a:pt x="5042244" y="46818"/>
                  </a:lnTo>
                  <a:lnTo>
                    <a:pt x="5078712" y="71451"/>
                  </a:lnTo>
                  <a:lnTo>
                    <a:pt x="5111643" y="100437"/>
                  </a:lnTo>
                  <a:lnTo>
                    <a:pt x="5140629" y="133370"/>
                  </a:lnTo>
                  <a:lnTo>
                    <a:pt x="5165262" y="169839"/>
                  </a:lnTo>
                  <a:lnTo>
                    <a:pt x="5185131" y="209436"/>
                  </a:lnTo>
                  <a:lnTo>
                    <a:pt x="5199830" y="251753"/>
                  </a:lnTo>
                  <a:lnTo>
                    <a:pt x="5208949" y="296382"/>
                  </a:lnTo>
                  <a:lnTo>
                    <a:pt x="5212080" y="342912"/>
                  </a:lnTo>
                  <a:lnTo>
                    <a:pt x="5212080" y="1714499"/>
                  </a:lnTo>
                  <a:lnTo>
                    <a:pt x="5208949" y="1761030"/>
                  </a:lnTo>
                  <a:lnTo>
                    <a:pt x="5199830" y="1805658"/>
                  </a:lnTo>
                  <a:lnTo>
                    <a:pt x="5185131" y="1847975"/>
                  </a:lnTo>
                  <a:lnTo>
                    <a:pt x="5165262" y="1887573"/>
                  </a:lnTo>
                  <a:lnTo>
                    <a:pt x="5140629" y="1924042"/>
                  </a:lnTo>
                  <a:lnTo>
                    <a:pt x="5111643" y="1956974"/>
                  </a:lnTo>
                  <a:lnTo>
                    <a:pt x="5078712" y="1985961"/>
                  </a:lnTo>
                  <a:lnTo>
                    <a:pt x="5042244" y="2010594"/>
                  </a:lnTo>
                  <a:lnTo>
                    <a:pt x="5002648" y="2030464"/>
                  </a:lnTo>
                  <a:lnTo>
                    <a:pt x="4960333" y="2045163"/>
                  </a:lnTo>
                  <a:lnTo>
                    <a:pt x="4915707" y="2054282"/>
                  </a:lnTo>
                  <a:lnTo>
                    <a:pt x="4869180" y="2057412"/>
                  </a:lnTo>
                  <a:lnTo>
                    <a:pt x="342912" y="2057412"/>
                  </a:lnTo>
                  <a:lnTo>
                    <a:pt x="296382" y="2054282"/>
                  </a:lnTo>
                  <a:lnTo>
                    <a:pt x="251753" y="2045163"/>
                  </a:lnTo>
                  <a:lnTo>
                    <a:pt x="209436" y="2030464"/>
                  </a:lnTo>
                  <a:lnTo>
                    <a:pt x="169839" y="2010594"/>
                  </a:lnTo>
                  <a:lnTo>
                    <a:pt x="133370" y="1985961"/>
                  </a:lnTo>
                  <a:lnTo>
                    <a:pt x="100437" y="1956974"/>
                  </a:lnTo>
                  <a:lnTo>
                    <a:pt x="71451" y="1924042"/>
                  </a:lnTo>
                  <a:lnTo>
                    <a:pt x="46818" y="1887573"/>
                  </a:lnTo>
                  <a:lnTo>
                    <a:pt x="26948" y="1847975"/>
                  </a:lnTo>
                  <a:lnTo>
                    <a:pt x="12249" y="1805658"/>
                  </a:lnTo>
                  <a:lnTo>
                    <a:pt x="3130" y="1761030"/>
                  </a:lnTo>
                  <a:lnTo>
                    <a:pt x="0" y="1714499"/>
                  </a:lnTo>
                  <a:lnTo>
                    <a:pt x="0" y="342912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66291" y="1640839"/>
            <a:ext cx="4507230" cy="12369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90" dirty="0">
                <a:solidFill>
                  <a:srgbClr val="4D367C"/>
                </a:solidFill>
                <a:latin typeface="Calibri"/>
                <a:cs typeface="Calibri"/>
              </a:rPr>
              <a:t>Employee</a:t>
            </a:r>
            <a:r>
              <a:rPr sz="2000" b="1" spc="-6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D367C"/>
                </a:solidFill>
                <a:latin typeface="Calibri"/>
                <a:cs typeface="Calibri"/>
              </a:rPr>
              <a:t>&amp;</a:t>
            </a:r>
            <a:r>
              <a:rPr sz="2000" b="1" spc="-6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2000" b="1" spc="95" dirty="0">
                <a:solidFill>
                  <a:srgbClr val="4D367C"/>
                </a:solidFill>
                <a:latin typeface="Calibri"/>
                <a:cs typeface="Calibri"/>
              </a:rPr>
              <a:t>Dependents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370"/>
              </a:spcBef>
            </a:pPr>
            <a:r>
              <a:rPr sz="1600" spc="10" dirty="0">
                <a:solidFill>
                  <a:srgbClr val="2D2C34"/>
                </a:solidFill>
                <a:latin typeface="Calibri"/>
                <a:cs typeface="Calibri"/>
              </a:rPr>
              <a:t>A</a:t>
            </a:r>
            <a:r>
              <a:rPr sz="16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2D2C34"/>
                </a:solidFill>
                <a:latin typeface="Calibri"/>
                <a:cs typeface="Calibri"/>
              </a:rPr>
              <a:t>Social</a:t>
            </a:r>
            <a:r>
              <a:rPr sz="16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2D2C34"/>
                </a:solidFill>
                <a:latin typeface="Calibri"/>
                <a:cs typeface="Calibri"/>
              </a:rPr>
              <a:t>Security</a:t>
            </a:r>
            <a:r>
              <a:rPr sz="16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2D2C34"/>
                </a:solidFill>
                <a:latin typeface="Calibri"/>
                <a:cs typeface="Calibri"/>
              </a:rPr>
              <a:t>Number</a:t>
            </a:r>
            <a:r>
              <a:rPr sz="16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2D2C34"/>
                </a:solidFill>
                <a:latin typeface="Calibri"/>
                <a:cs typeface="Calibri"/>
              </a:rPr>
              <a:t>(SSN)</a:t>
            </a:r>
            <a:r>
              <a:rPr sz="16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6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D2C34"/>
                </a:solidFill>
                <a:latin typeface="Calibri"/>
                <a:cs typeface="Calibri"/>
              </a:rPr>
              <a:t>Individual </a:t>
            </a:r>
            <a:r>
              <a:rPr sz="1600" spc="10" dirty="0">
                <a:solidFill>
                  <a:srgbClr val="2D2C34"/>
                </a:solidFill>
                <a:latin typeface="Calibri"/>
                <a:cs typeface="Calibri"/>
              </a:rPr>
              <a:t>Taxpayer</a:t>
            </a:r>
            <a:r>
              <a:rPr sz="16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2D2C34"/>
                </a:solidFill>
                <a:latin typeface="Calibri"/>
                <a:cs typeface="Calibri"/>
              </a:rPr>
              <a:t>Identification</a:t>
            </a:r>
            <a:r>
              <a:rPr sz="16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2D2C34"/>
                </a:solidFill>
                <a:latin typeface="Calibri"/>
                <a:cs typeface="Calibri"/>
              </a:rPr>
              <a:t>Number</a:t>
            </a:r>
            <a:r>
              <a:rPr sz="16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2D2C34"/>
                </a:solidFill>
                <a:latin typeface="Calibri"/>
                <a:cs typeface="Calibri"/>
              </a:rPr>
              <a:t>(ITIN)</a:t>
            </a:r>
            <a:r>
              <a:rPr sz="16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2D2C34"/>
                </a:solidFill>
                <a:latin typeface="Calibri"/>
                <a:cs typeface="Calibri"/>
              </a:rPr>
              <a:t>is</a:t>
            </a:r>
            <a:r>
              <a:rPr sz="16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2D2C34"/>
                </a:solidFill>
                <a:latin typeface="Calibri"/>
                <a:cs typeface="Calibri"/>
              </a:rPr>
              <a:t>required</a:t>
            </a:r>
            <a:r>
              <a:rPr sz="1600" spc="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D2C34"/>
                </a:solidFill>
                <a:latin typeface="Calibri"/>
                <a:cs typeface="Calibri"/>
              </a:rPr>
              <a:t>for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enrollment</a:t>
            </a:r>
            <a:r>
              <a:rPr sz="1600" spc="114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in</a:t>
            </a:r>
            <a:r>
              <a:rPr sz="1600" spc="1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600" spc="8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NMPSIA</a:t>
            </a:r>
            <a:r>
              <a:rPr sz="16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D2C34"/>
                </a:solidFill>
                <a:latin typeface="Calibri"/>
                <a:cs typeface="Calibri"/>
              </a:rPr>
              <a:t>group</a:t>
            </a:r>
            <a:r>
              <a:rPr sz="1600" spc="1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spc="30" dirty="0">
                <a:solidFill>
                  <a:srgbClr val="2D2C34"/>
                </a:solidFill>
                <a:latin typeface="Calibri"/>
                <a:cs typeface="Calibri"/>
              </a:rPr>
              <a:t>plan.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9" name="object 9" descr="þÿ"/>
          <p:cNvGrpSpPr/>
          <p:nvPr/>
        </p:nvGrpSpPr>
        <p:grpSpPr>
          <a:xfrm>
            <a:off x="6216396" y="1392948"/>
            <a:ext cx="5306695" cy="2152015"/>
            <a:chOff x="6216396" y="1392948"/>
            <a:chExt cx="5306695" cy="2152015"/>
          </a:xfrm>
        </p:grpSpPr>
        <p:pic>
          <p:nvPicPr>
            <p:cNvPr id="10" name="object 1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16396" y="1392948"/>
              <a:ext cx="5306555" cy="215187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263640" y="1417313"/>
              <a:ext cx="5212080" cy="2058035"/>
            </a:xfrm>
            <a:custGeom>
              <a:avLst/>
              <a:gdLst/>
              <a:ahLst/>
              <a:cxnLst/>
              <a:rect l="l" t="t" r="r" b="b"/>
              <a:pathLst>
                <a:path w="5212080" h="2058035">
                  <a:moveTo>
                    <a:pt x="4869180" y="0"/>
                  </a:moveTo>
                  <a:lnTo>
                    <a:pt x="342912" y="0"/>
                  </a:lnTo>
                  <a:lnTo>
                    <a:pt x="296382" y="3130"/>
                  </a:lnTo>
                  <a:lnTo>
                    <a:pt x="251753" y="12249"/>
                  </a:lnTo>
                  <a:lnTo>
                    <a:pt x="209436" y="26948"/>
                  </a:lnTo>
                  <a:lnTo>
                    <a:pt x="169839" y="46818"/>
                  </a:lnTo>
                  <a:lnTo>
                    <a:pt x="133370" y="71451"/>
                  </a:lnTo>
                  <a:lnTo>
                    <a:pt x="100437" y="100437"/>
                  </a:lnTo>
                  <a:lnTo>
                    <a:pt x="71451" y="133370"/>
                  </a:lnTo>
                  <a:lnTo>
                    <a:pt x="46818" y="169839"/>
                  </a:lnTo>
                  <a:lnTo>
                    <a:pt x="26948" y="209436"/>
                  </a:lnTo>
                  <a:lnTo>
                    <a:pt x="12249" y="251753"/>
                  </a:lnTo>
                  <a:lnTo>
                    <a:pt x="3130" y="296382"/>
                  </a:lnTo>
                  <a:lnTo>
                    <a:pt x="0" y="342912"/>
                  </a:lnTo>
                  <a:lnTo>
                    <a:pt x="0" y="1714499"/>
                  </a:lnTo>
                  <a:lnTo>
                    <a:pt x="3130" y="1761030"/>
                  </a:lnTo>
                  <a:lnTo>
                    <a:pt x="12249" y="1805658"/>
                  </a:lnTo>
                  <a:lnTo>
                    <a:pt x="26948" y="1847975"/>
                  </a:lnTo>
                  <a:lnTo>
                    <a:pt x="46818" y="1887573"/>
                  </a:lnTo>
                  <a:lnTo>
                    <a:pt x="71451" y="1924042"/>
                  </a:lnTo>
                  <a:lnTo>
                    <a:pt x="100437" y="1956974"/>
                  </a:lnTo>
                  <a:lnTo>
                    <a:pt x="133370" y="1985961"/>
                  </a:lnTo>
                  <a:lnTo>
                    <a:pt x="169839" y="2010594"/>
                  </a:lnTo>
                  <a:lnTo>
                    <a:pt x="209436" y="2030464"/>
                  </a:lnTo>
                  <a:lnTo>
                    <a:pt x="251753" y="2045163"/>
                  </a:lnTo>
                  <a:lnTo>
                    <a:pt x="296382" y="2054282"/>
                  </a:lnTo>
                  <a:lnTo>
                    <a:pt x="342912" y="2057412"/>
                  </a:lnTo>
                  <a:lnTo>
                    <a:pt x="4869180" y="2057412"/>
                  </a:lnTo>
                  <a:lnTo>
                    <a:pt x="4915707" y="2054282"/>
                  </a:lnTo>
                  <a:lnTo>
                    <a:pt x="4960333" y="2045163"/>
                  </a:lnTo>
                  <a:lnTo>
                    <a:pt x="5002648" y="2030464"/>
                  </a:lnTo>
                  <a:lnTo>
                    <a:pt x="5042244" y="2010594"/>
                  </a:lnTo>
                  <a:lnTo>
                    <a:pt x="5078712" y="1985961"/>
                  </a:lnTo>
                  <a:lnTo>
                    <a:pt x="5111643" y="1956974"/>
                  </a:lnTo>
                  <a:lnTo>
                    <a:pt x="5140629" y="1924042"/>
                  </a:lnTo>
                  <a:lnTo>
                    <a:pt x="5165262" y="1887573"/>
                  </a:lnTo>
                  <a:lnTo>
                    <a:pt x="5185131" y="1847975"/>
                  </a:lnTo>
                  <a:lnTo>
                    <a:pt x="5199830" y="1805658"/>
                  </a:lnTo>
                  <a:lnTo>
                    <a:pt x="5208949" y="1761030"/>
                  </a:lnTo>
                  <a:lnTo>
                    <a:pt x="5212080" y="1714499"/>
                  </a:lnTo>
                  <a:lnTo>
                    <a:pt x="5212080" y="342912"/>
                  </a:lnTo>
                  <a:lnTo>
                    <a:pt x="5208949" y="296382"/>
                  </a:lnTo>
                  <a:lnTo>
                    <a:pt x="5199830" y="251753"/>
                  </a:lnTo>
                  <a:lnTo>
                    <a:pt x="5185131" y="209436"/>
                  </a:lnTo>
                  <a:lnTo>
                    <a:pt x="5165262" y="169839"/>
                  </a:lnTo>
                  <a:lnTo>
                    <a:pt x="5140629" y="133370"/>
                  </a:lnTo>
                  <a:lnTo>
                    <a:pt x="5111643" y="100437"/>
                  </a:lnTo>
                  <a:lnTo>
                    <a:pt x="5078712" y="71451"/>
                  </a:lnTo>
                  <a:lnTo>
                    <a:pt x="5042244" y="46818"/>
                  </a:lnTo>
                  <a:lnTo>
                    <a:pt x="5002648" y="26948"/>
                  </a:lnTo>
                  <a:lnTo>
                    <a:pt x="4960333" y="12249"/>
                  </a:lnTo>
                  <a:lnTo>
                    <a:pt x="4915707" y="3130"/>
                  </a:lnTo>
                  <a:lnTo>
                    <a:pt x="4869180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63640" y="1417313"/>
              <a:ext cx="5212080" cy="2058035"/>
            </a:xfrm>
            <a:custGeom>
              <a:avLst/>
              <a:gdLst/>
              <a:ahLst/>
              <a:cxnLst/>
              <a:rect l="l" t="t" r="r" b="b"/>
              <a:pathLst>
                <a:path w="5212080" h="2058035">
                  <a:moveTo>
                    <a:pt x="0" y="342912"/>
                  </a:moveTo>
                  <a:lnTo>
                    <a:pt x="3130" y="296382"/>
                  </a:lnTo>
                  <a:lnTo>
                    <a:pt x="12249" y="251753"/>
                  </a:lnTo>
                  <a:lnTo>
                    <a:pt x="26948" y="209436"/>
                  </a:lnTo>
                  <a:lnTo>
                    <a:pt x="46818" y="169839"/>
                  </a:lnTo>
                  <a:lnTo>
                    <a:pt x="71451" y="133370"/>
                  </a:lnTo>
                  <a:lnTo>
                    <a:pt x="100437" y="100437"/>
                  </a:lnTo>
                  <a:lnTo>
                    <a:pt x="133370" y="71451"/>
                  </a:lnTo>
                  <a:lnTo>
                    <a:pt x="169839" y="46818"/>
                  </a:lnTo>
                  <a:lnTo>
                    <a:pt x="209436" y="26948"/>
                  </a:lnTo>
                  <a:lnTo>
                    <a:pt x="251753" y="12249"/>
                  </a:lnTo>
                  <a:lnTo>
                    <a:pt x="296382" y="3130"/>
                  </a:lnTo>
                  <a:lnTo>
                    <a:pt x="342912" y="0"/>
                  </a:lnTo>
                  <a:lnTo>
                    <a:pt x="4869180" y="0"/>
                  </a:lnTo>
                  <a:lnTo>
                    <a:pt x="4915707" y="3130"/>
                  </a:lnTo>
                  <a:lnTo>
                    <a:pt x="4960333" y="12249"/>
                  </a:lnTo>
                  <a:lnTo>
                    <a:pt x="5002648" y="26948"/>
                  </a:lnTo>
                  <a:lnTo>
                    <a:pt x="5042244" y="46818"/>
                  </a:lnTo>
                  <a:lnTo>
                    <a:pt x="5078712" y="71451"/>
                  </a:lnTo>
                  <a:lnTo>
                    <a:pt x="5111643" y="100437"/>
                  </a:lnTo>
                  <a:lnTo>
                    <a:pt x="5140629" y="133370"/>
                  </a:lnTo>
                  <a:lnTo>
                    <a:pt x="5165262" y="169839"/>
                  </a:lnTo>
                  <a:lnTo>
                    <a:pt x="5185131" y="209436"/>
                  </a:lnTo>
                  <a:lnTo>
                    <a:pt x="5199830" y="251753"/>
                  </a:lnTo>
                  <a:lnTo>
                    <a:pt x="5208949" y="296382"/>
                  </a:lnTo>
                  <a:lnTo>
                    <a:pt x="5212080" y="342912"/>
                  </a:lnTo>
                  <a:lnTo>
                    <a:pt x="5212080" y="1714499"/>
                  </a:lnTo>
                  <a:lnTo>
                    <a:pt x="5208949" y="1761030"/>
                  </a:lnTo>
                  <a:lnTo>
                    <a:pt x="5199830" y="1805658"/>
                  </a:lnTo>
                  <a:lnTo>
                    <a:pt x="5185131" y="1847975"/>
                  </a:lnTo>
                  <a:lnTo>
                    <a:pt x="5165262" y="1887573"/>
                  </a:lnTo>
                  <a:lnTo>
                    <a:pt x="5140629" y="1924042"/>
                  </a:lnTo>
                  <a:lnTo>
                    <a:pt x="5111643" y="1956974"/>
                  </a:lnTo>
                  <a:lnTo>
                    <a:pt x="5078712" y="1985961"/>
                  </a:lnTo>
                  <a:lnTo>
                    <a:pt x="5042244" y="2010594"/>
                  </a:lnTo>
                  <a:lnTo>
                    <a:pt x="5002648" y="2030464"/>
                  </a:lnTo>
                  <a:lnTo>
                    <a:pt x="4960333" y="2045163"/>
                  </a:lnTo>
                  <a:lnTo>
                    <a:pt x="4915707" y="2054282"/>
                  </a:lnTo>
                  <a:lnTo>
                    <a:pt x="4869180" y="2057412"/>
                  </a:lnTo>
                  <a:lnTo>
                    <a:pt x="342912" y="2057412"/>
                  </a:lnTo>
                  <a:lnTo>
                    <a:pt x="296382" y="2054282"/>
                  </a:lnTo>
                  <a:lnTo>
                    <a:pt x="251753" y="2045163"/>
                  </a:lnTo>
                  <a:lnTo>
                    <a:pt x="209436" y="2030464"/>
                  </a:lnTo>
                  <a:lnTo>
                    <a:pt x="169839" y="2010594"/>
                  </a:lnTo>
                  <a:lnTo>
                    <a:pt x="133370" y="1985961"/>
                  </a:lnTo>
                  <a:lnTo>
                    <a:pt x="100437" y="1956974"/>
                  </a:lnTo>
                  <a:lnTo>
                    <a:pt x="71451" y="1924042"/>
                  </a:lnTo>
                  <a:lnTo>
                    <a:pt x="46818" y="1887573"/>
                  </a:lnTo>
                  <a:lnTo>
                    <a:pt x="26948" y="1847975"/>
                  </a:lnTo>
                  <a:lnTo>
                    <a:pt x="12249" y="1805658"/>
                  </a:lnTo>
                  <a:lnTo>
                    <a:pt x="3130" y="1761030"/>
                  </a:lnTo>
                  <a:lnTo>
                    <a:pt x="0" y="1714499"/>
                  </a:lnTo>
                  <a:lnTo>
                    <a:pt x="0" y="342912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598411" y="1640839"/>
            <a:ext cx="4541520" cy="1193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65" dirty="0">
                <a:solidFill>
                  <a:srgbClr val="C5467D"/>
                </a:solidFill>
                <a:latin typeface="Calibri"/>
                <a:cs typeface="Calibri"/>
              </a:rPr>
              <a:t>International</a:t>
            </a:r>
            <a:r>
              <a:rPr sz="2000" b="1" spc="-6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2000" b="1" spc="95" dirty="0">
                <a:solidFill>
                  <a:srgbClr val="C5467D"/>
                </a:solidFill>
                <a:latin typeface="Calibri"/>
                <a:cs typeface="Calibri"/>
              </a:rPr>
              <a:t>Dependents</a:t>
            </a:r>
            <a:endParaRPr sz="20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375"/>
              </a:spcBef>
            </a:pP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T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emporary</a:t>
            </a:r>
            <a:r>
              <a:rPr sz="1500" spc="50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identification</a:t>
            </a:r>
            <a:r>
              <a:rPr sz="1500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number</a:t>
            </a:r>
            <a:r>
              <a:rPr sz="15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may be </a:t>
            </a:r>
            <a:r>
              <a:rPr sz="1500" spc="60" dirty="0">
                <a:solidFill>
                  <a:srgbClr val="2D2C34"/>
                </a:solidFill>
                <a:latin typeface="Calibri"/>
                <a:cs typeface="Calibri"/>
              </a:rPr>
              <a:t>assigned</a:t>
            </a:r>
            <a:r>
              <a:rPr sz="1500" spc="-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if</a:t>
            </a:r>
            <a:r>
              <a:rPr sz="15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5" dirty="0">
                <a:solidFill>
                  <a:srgbClr val="2D2C34"/>
                </a:solidFill>
                <a:latin typeface="Calibri"/>
                <a:cs typeface="Calibri"/>
              </a:rPr>
              <a:t>an</a:t>
            </a:r>
            <a:r>
              <a:rPr sz="15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35" dirty="0">
                <a:solidFill>
                  <a:srgbClr val="2D2C34"/>
                </a:solidFill>
                <a:latin typeface="Calibri"/>
                <a:cs typeface="Calibri"/>
              </a:rPr>
              <a:t>SSN</a:t>
            </a:r>
            <a:r>
              <a:rPr sz="15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or</a:t>
            </a:r>
            <a:r>
              <a:rPr sz="15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20" dirty="0">
                <a:solidFill>
                  <a:srgbClr val="2D2C34"/>
                </a:solidFill>
                <a:latin typeface="Calibri"/>
                <a:cs typeface="Calibri"/>
              </a:rPr>
              <a:t>ITIN </a:t>
            </a:r>
            <a:r>
              <a:rPr sz="1500" spc="85" dirty="0">
                <a:solidFill>
                  <a:srgbClr val="2D2C34"/>
                </a:solidFill>
                <a:latin typeface="Calibri"/>
                <a:cs typeface="Calibri"/>
              </a:rPr>
              <a:t>has</a:t>
            </a:r>
            <a:r>
              <a:rPr sz="15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not</a:t>
            </a:r>
            <a:r>
              <a:rPr sz="15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been</a:t>
            </a:r>
            <a:r>
              <a:rPr sz="15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received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by</a:t>
            </a:r>
            <a:r>
              <a:rPr sz="15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5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time</a:t>
            </a:r>
            <a:r>
              <a:rPr sz="15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coverage</a:t>
            </a:r>
            <a:r>
              <a:rPr sz="1500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is </a:t>
            </a:r>
            <a:r>
              <a:rPr sz="1500" spc="60" dirty="0">
                <a:solidFill>
                  <a:srgbClr val="2D2C34"/>
                </a:solidFill>
                <a:latin typeface="Calibri"/>
                <a:cs typeface="Calibri"/>
              </a:rPr>
              <a:t>scheduled</a:t>
            </a:r>
            <a:r>
              <a:rPr sz="1500" spc="-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to</a:t>
            </a:r>
            <a:r>
              <a:rPr sz="1500" spc="-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start.</a:t>
            </a:r>
            <a:endParaRPr sz="1500" dirty="0">
              <a:latin typeface="Calibri"/>
              <a:cs typeface="Calibri"/>
            </a:endParaRPr>
          </a:p>
        </p:txBody>
      </p:sp>
      <p:grpSp>
        <p:nvGrpSpPr>
          <p:cNvPr id="14" name="object 14" descr="þÿ"/>
          <p:cNvGrpSpPr/>
          <p:nvPr/>
        </p:nvGrpSpPr>
        <p:grpSpPr>
          <a:xfrm>
            <a:off x="1918716" y="4044708"/>
            <a:ext cx="8324215" cy="1573836"/>
            <a:chOff x="1918716" y="4044708"/>
            <a:chExt cx="8324215" cy="1329055"/>
          </a:xfrm>
        </p:grpSpPr>
        <p:pic>
          <p:nvPicPr>
            <p:cNvPr id="15" name="object 15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18716" y="4044708"/>
              <a:ext cx="8324075" cy="132891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965959" y="4069079"/>
              <a:ext cx="8229600" cy="1234440"/>
            </a:xfrm>
            <a:custGeom>
              <a:avLst/>
              <a:gdLst/>
              <a:ahLst/>
              <a:cxnLst/>
              <a:rect l="l" t="t" r="r" b="b"/>
              <a:pathLst>
                <a:path w="8229600" h="1234439">
                  <a:moveTo>
                    <a:pt x="8023859" y="0"/>
                  </a:moveTo>
                  <a:lnTo>
                    <a:pt x="205740" y="0"/>
                  </a:lnTo>
                  <a:lnTo>
                    <a:pt x="158565" y="5433"/>
                  </a:lnTo>
                  <a:lnTo>
                    <a:pt x="115260" y="20911"/>
                  </a:lnTo>
                  <a:lnTo>
                    <a:pt x="77060" y="45198"/>
                  </a:lnTo>
                  <a:lnTo>
                    <a:pt x="45198" y="77060"/>
                  </a:lnTo>
                  <a:lnTo>
                    <a:pt x="20911" y="115260"/>
                  </a:lnTo>
                  <a:lnTo>
                    <a:pt x="5433" y="158565"/>
                  </a:lnTo>
                  <a:lnTo>
                    <a:pt x="0" y="205740"/>
                  </a:lnTo>
                  <a:lnTo>
                    <a:pt x="0" y="1028700"/>
                  </a:lnTo>
                  <a:lnTo>
                    <a:pt x="5433" y="1075874"/>
                  </a:lnTo>
                  <a:lnTo>
                    <a:pt x="20911" y="1119179"/>
                  </a:lnTo>
                  <a:lnTo>
                    <a:pt x="45198" y="1157379"/>
                  </a:lnTo>
                  <a:lnTo>
                    <a:pt x="77060" y="1189241"/>
                  </a:lnTo>
                  <a:lnTo>
                    <a:pt x="115260" y="1213528"/>
                  </a:lnTo>
                  <a:lnTo>
                    <a:pt x="158565" y="1229006"/>
                  </a:lnTo>
                  <a:lnTo>
                    <a:pt x="205740" y="1234440"/>
                  </a:lnTo>
                  <a:lnTo>
                    <a:pt x="8023859" y="1234440"/>
                  </a:lnTo>
                  <a:lnTo>
                    <a:pt x="8071034" y="1229006"/>
                  </a:lnTo>
                  <a:lnTo>
                    <a:pt x="8114339" y="1213528"/>
                  </a:lnTo>
                  <a:lnTo>
                    <a:pt x="8152539" y="1189241"/>
                  </a:lnTo>
                  <a:lnTo>
                    <a:pt x="8184401" y="1157379"/>
                  </a:lnTo>
                  <a:lnTo>
                    <a:pt x="8208688" y="1119179"/>
                  </a:lnTo>
                  <a:lnTo>
                    <a:pt x="8224166" y="1075874"/>
                  </a:lnTo>
                  <a:lnTo>
                    <a:pt x="8229600" y="1028700"/>
                  </a:lnTo>
                  <a:lnTo>
                    <a:pt x="8229600" y="205740"/>
                  </a:lnTo>
                  <a:lnTo>
                    <a:pt x="8224166" y="158565"/>
                  </a:lnTo>
                  <a:lnTo>
                    <a:pt x="8208688" y="115260"/>
                  </a:lnTo>
                  <a:lnTo>
                    <a:pt x="8184401" y="77060"/>
                  </a:lnTo>
                  <a:lnTo>
                    <a:pt x="8152539" y="45198"/>
                  </a:lnTo>
                  <a:lnTo>
                    <a:pt x="8114339" y="20911"/>
                  </a:lnTo>
                  <a:lnTo>
                    <a:pt x="8071034" y="5433"/>
                  </a:lnTo>
                  <a:lnTo>
                    <a:pt x="8023859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965959" y="4069079"/>
              <a:ext cx="8229600" cy="1234440"/>
            </a:xfrm>
            <a:custGeom>
              <a:avLst/>
              <a:gdLst/>
              <a:ahLst/>
              <a:cxnLst/>
              <a:rect l="l" t="t" r="r" b="b"/>
              <a:pathLst>
                <a:path w="8229600" h="1234439">
                  <a:moveTo>
                    <a:pt x="0" y="205740"/>
                  </a:moveTo>
                  <a:lnTo>
                    <a:pt x="5433" y="158565"/>
                  </a:lnTo>
                  <a:lnTo>
                    <a:pt x="20911" y="115260"/>
                  </a:lnTo>
                  <a:lnTo>
                    <a:pt x="45198" y="77060"/>
                  </a:lnTo>
                  <a:lnTo>
                    <a:pt x="77060" y="45198"/>
                  </a:lnTo>
                  <a:lnTo>
                    <a:pt x="115260" y="20911"/>
                  </a:lnTo>
                  <a:lnTo>
                    <a:pt x="158565" y="5433"/>
                  </a:lnTo>
                  <a:lnTo>
                    <a:pt x="205740" y="0"/>
                  </a:lnTo>
                  <a:lnTo>
                    <a:pt x="8023859" y="0"/>
                  </a:lnTo>
                  <a:lnTo>
                    <a:pt x="8071034" y="5433"/>
                  </a:lnTo>
                  <a:lnTo>
                    <a:pt x="8114339" y="20911"/>
                  </a:lnTo>
                  <a:lnTo>
                    <a:pt x="8152539" y="45198"/>
                  </a:lnTo>
                  <a:lnTo>
                    <a:pt x="8184401" y="77060"/>
                  </a:lnTo>
                  <a:lnTo>
                    <a:pt x="8208688" y="115260"/>
                  </a:lnTo>
                  <a:lnTo>
                    <a:pt x="8224166" y="158565"/>
                  </a:lnTo>
                  <a:lnTo>
                    <a:pt x="8229600" y="205740"/>
                  </a:lnTo>
                  <a:lnTo>
                    <a:pt x="8229600" y="1028700"/>
                  </a:lnTo>
                  <a:lnTo>
                    <a:pt x="8224166" y="1075874"/>
                  </a:lnTo>
                  <a:lnTo>
                    <a:pt x="8208688" y="1119179"/>
                  </a:lnTo>
                  <a:lnTo>
                    <a:pt x="8184401" y="1157379"/>
                  </a:lnTo>
                  <a:lnTo>
                    <a:pt x="8152539" y="1189241"/>
                  </a:lnTo>
                  <a:lnTo>
                    <a:pt x="8114339" y="1213528"/>
                  </a:lnTo>
                  <a:lnTo>
                    <a:pt x="8071034" y="1229006"/>
                  </a:lnTo>
                  <a:lnTo>
                    <a:pt x="8023859" y="1234440"/>
                  </a:lnTo>
                  <a:lnTo>
                    <a:pt x="205740" y="1234440"/>
                  </a:lnTo>
                  <a:lnTo>
                    <a:pt x="158565" y="1229006"/>
                  </a:lnTo>
                  <a:lnTo>
                    <a:pt x="115260" y="1213528"/>
                  </a:lnTo>
                  <a:lnTo>
                    <a:pt x="77060" y="1189241"/>
                  </a:lnTo>
                  <a:lnTo>
                    <a:pt x="45198" y="1157379"/>
                  </a:lnTo>
                  <a:lnTo>
                    <a:pt x="20911" y="1119179"/>
                  </a:lnTo>
                  <a:lnTo>
                    <a:pt x="5433" y="1075874"/>
                  </a:lnTo>
                  <a:lnTo>
                    <a:pt x="0" y="1028700"/>
                  </a:lnTo>
                  <a:lnTo>
                    <a:pt x="0" y="205740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300730" y="4294123"/>
            <a:ext cx="7018655" cy="961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800" b="1" spc="85" dirty="0">
                <a:solidFill>
                  <a:srgbClr val="2A7D52"/>
                </a:solidFill>
                <a:latin typeface="Calibri"/>
                <a:cs typeface="Calibri"/>
              </a:rPr>
              <a:t>Helpful</a:t>
            </a:r>
            <a:r>
              <a:rPr sz="1800" b="1" spc="-25" dirty="0">
                <a:solidFill>
                  <a:srgbClr val="2A7D52"/>
                </a:solidFill>
                <a:latin typeface="Calibri"/>
                <a:cs typeface="Calibri"/>
              </a:rPr>
              <a:t> Tip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05"/>
              </a:spcBef>
            </a:pP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Match</a:t>
            </a:r>
            <a:r>
              <a:rPr sz="15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60" dirty="0">
                <a:solidFill>
                  <a:srgbClr val="2D2C34"/>
                </a:solidFill>
                <a:latin typeface="Calibri"/>
                <a:cs typeface="Calibri"/>
              </a:rPr>
              <a:t>names,</a:t>
            </a:r>
            <a:r>
              <a:rPr sz="15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dates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of</a:t>
            </a:r>
            <a:r>
              <a:rPr sz="15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birth,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5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identification</a:t>
            </a:r>
            <a:r>
              <a:rPr sz="15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numbers</a:t>
            </a:r>
            <a:r>
              <a:rPr sz="1500" spc="-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to</a:t>
            </a:r>
            <a:r>
              <a:rPr sz="15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500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10" dirty="0">
                <a:solidFill>
                  <a:srgbClr val="2D2C34"/>
                </a:solidFill>
                <a:latin typeface="Calibri"/>
                <a:cs typeface="Calibri"/>
              </a:rPr>
              <a:t>supporting</a:t>
            </a:r>
            <a:r>
              <a:rPr sz="1500" spc="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50" dirty="0">
                <a:solidFill>
                  <a:srgbClr val="2D2C34"/>
                </a:solidFill>
                <a:latin typeface="Calibri"/>
                <a:cs typeface="Calibri"/>
              </a:rPr>
              <a:t>documents </a:t>
            </a:r>
            <a:r>
              <a:rPr sz="1500" dirty="0">
                <a:solidFill>
                  <a:srgbClr val="2D2C34"/>
                </a:solidFill>
                <a:latin typeface="Calibri"/>
                <a:cs typeface="Calibri"/>
              </a:rPr>
              <a:t>before</a:t>
            </a:r>
            <a:r>
              <a:rPr sz="1500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2D2C34"/>
                </a:solidFill>
                <a:latin typeface="Calibri"/>
                <a:cs typeface="Calibri"/>
              </a:rPr>
              <a:t>submitting.</a:t>
            </a:r>
            <a:endParaRPr sz="1500" dirty="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10" dirty="0"/>
              <a:t>Eligible</a:t>
            </a:r>
            <a:r>
              <a:rPr spc="-15" dirty="0"/>
              <a:t> </a:t>
            </a:r>
            <a:r>
              <a:rPr spc="120" dirty="0"/>
              <a:t>Dependents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387" y="915415"/>
            <a:ext cx="262191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Who</a:t>
            </a:r>
            <a:r>
              <a:rPr sz="1400" spc="7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may</a:t>
            </a:r>
            <a:r>
              <a:rPr sz="1400" spc="8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be</a:t>
            </a:r>
            <a:r>
              <a:rPr sz="1400" spc="55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eligible</a:t>
            </a:r>
            <a:r>
              <a:rPr sz="1400" spc="4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69666F"/>
                </a:solidFill>
                <a:latin typeface="Calibri"/>
                <a:cs typeface="Calibri"/>
              </a:rPr>
              <a:t>for</a:t>
            </a:r>
            <a:r>
              <a:rPr sz="1400" spc="50" dirty="0">
                <a:solidFill>
                  <a:srgbClr val="69666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69666F"/>
                </a:solidFill>
                <a:latin typeface="Calibri"/>
                <a:cs typeface="Calibri"/>
              </a:rPr>
              <a:t>coverage?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4" name="object 4" descr="þÿ"/>
          <p:cNvGrpSpPr/>
          <p:nvPr/>
        </p:nvGrpSpPr>
        <p:grpSpPr>
          <a:xfrm>
            <a:off x="592836" y="1301508"/>
            <a:ext cx="3615054" cy="1603375"/>
            <a:chOff x="592836" y="1301508"/>
            <a:chExt cx="3615054" cy="1603375"/>
          </a:xfrm>
        </p:grpSpPr>
        <p:pic>
          <p:nvPicPr>
            <p:cNvPr id="5" name="object 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2836" y="1301508"/>
              <a:ext cx="3614915" cy="160323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40080" y="1325883"/>
              <a:ext cx="3520440" cy="1508760"/>
            </a:xfrm>
            <a:custGeom>
              <a:avLst/>
              <a:gdLst/>
              <a:ahLst/>
              <a:cxnLst/>
              <a:rect l="l" t="t" r="r" b="b"/>
              <a:pathLst>
                <a:path w="3520440" h="1508760">
                  <a:moveTo>
                    <a:pt x="3268979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68979" y="1508760"/>
                  </a:lnTo>
                  <a:lnTo>
                    <a:pt x="3314179" y="1504708"/>
                  </a:lnTo>
                  <a:lnTo>
                    <a:pt x="3356721" y="1493027"/>
                  </a:lnTo>
                  <a:lnTo>
                    <a:pt x="3395895" y="1474427"/>
                  </a:lnTo>
                  <a:lnTo>
                    <a:pt x="3430991" y="1449617"/>
                  </a:lnTo>
                  <a:lnTo>
                    <a:pt x="3461298" y="1419309"/>
                  </a:lnTo>
                  <a:lnTo>
                    <a:pt x="3486107" y="1384211"/>
                  </a:lnTo>
                  <a:lnTo>
                    <a:pt x="3504707" y="1345035"/>
                  </a:lnTo>
                  <a:lnTo>
                    <a:pt x="3516388" y="1302490"/>
                  </a:lnTo>
                  <a:lnTo>
                    <a:pt x="3520440" y="1257287"/>
                  </a:lnTo>
                  <a:lnTo>
                    <a:pt x="3520440" y="251460"/>
                  </a:lnTo>
                  <a:lnTo>
                    <a:pt x="3516388" y="206260"/>
                  </a:lnTo>
                  <a:lnTo>
                    <a:pt x="3504707" y="163718"/>
                  </a:lnTo>
                  <a:lnTo>
                    <a:pt x="3486107" y="124544"/>
                  </a:lnTo>
                  <a:lnTo>
                    <a:pt x="3461298" y="89448"/>
                  </a:lnTo>
                  <a:lnTo>
                    <a:pt x="3430991" y="59141"/>
                  </a:lnTo>
                  <a:lnTo>
                    <a:pt x="3395895" y="34332"/>
                  </a:lnTo>
                  <a:lnTo>
                    <a:pt x="3356721" y="15732"/>
                  </a:lnTo>
                  <a:lnTo>
                    <a:pt x="3314179" y="4051"/>
                  </a:lnTo>
                  <a:lnTo>
                    <a:pt x="3268979" y="0"/>
                  </a:lnTo>
                  <a:close/>
                </a:path>
              </a:pathLst>
            </a:custGeom>
            <a:solidFill>
              <a:srgbClr val="FCEB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40080" y="1325883"/>
              <a:ext cx="3520440" cy="1508760"/>
            </a:xfrm>
            <a:custGeom>
              <a:avLst/>
              <a:gdLst/>
              <a:ahLst/>
              <a:cxnLst/>
              <a:rect l="l" t="t" r="r" b="b"/>
              <a:pathLst>
                <a:path w="352044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68979" y="0"/>
                  </a:lnTo>
                  <a:lnTo>
                    <a:pt x="3314179" y="4051"/>
                  </a:lnTo>
                  <a:lnTo>
                    <a:pt x="3356721" y="15732"/>
                  </a:lnTo>
                  <a:lnTo>
                    <a:pt x="3395895" y="34332"/>
                  </a:lnTo>
                  <a:lnTo>
                    <a:pt x="3430991" y="59141"/>
                  </a:lnTo>
                  <a:lnTo>
                    <a:pt x="3461298" y="89448"/>
                  </a:lnTo>
                  <a:lnTo>
                    <a:pt x="3486107" y="124544"/>
                  </a:lnTo>
                  <a:lnTo>
                    <a:pt x="3504707" y="163718"/>
                  </a:lnTo>
                  <a:lnTo>
                    <a:pt x="3516388" y="206260"/>
                  </a:lnTo>
                  <a:lnTo>
                    <a:pt x="3520440" y="251460"/>
                  </a:lnTo>
                  <a:lnTo>
                    <a:pt x="3520440" y="1257287"/>
                  </a:lnTo>
                  <a:lnTo>
                    <a:pt x="3516388" y="1302490"/>
                  </a:lnTo>
                  <a:lnTo>
                    <a:pt x="3504707" y="1345035"/>
                  </a:lnTo>
                  <a:lnTo>
                    <a:pt x="3486107" y="1384211"/>
                  </a:lnTo>
                  <a:lnTo>
                    <a:pt x="3461298" y="1419309"/>
                  </a:lnTo>
                  <a:lnTo>
                    <a:pt x="3430991" y="1449617"/>
                  </a:lnTo>
                  <a:lnTo>
                    <a:pt x="3395895" y="1474427"/>
                  </a:lnTo>
                  <a:lnTo>
                    <a:pt x="3356721" y="1493027"/>
                  </a:lnTo>
                  <a:lnTo>
                    <a:pt x="3314179" y="1504708"/>
                  </a:lnTo>
                  <a:lnTo>
                    <a:pt x="3268979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C5467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74852" y="1550923"/>
            <a:ext cx="2812415" cy="719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90" dirty="0">
                <a:solidFill>
                  <a:srgbClr val="C5467D"/>
                </a:solidFill>
                <a:latin typeface="Calibri"/>
                <a:cs typeface="Calibri"/>
              </a:rPr>
              <a:t>Legal</a:t>
            </a:r>
            <a:r>
              <a:rPr sz="1800" b="1" spc="-20" dirty="0">
                <a:solidFill>
                  <a:srgbClr val="C5467D"/>
                </a:solidFill>
                <a:latin typeface="Calibri"/>
                <a:cs typeface="Calibri"/>
              </a:rPr>
              <a:t> </a:t>
            </a:r>
            <a:r>
              <a:rPr sz="1800" b="1" spc="110" dirty="0">
                <a:solidFill>
                  <a:srgbClr val="C5467D"/>
                </a:solidFill>
                <a:latin typeface="Calibri"/>
                <a:cs typeface="Calibri"/>
              </a:rPr>
              <a:t>Spouse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Marriage</a:t>
            </a:r>
            <a:r>
              <a:rPr sz="1400" spc="1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documentation</a:t>
            </a:r>
            <a:r>
              <a:rPr sz="1400" spc="1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is</a:t>
            </a:r>
            <a:r>
              <a:rPr sz="1400" spc="1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required.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9" name="object 9" descr="þÿ"/>
          <p:cNvGrpSpPr/>
          <p:nvPr/>
        </p:nvGrpSpPr>
        <p:grpSpPr>
          <a:xfrm>
            <a:off x="4296155" y="1301508"/>
            <a:ext cx="3615054" cy="1603375"/>
            <a:chOff x="4296155" y="1301508"/>
            <a:chExt cx="3615054" cy="1603375"/>
          </a:xfrm>
        </p:grpSpPr>
        <p:pic>
          <p:nvPicPr>
            <p:cNvPr id="10" name="object 10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96155" y="1301508"/>
              <a:ext cx="3614915" cy="160323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343399" y="1325883"/>
              <a:ext cx="3520440" cy="1508760"/>
            </a:xfrm>
            <a:custGeom>
              <a:avLst/>
              <a:gdLst/>
              <a:ahLst/>
              <a:cxnLst/>
              <a:rect l="l" t="t" r="r" b="b"/>
              <a:pathLst>
                <a:path w="3520440" h="1508760">
                  <a:moveTo>
                    <a:pt x="3268979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68979" y="1508760"/>
                  </a:lnTo>
                  <a:lnTo>
                    <a:pt x="3314179" y="1504708"/>
                  </a:lnTo>
                  <a:lnTo>
                    <a:pt x="3356721" y="1493027"/>
                  </a:lnTo>
                  <a:lnTo>
                    <a:pt x="3395895" y="1474427"/>
                  </a:lnTo>
                  <a:lnTo>
                    <a:pt x="3430991" y="1449617"/>
                  </a:lnTo>
                  <a:lnTo>
                    <a:pt x="3461298" y="1419309"/>
                  </a:lnTo>
                  <a:lnTo>
                    <a:pt x="3486107" y="1384211"/>
                  </a:lnTo>
                  <a:lnTo>
                    <a:pt x="3504707" y="1345035"/>
                  </a:lnTo>
                  <a:lnTo>
                    <a:pt x="3516388" y="1302490"/>
                  </a:lnTo>
                  <a:lnTo>
                    <a:pt x="3520440" y="1257287"/>
                  </a:lnTo>
                  <a:lnTo>
                    <a:pt x="3520440" y="251460"/>
                  </a:lnTo>
                  <a:lnTo>
                    <a:pt x="3516388" y="206260"/>
                  </a:lnTo>
                  <a:lnTo>
                    <a:pt x="3504707" y="163718"/>
                  </a:lnTo>
                  <a:lnTo>
                    <a:pt x="3486107" y="124544"/>
                  </a:lnTo>
                  <a:lnTo>
                    <a:pt x="3461298" y="89448"/>
                  </a:lnTo>
                  <a:lnTo>
                    <a:pt x="3430991" y="59141"/>
                  </a:lnTo>
                  <a:lnTo>
                    <a:pt x="3395895" y="34332"/>
                  </a:lnTo>
                  <a:lnTo>
                    <a:pt x="3356721" y="15732"/>
                  </a:lnTo>
                  <a:lnTo>
                    <a:pt x="3314179" y="4051"/>
                  </a:lnTo>
                  <a:lnTo>
                    <a:pt x="3268979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43399" y="1325883"/>
              <a:ext cx="3520440" cy="1508760"/>
            </a:xfrm>
            <a:custGeom>
              <a:avLst/>
              <a:gdLst/>
              <a:ahLst/>
              <a:cxnLst/>
              <a:rect l="l" t="t" r="r" b="b"/>
              <a:pathLst>
                <a:path w="352044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68979" y="0"/>
                  </a:lnTo>
                  <a:lnTo>
                    <a:pt x="3314179" y="4051"/>
                  </a:lnTo>
                  <a:lnTo>
                    <a:pt x="3356721" y="15732"/>
                  </a:lnTo>
                  <a:lnTo>
                    <a:pt x="3395895" y="34332"/>
                  </a:lnTo>
                  <a:lnTo>
                    <a:pt x="3430991" y="59141"/>
                  </a:lnTo>
                  <a:lnTo>
                    <a:pt x="3461298" y="89448"/>
                  </a:lnTo>
                  <a:lnTo>
                    <a:pt x="3486107" y="124544"/>
                  </a:lnTo>
                  <a:lnTo>
                    <a:pt x="3504707" y="163718"/>
                  </a:lnTo>
                  <a:lnTo>
                    <a:pt x="3516388" y="206260"/>
                  </a:lnTo>
                  <a:lnTo>
                    <a:pt x="3520440" y="251460"/>
                  </a:lnTo>
                  <a:lnTo>
                    <a:pt x="3520440" y="1257287"/>
                  </a:lnTo>
                  <a:lnTo>
                    <a:pt x="3516388" y="1302490"/>
                  </a:lnTo>
                  <a:lnTo>
                    <a:pt x="3504707" y="1345035"/>
                  </a:lnTo>
                  <a:lnTo>
                    <a:pt x="3486107" y="1384211"/>
                  </a:lnTo>
                  <a:lnTo>
                    <a:pt x="3461298" y="1419309"/>
                  </a:lnTo>
                  <a:lnTo>
                    <a:pt x="3430991" y="1449617"/>
                  </a:lnTo>
                  <a:lnTo>
                    <a:pt x="3395895" y="1474427"/>
                  </a:lnTo>
                  <a:lnTo>
                    <a:pt x="3356721" y="1493027"/>
                  </a:lnTo>
                  <a:lnTo>
                    <a:pt x="3314179" y="1504708"/>
                  </a:lnTo>
                  <a:lnTo>
                    <a:pt x="3268979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678171" y="1550923"/>
            <a:ext cx="2811145" cy="1146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5" dirty="0">
                <a:solidFill>
                  <a:srgbClr val="4D367C"/>
                </a:solidFill>
                <a:latin typeface="Calibri"/>
                <a:cs typeface="Calibri"/>
              </a:rPr>
              <a:t>Domestic</a:t>
            </a:r>
            <a:r>
              <a:rPr sz="1800" b="1" spc="5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40" dirty="0">
                <a:solidFill>
                  <a:srgbClr val="4D367C"/>
                </a:solidFill>
                <a:latin typeface="Calibri"/>
                <a:cs typeface="Calibri"/>
              </a:rPr>
              <a:t>Partner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Only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when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400" spc="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employer</a:t>
            </a:r>
            <a:r>
              <a:rPr sz="1400" spc="1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70" dirty="0">
                <a:solidFill>
                  <a:srgbClr val="2D2C34"/>
                </a:solidFill>
                <a:latin typeface="Calibri"/>
                <a:cs typeface="Calibri"/>
              </a:rPr>
              <a:t>has</a:t>
            </a:r>
            <a:r>
              <a:rPr sz="14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elected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to</a:t>
            </a: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offer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this</a:t>
            </a:r>
            <a:r>
              <a:rPr sz="1400" spc="6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option;</a:t>
            </a:r>
            <a:r>
              <a:rPr sz="14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affidavit</a:t>
            </a:r>
            <a:r>
              <a:rPr sz="14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is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required.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4" name="object 14" descr="þÿ"/>
          <p:cNvGrpSpPr/>
          <p:nvPr/>
        </p:nvGrpSpPr>
        <p:grpSpPr>
          <a:xfrm>
            <a:off x="7999476" y="1301508"/>
            <a:ext cx="3615054" cy="1603375"/>
            <a:chOff x="7999476" y="1301508"/>
            <a:chExt cx="3615054" cy="1603375"/>
          </a:xfrm>
        </p:grpSpPr>
        <p:pic>
          <p:nvPicPr>
            <p:cNvPr id="15" name="object 15" descr="þÿ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99476" y="1301508"/>
              <a:ext cx="3614915" cy="160323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046719" y="1325883"/>
              <a:ext cx="3520440" cy="1508760"/>
            </a:xfrm>
            <a:custGeom>
              <a:avLst/>
              <a:gdLst/>
              <a:ahLst/>
              <a:cxnLst/>
              <a:rect l="l" t="t" r="r" b="b"/>
              <a:pathLst>
                <a:path w="3520440" h="1508760">
                  <a:moveTo>
                    <a:pt x="3268979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68979" y="1508760"/>
                  </a:lnTo>
                  <a:lnTo>
                    <a:pt x="3314179" y="1504708"/>
                  </a:lnTo>
                  <a:lnTo>
                    <a:pt x="3356721" y="1493027"/>
                  </a:lnTo>
                  <a:lnTo>
                    <a:pt x="3395895" y="1474427"/>
                  </a:lnTo>
                  <a:lnTo>
                    <a:pt x="3430991" y="1449617"/>
                  </a:lnTo>
                  <a:lnTo>
                    <a:pt x="3461298" y="1419309"/>
                  </a:lnTo>
                  <a:lnTo>
                    <a:pt x="3486107" y="1384211"/>
                  </a:lnTo>
                  <a:lnTo>
                    <a:pt x="3504707" y="1345035"/>
                  </a:lnTo>
                  <a:lnTo>
                    <a:pt x="3516388" y="1302490"/>
                  </a:lnTo>
                  <a:lnTo>
                    <a:pt x="3520440" y="1257287"/>
                  </a:lnTo>
                  <a:lnTo>
                    <a:pt x="3520440" y="251460"/>
                  </a:lnTo>
                  <a:lnTo>
                    <a:pt x="3516388" y="206260"/>
                  </a:lnTo>
                  <a:lnTo>
                    <a:pt x="3504707" y="163718"/>
                  </a:lnTo>
                  <a:lnTo>
                    <a:pt x="3486107" y="124544"/>
                  </a:lnTo>
                  <a:lnTo>
                    <a:pt x="3461298" y="89448"/>
                  </a:lnTo>
                  <a:lnTo>
                    <a:pt x="3430991" y="59141"/>
                  </a:lnTo>
                  <a:lnTo>
                    <a:pt x="3395895" y="34332"/>
                  </a:lnTo>
                  <a:lnTo>
                    <a:pt x="3356721" y="15732"/>
                  </a:lnTo>
                  <a:lnTo>
                    <a:pt x="3314179" y="4051"/>
                  </a:lnTo>
                  <a:lnTo>
                    <a:pt x="3268979" y="0"/>
                  </a:lnTo>
                  <a:close/>
                </a:path>
              </a:pathLst>
            </a:custGeom>
            <a:solidFill>
              <a:srgbClr val="E8F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046719" y="1325883"/>
              <a:ext cx="3520440" cy="1508760"/>
            </a:xfrm>
            <a:custGeom>
              <a:avLst/>
              <a:gdLst/>
              <a:ahLst/>
              <a:cxnLst/>
              <a:rect l="l" t="t" r="r" b="b"/>
              <a:pathLst>
                <a:path w="352044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68979" y="0"/>
                  </a:lnTo>
                  <a:lnTo>
                    <a:pt x="3314179" y="4051"/>
                  </a:lnTo>
                  <a:lnTo>
                    <a:pt x="3356721" y="15732"/>
                  </a:lnTo>
                  <a:lnTo>
                    <a:pt x="3395895" y="34332"/>
                  </a:lnTo>
                  <a:lnTo>
                    <a:pt x="3430991" y="59141"/>
                  </a:lnTo>
                  <a:lnTo>
                    <a:pt x="3461298" y="89448"/>
                  </a:lnTo>
                  <a:lnTo>
                    <a:pt x="3486107" y="124544"/>
                  </a:lnTo>
                  <a:lnTo>
                    <a:pt x="3504707" y="163718"/>
                  </a:lnTo>
                  <a:lnTo>
                    <a:pt x="3516388" y="206260"/>
                  </a:lnTo>
                  <a:lnTo>
                    <a:pt x="3520440" y="251460"/>
                  </a:lnTo>
                  <a:lnTo>
                    <a:pt x="3520440" y="1257287"/>
                  </a:lnTo>
                  <a:lnTo>
                    <a:pt x="3516388" y="1302490"/>
                  </a:lnTo>
                  <a:lnTo>
                    <a:pt x="3504707" y="1345035"/>
                  </a:lnTo>
                  <a:lnTo>
                    <a:pt x="3486107" y="1384211"/>
                  </a:lnTo>
                  <a:lnTo>
                    <a:pt x="3461298" y="1419309"/>
                  </a:lnTo>
                  <a:lnTo>
                    <a:pt x="3430991" y="1449617"/>
                  </a:lnTo>
                  <a:lnTo>
                    <a:pt x="3395895" y="1474427"/>
                  </a:lnTo>
                  <a:lnTo>
                    <a:pt x="3356721" y="1493027"/>
                  </a:lnTo>
                  <a:lnTo>
                    <a:pt x="3314179" y="1504708"/>
                  </a:lnTo>
                  <a:lnTo>
                    <a:pt x="3268979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2A7D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381492" y="1550923"/>
            <a:ext cx="2499995" cy="1146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20" dirty="0">
                <a:solidFill>
                  <a:srgbClr val="2A7D52"/>
                </a:solidFill>
                <a:latin typeface="Calibri"/>
                <a:cs typeface="Calibri"/>
              </a:rPr>
              <a:t>Child</a:t>
            </a:r>
            <a:r>
              <a:rPr sz="1800" b="1" spc="-3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65" dirty="0">
                <a:solidFill>
                  <a:srgbClr val="2A7D52"/>
                </a:solidFill>
                <a:latin typeface="Calibri"/>
                <a:cs typeface="Calibri"/>
              </a:rPr>
              <a:t>Under</a:t>
            </a:r>
            <a:r>
              <a:rPr sz="1800" b="1" spc="-50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60" dirty="0">
                <a:solidFill>
                  <a:srgbClr val="2A7D52"/>
                </a:solidFill>
                <a:latin typeface="Calibri"/>
                <a:cs typeface="Calibri"/>
              </a:rPr>
              <a:t>Age</a:t>
            </a:r>
            <a:r>
              <a:rPr sz="1800" b="1" spc="-35" dirty="0">
                <a:solidFill>
                  <a:srgbClr val="2A7D52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2A7D52"/>
                </a:solidFill>
                <a:latin typeface="Calibri"/>
                <a:cs typeface="Calibri"/>
              </a:rPr>
              <a:t>26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55" dirty="0">
                <a:solidFill>
                  <a:srgbClr val="2D2C34"/>
                </a:solidFill>
                <a:latin typeface="Calibri"/>
                <a:cs typeface="Calibri"/>
              </a:rPr>
              <a:t>Includes</a:t>
            </a:r>
            <a:r>
              <a:rPr sz="1400" spc="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natural,</a:t>
            </a:r>
            <a:r>
              <a:rPr sz="1400" spc="1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step,</a:t>
            </a:r>
            <a:r>
              <a:rPr sz="1400" spc="6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45" dirty="0">
                <a:solidFill>
                  <a:srgbClr val="2D2C34"/>
                </a:solidFill>
                <a:latin typeface="Calibri"/>
                <a:cs typeface="Calibri"/>
              </a:rPr>
              <a:t>domestic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partner</a:t>
            </a:r>
            <a:r>
              <a:rPr sz="1400" spc="10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children,</a:t>
            </a:r>
            <a:r>
              <a:rPr sz="1400" spc="1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adopted,</a:t>
            </a:r>
            <a:r>
              <a:rPr sz="1400" spc="9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and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guardianship</a:t>
            </a:r>
            <a:r>
              <a:rPr sz="1400" spc="27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relationships.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9" name="object 19" descr="þÿ"/>
          <p:cNvGrpSpPr/>
          <p:nvPr/>
        </p:nvGrpSpPr>
        <p:grpSpPr>
          <a:xfrm>
            <a:off x="2467355" y="3313188"/>
            <a:ext cx="3615054" cy="1603375"/>
            <a:chOff x="2467355" y="3313188"/>
            <a:chExt cx="3615054" cy="1603375"/>
          </a:xfrm>
        </p:grpSpPr>
        <p:pic>
          <p:nvPicPr>
            <p:cNvPr id="20" name="object 20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67355" y="3313188"/>
              <a:ext cx="3614915" cy="160323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514599" y="3337563"/>
              <a:ext cx="3520440" cy="1508760"/>
            </a:xfrm>
            <a:custGeom>
              <a:avLst/>
              <a:gdLst/>
              <a:ahLst/>
              <a:cxnLst/>
              <a:rect l="l" t="t" r="r" b="b"/>
              <a:pathLst>
                <a:path w="3520440" h="1508760">
                  <a:moveTo>
                    <a:pt x="3268979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68979" y="1508760"/>
                  </a:lnTo>
                  <a:lnTo>
                    <a:pt x="3314179" y="1504708"/>
                  </a:lnTo>
                  <a:lnTo>
                    <a:pt x="3356721" y="1493027"/>
                  </a:lnTo>
                  <a:lnTo>
                    <a:pt x="3395895" y="1474427"/>
                  </a:lnTo>
                  <a:lnTo>
                    <a:pt x="3430991" y="1449617"/>
                  </a:lnTo>
                  <a:lnTo>
                    <a:pt x="3461298" y="1419309"/>
                  </a:lnTo>
                  <a:lnTo>
                    <a:pt x="3486107" y="1384211"/>
                  </a:lnTo>
                  <a:lnTo>
                    <a:pt x="3504707" y="1345035"/>
                  </a:lnTo>
                  <a:lnTo>
                    <a:pt x="3516388" y="1302490"/>
                  </a:lnTo>
                  <a:lnTo>
                    <a:pt x="3520440" y="1257287"/>
                  </a:lnTo>
                  <a:lnTo>
                    <a:pt x="3520440" y="251460"/>
                  </a:lnTo>
                  <a:lnTo>
                    <a:pt x="3516388" y="206260"/>
                  </a:lnTo>
                  <a:lnTo>
                    <a:pt x="3504707" y="163718"/>
                  </a:lnTo>
                  <a:lnTo>
                    <a:pt x="3486107" y="124544"/>
                  </a:lnTo>
                  <a:lnTo>
                    <a:pt x="3461298" y="89448"/>
                  </a:lnTo>
                  <a:lnTo>
                    <a:pt x="3430991" y="59141"/>
                  </a:lnTo>
                  <a:lnTo>
                    <a:pt x="3395895" y="34332"/>
                  </a:lnTo>
                  <a:lnTo>
                    <a:pt x="3356721" y="15732"/>
                  </a:lnTo>
                  <a:lnTo>
                    <a:pt x="3314179" y="4051"/>
                  </a:lnTo>
                  <a:lnTo>
                    <a:pt x="3268979" y="0"/>
                  </a:lnTo>
                  <a:close/>
                </a:path>
              </a:pathLst>
            </a:custGeom>
            <a:solidFill>
              <a:srgbClr val="FFF7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14599" y="3337563"/>
              <a:ext cx="3520440" cy="1508760"/>
            </a:xfrm>
            <a:custGeom>
              <a:avLst/>
              <a:gdLst/>
              <a:ahLst/>
              <a:cxnLst/>
              <a:rect l="l" t="t" r="r" b="b"/>
              <a:pathLst>
                <a:path w="352044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68979" y="0"/>
                  </a:lnTo>
                  <a:lnTo>
                    <a:pt x="3314179" y="4051"/>
                  </a:lnTo>
                  <a:lnTo>
                    <a:pt x="3356721" y="15732"/>
                  </a:lnTo>
                  <a:lnTo>
                    <a:pt x="3395895" y="34332"/>
                  </a:lnTo>
                  <a:lnTo>
                    <a:pt x="3430991" y="59141"/>
                  </a:lnTo>
                  <a:lnTo>
                    <a:pt x="3461298" y="89448"/>
                  </a:lnTo>
                  <a:lnTo>
                    <a:pt x="3486107" y="124544"/>
                  </a:lnTo>
                  <a:lnTo>
                    <a:pt x="3504707" y="163718"/>
                  </a:lnTo>
                  <a:lnTo>
                    <a:pt x="3516388" y="206260"/>
                  </a:lnTo>
                  <a:lnTo>
                    <a:pt x="3520440" y="251460"/>
                  </a:lnTo>
                  <a:lnTo>
                    <a:pt x="3520440" y="1257287"/>
                  </a:lnTo>
                  <a:lnTo>
                    <a:pt x="3516388" y="1302490"/>
                  </a:lnTo>
                  <a:lnTo>
                    <a:pt x="3504707" y="1345035"/>
                  </a:lnTo>
                  <a:lnTo>
                    <a:pt x="3486107" y="1384211"/>
                  </a:lnTo>
                  <a:lnTo>
                    <a:pt x="3461298" y="1419309"/>
                  </a:lnTo>
                  <a:lnTo>
                    <a:pt x="3430991" y="1449617"/>
                  </a:lnTo>
                  <a:lnTo>
                    <a:pt x="3395895" y="1474427"/>
                  </a:lnTo>
                  <a:lnTo>
                    <a:pt x="3356721" y="1493027"/>
                  </a:lnTo>
                  <a:lnTo>
                    <a:pt x="3314179" y="1504708"/>
                  </a:lnTo>
                  <a:lnTo>
                    <a:pt x="3268979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BD8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849372" y="3562604"/>
            <a:ext cx="1911350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80" dirty="0">
                <a:solidFill>
                  <a:srgbClr val="BD8A00"/>
                </a:solidFill>
                <a:latin typeface="Calibri"/>
                <a:cs typeface="Calibri"/>
              </a:rPr>
              <a:t>Foster</a:t>
            </a:r>
            <a:r>
              <a:rPr sz="1800" b="1" spc="-30" dirty="0">
                <a:solidFill>
                  <a:srgbClr val="BD8A00"/>
                </a:solidFill>
                <a:latin typeface="Calibri"/>
                <a:cs typeface="Calibri"/>
              </a:rPr>
              <a:t> </a:t>
            </a:r>
            <a:r>
              <a:rPr sz="1800" b="1" spc="110" dirty="0">
                <a:solidFill>
                  <a:srgbClr val="BD8A00"/>
                </a:solidFill>
                <a:latin typeface="Calibri"/>
                <a:cs typeface="Calibri"/>
              </a:rPr>
              <a:t>Child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620"/>
              </a:spcBef>
            </a:pP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Placement</a:t>
            </a:r>
            <a:r>
              <a:rPr sz="1400" spc="4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400" spc="5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licensing </a:t>
            </a:r>
            <a:r>
              <a:rPr sz="1400" spc="10" dirty="0">
                <a:solidFill>
                  <a:srgbClr val="2D2C34"/>
                </a:solidFill>
                <a:latin typeface="Calibri"/>
                <a:cs typeface="Calibri"/>
              </a:rPr>
              <a:t>requirements</a:t>
            </a:r>
            <a:r>
              <a:rPr sz="1400" spc="1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apply.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4" name="object 24" descr="þÿ"/>
          <p:cNvGrpSpPr/>
          <p:nvPr/>
        </p:nvGrpSpPr>
        <p:grpSpPr>
          <a:xfrm>
            <a:off x="6124955" y="3313188"/>
            <a:ext cx="3615054" cy="1603375"/>
            <a:chOff x="6124955" y="3313188"/>
            <a:chExt cx="3615054" cy="1603375"/>
          </a:xfrm>
        </p:grpSpPr>
        <p:pic>
          <p:nvPicPr>
            <p:cNvPr id="25" name="object 25" descr="þÿ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4955" y="3313188"/>
              <a:ext cx="3614915" cy="160323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172199" y="3337563"/>
              <a:ext cx="3520440" cy="1508760"/>
            </a:xfrm>
            <a:custGeom>
              <a:avLst/>
              <a:gdLst/>
              <a:ahLst/>
              <a:cxnLst/>
              <a:rect l="l" t="t" r="r" b="b"/>
              <a:pathLst>
                <a:path w="3520440" h="1508760">
                  <a:moveTo>
                    <a:pt x="3268979" y="0"/>
                  </a:moveTo>
                  <a:lnTo>
                    <a:pt x="251460" y="0"/>
                  </a:lnTo>
                  <a:lnTo>
                    <a:pt x="206260" y="4051"/>
                  </a:lnTo>
                  <a:lnTo>
                    <a:pt x="163718" y="15732"/>
                  </a:lnTo>
                  <a:lnTo>
                    <a:pt x="124544" y="34332"/>
                  </a:lnTo>
                  <a:lnTo>
                    <a:pt x="89448" y="59141"/>
                  </a:lnTo>
                  <a:lnTo>
                    <a:pt x="59141" y="89448"/>
                  </a:lnTo>
                  <a:lnTo>
                    <a:pt x="34332" y="124544"/>
                  </a:lnTo>
                  <a:lnTo>
                    <a:pt x="15732" y="163718"/>
                  </a:lnTo>
                  <a:lnTo>
                    <a:pt x="4051" y="206260"/>
                  </a:lnTo>
                  <a:lnTo>
                    <a:pt x="0" y="251460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1" y="1419309"/>
                  </a:lnTo>
                  <a:lnTo>
                    <a:pt x="89448" y="1449617"/>
                  </a:lnTo>
                  <a:lnTo>
                    <a:pt x="124544" y="1474427"/>
                  </a:lnTo>
                  <a:lnTo>
                    <a:pt x="163718" y="1493027"/>
                  </a:lnTo>
                  <a:lnTo>
                    <a:pt x="206260" y="1504708"/>
                  </a:lnTo>
                  <a:lnTo>
                    <a:pt x="251460" y="1508760"/>
                  </a:lnTo>
                  <a:lnTo>
                    <a:pt x="3268979" y="1508760"/>
                  </a:lnTo>
                  <a:lnTo>
                    <a:pt x="3314179" y="1504708"/>
                  </a:lnTo>
                  <a:lnTo>
                    <a:pt x="3356721" y="1493027"/>
                  </a:lnTo>
                  <a:lnTo>
                    <a:pt x="3395895" y="1474427"/>
                  </a:lnTo>
                  <a:lnTo>
                    <a:pt x="3430991" y="1449617"/>
                  </a:lnTo>
                  <a:lnTo>
                    <a:pt x="3461298" y="1419309"/>
                  </a:lnTo>
                  <a:lnTo>
                    <a:pt x="3486107" y="1384211"/>
                  </a:lnTo>
                  <a:lnTo>
                    <a:pt x="3504707" y="1345035"/>
                  </a:lnTo>
                  <a:lnTo>
                    <a:pt x="3516388" y="1302490"/>
                  </a:lnTo>
                  <a:lnTo>
                    <a:pt x="3520440" y="1257287"/>
                  </a:lnTo>
                  <a:lnTo>
                    <a:pt x="3520440" y="251460"/>
                  </a:lnTo>
                  <a:lnTo>
                    <a:pt x="3516388" y="206260"/>
                  </a:lnTo>
                  <a:lnTo>
                    <a:pt x="3504707" y="163718"/>
                  </a:lnTo>
                  <a:lnTo>
                    <a:pt x="3486107" y="124544"/>
                  </a:lnTo>
                  <a:lnTo>
                    <a:pt x="3461298" y="89448"/>
                  </a:lnTo>
                  <a:lnTo>
                    <a:pt x="3430991" y="59141"/>
                  </a:lnTo>
                  <a:lnTo>
                    <a:pt x="3395895" y="34332"/>
                  </a:lnTo>
                  <a:lnTo>
                    <a:pt x="3356721" y="15732"/>
                  </a:lnTo>
                  <a:lnTo>
                    <a:pt x="3314179" y="4051"/>
                  </a:lnTo>
                  <a:lnTo>
                    <a:pt x="3268979" y="0"/>
                  </a:lnTo>
                  <a:close/>
                </a:path>
              </a:pathLst>
            </a:custGeom>
            <a:solidFill>
              <a:srgbClr val="F1EC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72199" y="3337563"/>
              <a:ext cx="3520440" cy="1508760"/>
            </a:xfrm>
            <a:custGeom>
              <a:avLst/>
              <a:gdLst/>
              <a:ahLst/>
              <a:cxnLst/>
              <a:rect l="l" t="t" r="r" b="b"/>
              <a:pathLst>
                <a:path w="3520440" h="1508760">
                  <a:moveTo>
                    <a:pt x="0" y="251460"/>
                  </a:moveTo>
                  <a:lnTo>
                    <a:pt x="4051" y="206260"/>
                  </a:lnTo>
                  <a:lnTo>
                    <a:pt x="15732" y="163718"/>
                  </a:lnTo>
                  <a:lnTo>
                    <a:pt x="34332" y="124544"/>
                  </a:lnTo>
                  <a:lnTo>
                    <a:pt x="59141" y="89448"/>
                  </a:lnTo>
                  <a:lnTo>
                    <a:pt x="89448" y="59141"/>
                  </a:lnTo>
                  <a:lnTo>
                    <a:pt x="124544" y="34332"/>
                  </a:lnTo>
                  <a:lnTo>
                    <a:pt x="163718" y="15732"/>
                  </a:lnTo>
                  <a:lnTo>
                    <a:pt x="206260" y="4051"/>
                  </a:lnTo>
                  <a:lnTo>
                    <a:pt x="251460" y="0"/>
                  </a:lnTo>
                  <a:lnTo>
                    <a:pt x="3268979" y="0"/>
                  </a:lnTo>
                  <a:lnTo>
                    <a:pt x="3314179" y="4051"/>
                  </a:lnTo>
                  <a:lnTo>
                    <a:pt x="3356721" y="15732"/>
                  </a:lnTo>
                  <a:lnTo>
                    <a:pt x="3395895" y="34332"/>
                  </a:lnTo>
                  <a:lnTo>
                    <a:pt x="3430991" y="59141"/>
                  </a:lnTo>
                  <a:lnTo>
                    <a:pt x="3461298" y="89448"/>
                  </a:lnTo>
                  <a:lnTo>
                    <a:pt x="3486107" y="124544"/>
                  </a:lnTo>
                  <a:lnTo>
                    <a:pt x="3504707" y="163718"/>
                  </a:lnTo>
                  <a:lnTo>
                    <a:pt x="3516388" y="206260"/>
                  </a:lnTo>
                  <a:lnTo>
                    <a:pt x="3520440" y="251460"/>
                  </a:lnTo>
                  <a:lnTo>
                    <a:pt x="3520440" y="1257287"/>
                  </a:lnTo>
                  <a:lnTo>
                    <a:pt x="3516388" y="1302490"/>
                  </a:lnTo>
                  <a:lnTo>
                    <a:pt x="3504707" y="1345035"/>
                  </a:lnTo>
                  <a:lnTo>
                    <a:pt x="3486107" y="1384211"/>
                  </a:lnTo>
                  <a:lnTo>
                    <a:pt x="3461298" y="1419309"/>
                  </a:lnTo>
                  <a:lnTo>
                    <a:pt x="3430991" y="1449617"/>
                  </a:lnTo>
                  <a:lnTo>
                    <a:pt x="3395895" y="1474427"/>
                  </a:lnTo>
                  <a:lnTo>
                    <a:pt x="3356721" y="1493027"/>
                  </a:lnTo>
                  <a:lnTo>
                    <a:pt x="3314179" y="1504708"/>
                  </a:lnTo>
                  <a:lnTo>
                    <a:pt x="3268979" y="1508760"/>
                  </a:lnTo>
                  <a:lnTo>
                    <a:pt x="251460" y="1508760"/>
                  </a:lnTo>
                  <a:lnTo>
                    <a:pt x="206260" y="1504708"/>
                  </a:lnTo>
                  <a:lnTo>
                    <a:pt x="163718" y="1493027"/>
                  </a:lnTo>
                  <a:lnTo>
                    <a:pt x="124544" y="1474427"/>
                  </a:lnTo>
                  <a:lnTo>
                    <a:pt x="89448" y="1449617"/>
                  </a:lnTo>
                  <a:lnTo>
                    <a:pt x="59141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60"/>
                  </a:lnTo>
                  <a:close/>
                </a:path>
              </a:pathLst>
            </a:custGeom>
            <a:ln w="9525">
              <a:solidFill>
                <a:srgbClr val="4D36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506971" y="3562604"/>
            <a:ext cx="2546985" cy="1146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b="1" spc="60" dirty="0">
                <a:solidFill>
                  <a:srgbClr val="4D367C"/>
                </a:solidFill>
                <a:latin typeface="Calibri"/>
                <a:cs typeface="Calibri"/>
              </a:rPr>
              <a:t>Other</a:t>
            </a:r>
            <a:r>
              <a:rPr sz="1800" b="1" spc="-5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120" dirty="0">
                <a:solidFill>
                  <a:srgbClr val="4D367C"/>
                </a:solidFill>
                <a:latin typeface="Calibri"/>
                <a:cs typeface="Calibri"/>
              </a:rPr>
              <a:t>Special</a:t>
            </a:r>
            <a:r>
              <a:rPr sz="1800" b="1" spc="-50" dirty="0">
                <a:solidFill>
                  <a:srgbClr val="4D367C"/>
                </a:solidFill>
                <a:latin typeface="Calibri"/>
                <a:cs typeface="Calibri"/>
              </a:rPr>
              <a:t> </a:t>
            </a:r>
            <a:r>
              <a:rPr sz="1800" b="1" spc="70" dirty="0">
                <a:solidFill>
                  <a:srgbClr val="4D367C"/>
                </a:solidFill>
                <a:latin typeface="Calibri"/>
                <a:cs typeface="Calibri"/>
              </a:rPr>
              <a:t>Situations</a:t>
            </a:r>
            <a:endParaRPr sz="180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  <a:spcBef>
                <a:spcPts val="1620"/>
              </a:spcBef>
            </a:pP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Medical</a:t>
            </a:r>
            <a:r>
              <a:rPr sz="1400" spc="19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child</a:t>
            </a:r>
            <a:r>
              <a:rPr sz="1400" spc="2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support</a:t>
            </a:r>
            <a:r>
              <a:rPr sz="1400" spc="15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orders</a:t>
            </a:r>
            <a:r>
              <a:rPr sz="1400" spc="1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2D2C34"/>
                </a:solidFill>
                <a:latin typeface="Calibri"/>
                <a:cs typeface="Calibri"/>
              </a:rPr>
              <a:t>and 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certain</a:t>
            </a:r>
            <a:r>
              <a:rPr sz="1400" spc="1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2D2C34"/>
                </a:solidFill>
                <a:latin typeface="Calibri"/>
                <a:cs typeface="Calibri"/>
              </a:rPr>
              <a:t>incapacitated</a:t>
            </a:r>
            <a:r>
              <a:rPr sz="1400" spc="18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dependent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rules</a:t>
            </a:r>
            <a:r>
              <a:rPr sz="1400" spc="1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D2C34"/>
                </a:solidFill>
                <a:latin typeface="Calibri"/>
                <a:cs typeface="Calibri"/>
              </a:rPr>
              <a:t>may</a:t>
            </a:r>
            <a:r>
              <a:rPr sz="1400" spc="1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D2C34"/>
                </a:solidFill>
                <a:latin typeface="Calibri"/>
                <a:cs typeface="Calibri"/>
              </a:rPr>
              <a:t>apply.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93844" y="5321300"/>
            <a:ext cx="95726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50" dirty="0">
                <a:solidFill>
                  <a:srgbClr val="2D2C34"/>
                </a:solidFill>
                <a:latin typeface="Calibri"/>
                <a:cs typeface="Calibri"/>
              </a:rPr>
              <a:t>Eligibility</a:t>
            </a:r>
            <a:r>
              <a:rPr sz="1600" b="1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b="1" spc="85" dirty="0">
                <a:solidFill>
                  <a:srgbClr val="2D2C34"/>
                </a:solidFill>
                <a:latin typeface="Calibri"/>
                <a:cs typeface="Calibri"/>
              </a:rPr>
              <a:t>depends</a:t>
            </a:r>
            <a:r>
              <a:rPr sz="1600" b="1" spc="3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b="1" spc="50" dirty="0">
                <a:solidFill>
                  <a:srgbClr val="2D2C34"/>
                </a:solidFill>
                <a:latin typeface="Calibri"/>
                <a:cs typeface="Calibri"/>
              </a:rPr>
              <a:t>on</a:t>
            </a:r>
            <a:r>
              <a:rPr sz="1600" b="1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600" b="1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b="1" spc="60" dirty="0">
                <a:solidFill>
                  <a:srgbClr val="2D2C34"/>
                </a:solidFill>
                <a:latin typeface="Calibri"/>
                <a:cs typeface="Calibri"/>
              </a:rPr>
              <a:t>relationship</a:t>
            </a:r>
            <a:r>
              <a:rPr sz="1600" b="1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2D2C34"/>
                </a:solidFill>
                <a:latin typeface="Calibri"/>
                <a:cs typeface="Calibri"/>
              </a:rPr>
              <a:t>to</a:t>
            </a:r>
            <a:r>
              <a:rPr sz="1600" b="1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2D2C34"/>
                </a:solidFill>
                <a:latin typeface="Calibri"/>
                <a:cs typeface="Calibri"/>
              </a:rPr>
              <a:t>the</a:t>
            </a:r>
            <a:r>
              <a:rPr sz="1600" b="1" spc="2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b="1" spc="55" dirty="0">
                <a:solidFill>
                  <a:srgbClr val="2D2C34"/>
                </a:solidFill>
                <a:latin typeface="Calibri"/>
                <a:cs typeface="Calibri"/>
              </a:rPr>
              <a:t>NMPSIA </a:t>
            </a:r>
            <a:r>
              <a:rPr sz="1600" b="1" spc="65" dirty="0">
                <a:solidFill>
                  <a:srgbClr val="2D2C34"/>
                </a:solidFill>
                <a:latin typeface="Calibri"/>
                <a:cs typeface="Calibri"/>
              </a:rPr>
              <a:t>employee</a:t>
            </a:r>
            <a:r>
              <a:rPr sz="1600" b="1" spc="2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b="1" spc="65" dirty="0">
                <a:solidFill>
                  <a:srgbClr val="2D2C34"/>
                </a:solidFill>
                <a:latin typeface="Calibri"/>
                <a:cs typeface="Calibri"/>
              </a:rPr>
              <a:t>and</a:t>
            </a:r>
            <a:r>
              <a:rPr sz="1600" b="1" spc="45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2D2C34"/>
                </a:solidFill>
                <a:latin typeface="Calibri"/>
                <a:cs typeface="Calibri"/>
              </a:rPr>
              <a:t>required</a:t>
            </a:r>
            <a:r>
              <a:rPr sz="1600" b="1" spc="-1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b="1" spc="55" dirty="0">
                <a:solidFill>
                  <a:srgbClr val="2D2C34"/>
                </a:solidFill>
                <a:latin typeface="Calibri"/>
                <a:cs typeface="Calibri"/>
              </a:rPr>
              <a:t>supporting</a:t>
            </a:r>
            <a:r>
              <a:rPr sz="1600" b="1" spc="30" dirty="0">
                <a:solidFill>
                  <a:srgbClr val="2D2C34"/>
                </a:solidFill>
                <a:latin typeface="Calibri"/>
                <a:cs typeface="Calibri"/>
              </a:rPr>
              <a:t> </a:t>
            </a:r>
            <a:r>
              <a:rPr sz="1600" b="1" spc="50" dirty="0">
                <a:solidFill>
                  <a:srgbClr val="2D2C34"/>
                </a:solidFill>
                <a:latin typeface="Calibri"/>
                <a:cs typeface="Calibri"/>
              </a:rPr>
              <a:t>documentation.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9062" y="5919432"/>
            <a:ext cx="1575303" cy="938566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90502" y="6102668"/>
            <a:ext cx="1575303" cy="590738"/>
          </a:xfrm>
          <a:prstGeom prst="rect">
            <a:avLst/>
          </a:prstGeom>
        </p:spPr>
      </p:pic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2158</Words>
  <Application>Microsoft Office PowerPoint</Application>
  <PresentationFormat>Widescreen</PresentationFormat>
  <Paragraphs>329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Benefits fundamentals. Clear roles. Confident administration.</vt:lpstr>
      <vt:lpstr>Today’s Roadmap</vt:lpstr>
      <vt:lpstr>Who Does What?</vt:lpstr>
      <vt:lpstr>Your Role: Employer Benefits Representative</vt:lpstr>
      <vt:lpstr>Eligibility Basics</vt:lpstr>
      <vt:lpstr>Basic Life: The Starting Point</vt:lpstr>
      <vt:lpstr>New Hire Enrollment Window</vt:lpstr>
      <vt:lpstr>Enrollment Requirements</vt:lpstr>
      <vt:lpstr>Eligible Dependents</vt:lpstr>
      <vt:lpstr>Dependent Documentation</vt:lpstr>
      <vt:lpstr>Common Ineligible Dependent Examples</vt:lpstr>
      <vt:lpstr>Enrollment Deadlines at a Glance</vt:lpstr>
      <vt:lpstr>LTD &amp; Optional Life</vt:lpstr>
      <vt:lpstr>QUALIFYING EVENTS</vt:lpstr>
      <vt:lpstr>Qualifying Event Examples</vt:lpstr>
      <vt:lpstr>A Life Event Happened — Now What?</vt:lpstr>
      <vt:lpstr>Qualifying Event Documentation</vt:lpstr>
      <vt:lpstr>Why Deadlines Matter</vt:lpstr>
      <vt:lpstr>GENERAL RULES</vt:lpstr>
      <vt:lpstr>2-Year Vision Rule</vt:lpstr>
      <vt:lpstr>Double Coverage Rule</vt:lpstr>
      <vt:lpstr>Accuracy &amp; Insurance Fraud</vt:lpstr>
      <vt:lpstr>Common Administration Errors</vt:lpstr>
      <vt:lpstr>A Simple Review Workflow</vt:lpstr>
      <vt:lpstr>Knowledge Check</vt:lpstr>
      <vt:lpstr>Your NMPSIA Toolbox</vt:lpstr>
      <vt:lpstr>New to Benefits? Start Here</vt:lpstr>
      <vt:lpstr>Back to Basics: Key Takeaways</vt:lpstr>
      <vt:lpstr>YOU’VE GOT THE BASICS.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description>generated using python-pptx</dc:description>
  <cp:lastModifiedBy>Jones, Kaylei, PSIA</cp:lastModifiedBy>
  <cp:revision>1</cp:revision>
  <dcterms:created xsi:type="dcterms:W3CDTF">2026-08-28T20:31:17Z</dcterms:created>
  <dcterms:modified xsi:type="dcterms:W3CDTF">2026-08-28T21:16:40Z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2026-08-25T00:00:00Z</vt:filetime>
  </property>
  <property fmtid="{D5CDD505-2E9C-101B-9397-08002B2CF9AE}" pid="3" name="Creator">
    <vt:lpwstr>Acrobat PDFMaker 26 for PowerPoint</vt:lpwstr>
  </property>
  <property fmtid="{D5CDD505-2E9C-101B-9397-08002B2CF9AE}" pid="4" name="LastSaved">
    <vt:filetime>2026-08-28T00:00:00Z</vt:filetime>
  </property>
  <property fmtid="{D5CDD505-2E9C-101B-9397-08002B2CF9AE}" pid="5" name="Producer">
    <vt:lpwstr>Adobe PDF Library 26.1.29</vt:lpwstr>
  </property>
</Properties>
</file>