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0" r:id="rId3"/>
    <p:sldId id="256" r:id="rId4"/>
    <p:sldId id="257" r:id="rId5"/>
    <p:sldId id="259" r:id="rId6"/>
    <p:sldId id="258" r:id="rId7"/>
    <p:sldId id="277" r:id="rId8"/>
    <p:sldId id="278" r:id="rId9"/>
    <p:sldId id="261" r:id="rId10"/>
    <p:sldId id="279" r:id="rId11"/>
    <p:sldId id="262" r:id="rId12"/>
    <p:sldId id="268" r:id="rId13"/>
    <p:sldId id="280" r:id="rId14"/>
    <p:sldId id="273" r:id="rId15"/>
    <p:sldId id="269" r:id="rId16"/>
    <p:sldId id="281" r:id="rId17"/>
    <p:sldId id="282" r:id="rId18"/>
    <p:sldId id="267"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0BD"/>
    <a:srgbClr val="C58E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D9231-6BE1-462F-8E3E-0F80779AA005}" v="1" dt="2026-01-28T22:03:35.005"/>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16" d="100"/>
          <a:sy n="116" d="100"/>
        </p:scale>
        <p:origin x="3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ylei, PSIA" userId="e29c987d-c0ba-46ea-a3e4-7f829d96db99" providerId="ADAL" clId="{A17D9231-6BE1-462F-8E3E-0F80779AA005}"/>
    <pc:docChg chg="undo custSel modSld">
      <pc:chgData name="Jones, Kaylei, PSIA" userId="e29c987d-c0ba-46ea-a3e4-7f829d96db99" providerId="ADAL" clId="{A17D9231-6BE1-462F-8E3E-0F80779AA005}" dt="2026-01-28T22:03:51.274" v="124" actId="478"/>
      <pc:docMkLst>
        <pc:docMk/>
      </pc:docMkLst>
      <pc:sldChg chg="modSp mod">
        <pc:chgData name="Jones, Kaylei, PSIA" userId="e29c987d-c0ba-46ea-a3e4-7f829d96db99" providerId="ADAL" clId="{A17D9231-6BE1-462F-8E3E-0F80779AA005}" dt="2026-01-28T22:02:43.781" v="61" actId="1076"/>
        <pc:sldMkLst>
          <pc:docMk/>
          <pc:sldMk cId="2992630411" sldId="256"/>
        </pc:sldMkLst>
        <pc:spChg chg="mod">
          <ac:chgData name="Jones, Kaylei, PSIA" userId="e29c987d-c0ba-46ea-a3e4-7f829d96db99" providerId="ADAL" clId="{A17D9231-6BE1-462F-8E3E-0F80779AA005}" dt="2026-01-28T22:02:29.432" v="42" actId="1037"/>
          <ac:spMkLst>
            <pc:docMk/>
            <pc:sldMk cId="2992630411" sldId="256"/>
            <ac:spMk id="4" creationId="{2A950CFE-473B-63D2-F883-81294575B682}"/>
          </ac:spMkLst>
        </pc:spChg>
        <pc:spChg chg="mod">
          <ac:chgData name="Jones, Kaylei, PSIA" userId="e29c987d-c0ba-46ea-a3e4-7f829d96db99" providerId="ADAL" clId="{A17D9231-6BE1-462F-8E3E-0F80779AA005}" dt="2026-01-28T22:02:29.432" v="42" actId="1037"/>
          <ac:spMkLst>
            <pc:docMk/>
            <pc:sldMk cId="2992630411" sldId="256"/>
            <ac:spMk id="6" creationId="{F45A3535-D9EB-719B-BD2B-A625CF9FE290}"/>
          </ac:spMkLst>
        </pc:spChg>
        <pc:spChg chg="mod">
          <ac:chgData name="Jones, Kaylei, PSIA" userId="e29c987d-c0ba-46ea-a3e4-7f829d96db99" providerId="ADAL" clId="{A17D9231-6BE1-462F-8E3E-0F80779AA005}" dt="2026-01-28T22:02:29.432" v="42" actId="1037"/>
          <ac:spMkLst>
            <pc:docMk/>
            <pc:sldMk cId="2992630411" sldId="256"/>
            <ac:spMk id="7" creationId="{EB481A88-B465-904A-279B-074DE758FA70}"/>
          </ac:spMkLst>
        </pc:spChg>
        <pc:graphicFrameChg chg="mod modGraphic">
          <ac:chgData name="Jones, Kaylei, PSIA" userId="e29c987d-c0ba-46ea-a3e4-7f829d96db99" providerId="ADAL" clId="{A17D9231-6BE1-462F-8E3E-0F80779AA005}" dt="2026-01-28T22:02:43.781" v="61" actId="1076"/>
          <ac:graphicFrameMkLst>
            <pc:docMk/>
            <pc:sldMk cId="2992630411" sldId="256"/>
            <ac:graphicFrameMk id="11" creationId="{B9928C8C-66DD-C753-31C0-150E5217F9DF}"/>
          </ac:graphicFrameMkLst>
        </pc:graphicFrameChg>
        <pc:picChg chg="mod">
          <ac:chgData name="Jones, Kaylei, PSIA" userId="e29c987d-c0ba-46ea-a3e4-7f829d96db99" providerId="ADAL" clId="{A17D9231-6BE1-462F-8E3E-0F80779AA005}" dt="2026-01-28T22:02:29.432" v="42" actId="1037"/>
          <ac:picMkLst>
            <pc:docMk/>
            <pc:sldMk cId="2992630411" sldId="256"/>
            <ac:picMk id="5" creationId="{28ABE480-7E34-741A-A637-1B17B32ED804}"/>
          </ac:picMkLst>
        </pc:picChg>
        <pc:cxnChg chg="mod">
          <ac:chgData name="Jones, Kaylei, PSIA" userId="e29c987d-c0ba-46ea-a3e4-7f829d96db99" providerId="ADAL" clId="{A17D9231-6BE1-462F-8E3E-0F80779AA005}" dt="2026-01-28T22:02:29.432" v="42" actId="1037"/>
          <ac:cxnSpMkLst>
            <pc:docMk/>
            <pc:sldMk cId="2992630411" sldId="256"/>
            <ac:cxnSpMk id="9" creationId="{BC0C41BB-0B7F-58FB-EDE8-0B107CF66BF5}"/>
          </ac:cxnSpMkLst>
        </pc:cxnChg>
        <pc:cxnChg chg="mod">
          <ac:chgData name="Jones, Kaylei, PSIA" userId="e29c987d-c0ba-46ea-a3e4-7f829d96db99" providerId="ADAL" clId="{A17D9231-6BE1-462F-8E3E-0F80779AA005}" dt="2026-01-28T22:02:29.432" v="42" actId="1037"/>
          <ac:cxnSpMkLst>
            <pc:docMk/>
            <pc:sldMk cId="2992630411" sldId="256"/>
            <ac:cxnSpMk id="15" creationId="{811CFE72-BABF-EE7F-F62F-A2820A64B880}"/>
          </ac:cxnSpMkLst>
        </pc:cxnChg>
        <pc:cxnChg chg="mod">
          <ac:chgData name="Jones, Kaylei, PSIA" userId="e29c987d-c0ba-46ea-a3e4-7f829d96db99" providerId="ADAL" clId="{A17D9231-6BE1-462F-8E3E-0F80779AA005}" dt="2026-01-28T22:02:29.432" v="42" actId="1037"/>
          <ac:cxnSpMkLst>
            <pc:docMk/>
            <pc:sldMk cId="2992630411" sldId="256"/>
            <ac:cxnSpMk id="17" creationId="{A56E90E6-5D98-2AFD-C120-4E4F7077AD0C}"/>
          </ac:cxnSpMkLst>
        </pc:cxnChg>
      </pc:sldChg>
      <pc:sldChg chg="modSp mod">
        <pc:chgData name="Jones, Kaylei, PSIA" userId="e29c987d-c0ba-46ea-a3e4-7f829d96db99" providerId="ADAL" clId="{A17D9231-6BE1-462F-8E3E-0F80779AA005}" dt="2026-01-28T21:58:21.952" v="4" actId="404"/>
        <pc:sldMkLst>
          <pc:docMk/>
          <pc:sldMk cId="386658674" sldId="261"/>
        </pc:sldMkLst>
        <pc:graphicFrameChg chg="modGraphic">
          <ac:chgData name="Jones, Kaylei, PSIA" userId="e29c987d-c0ba-46ea-a3e4-7f829d96db99" providerId="ADAL" clId="{A17D9231-6BE1-462F-8E3E-0F80779AA005}" dt="2026-01-28T21:58:21.952" v="4" actId="404"/>
          <ac:graphicFrameMkLst>
            <pc:docMk/>
            <pc:sldMk cId="386658674" sldId="261"/>
            <ac:graphicFrameMk id="6" creationId="{5F5A0E0A-E1FD-DBE4-528F-15D33E57B4FE}"/>
          </ac:graphicFrameMkLst>
        </pc:graphicFrameChg>
      </pc:sldChg>
      <pc:sldChg chg="modSp mod">
        <pc:chgData name="Jones, Kaylei, PSIA" userId="e29c987d-c0ba-46ea-a3e4-7f829d96db99" providerId="ADAL" clId="{A17D9231-6BE1-462F-8E3E-0F80779AA005}" dt="2026-01-28T21:58:43.406" v="7" actId="255"/>
        <pc:sldMkLst>
          <pc:docMk/>
          <pc:sldMk cId="2629732202" sldId="262"/>
        </pc:sldMkLst>
        <pc:graphicFrameChg chg="modGraphic">
          <ac:chgData name="Jones, Kaylei, PSIA" userId="e29c987d-c0ba-46ea-a3e4-7f829d96db99" providerId="ADAL" clId="{A17D9231-6BE1-462F-8E3E-0F80779AA005}" dt="2026-01-28T21:58:43.406" v="7" actId="255"/>
          <ac:graphicFrameMkLst>
            <pc:docMk/>
            <pc:sldMk cId="2629732202" sldId="262"/>
            <ac:graphicFrameMk id="6" creationId="{0298FD28-6B33-6FA6-FABB-8DE05A3C2CE7}"/>
          </ac:graphicFrameMkLst>
        </pc:graphicFrameChg>
      </pc:sldChg>
      <pc:sldChg chg="modSp mod">
        <pc:chgData name="Jones, Kaylei, PSIA" userId="e29c987d-c0ba-46ea-a3e4-7f829d96db99" providerId="ADAL" clId="{A17D9231-6BE1-462F-8E3E-0F80779AA005}" dt="2026-01-28T21:59:43.966" v="10" actId="120"/>
        <pc:sldMkLst>
          <pc:docMk/>
          <pc:sldMk cId="1292434144" sldId="267"/>
        </pc:sldMkLst>
        <pc:graphicFrameChg chg="modGraphic">
          <ac:chgData name="Jones, Kaylei, PSIA" userId="e29c987d-c0ba-46ea-a3e4-7f829d96db99" providerId="ADAL" clId="{A17D9231-6BE1-462F-8E3E-0F80779AA005}" dt="2026-01-28T21:59:43.966" v="10" actId="120"/>
          <ac:graphicFrameMkLst>
            <pc:docMk/>
            <pc:sldMk cId="1292434144" sldId="267"/>
            <ac:graphicFrameMk id="11" creationId="{66B792A8-100C-AC4C-6F56-B7958F18E296}"/>
          </ac:graphicFrameMkLst>
        </pc:graphicFrameChg>
      </pc:sldChg>
      <pc:sldChg chg="modSp mod">
        <pc:chgData name="Jones, Kaylei, PSIA" userId="e29c987d-c0ba-46ea-a3e4-7f829d96db99" providerId="ADAL" clId="{A17D9231-6BE1-462F-8E3E-0F80779AA005}" dt="2026-01-28T21:59:50.176" v="11" actId="120"/>
        <pc:sldMkLst>
          <pc:docMk/>
          <pc:sldMk cId="3519054425" sldId="274"/>
        </pc:sldMkLst>
        <pc:graphicFrameChg chg="modGraphic">
          <ac:chgData name="Jones, Kaylei, PSIA" userId="e29c987d-c0ba-46ea-a3e4-7f829d96db99" providerId="ADAL" clId="{A17D9231-6BE1-462F-8E3E-0F80779AA005}" dt="2026-01-28T21:59:50.176" v="11" actId="120"/>
          <ac:graphicFrameMkLst>
            <pc:docMk/>
            <pc:sldMk cId="3519054425" sldId="274"/>
            <ac:graphicFrameMk id="6" creationId="{689530C2-5AFE-6B57-4243-E754158529F6}"/>
          </ac:graphicFrameMkLst>
        </pc:graphicFrameChg>
      </pc:sldChg>
      <pc:sldChg chg="modSp mod">
        <pc:chgData name="Jones, Kaylei, PSIA" userId="e29c987d-c0ba-46ea-a3e4-7f829d96db99" providerId="ADAL" clId="{A17D9231-6BE1-462F-8E3E-0F80779AA005}" dt="2026-01-28T21:59:59.201" v="12" actId="120"/>
        <pc:sldMkLst>
          <pc:docMk/>
          <pc:sldMk cId="1604950746" sldId="275"/>
        </pc:sldMkLst>
        <pc:graphicFrameChg chg="modGraphic">
          <ac:chgData name="Jones, Kaylei, PSIA" userId="e29c987d-c0ba-46ea-a3e4-7f829d96db99" providerId="ADAL" clId="{A17D9231-6BE1-462F-8E3E-0F80779AA005}" dt="2026-01-28T21:59:59.201" v="12" actId="120"/>
          <ac:graphicFrameMkLst>
            <pc:docMk/>
            <pc:sldMk cId="1604950746" sldId="275"/>
            <ac:graphicFrameMk id="6" creationId="{6A02ECF9-608E-833C-E981-53CD0F1FE282}"/>
          </ac:graphicFrameMkLst>
        </pc:graphicFrameChg>
      </pc:sldChg>
      <pc:sldChg chg="addSp delSp modSp mod">
        <pc:chgData name="Jones, Kaylei, PSIA" userId="e29c987d-c0ba-46ea-a3e4-7f829d96db99" providerId="ADAL" clId="{A17D9231-6BE1-462F-8E3E-0F80779AA005}" dt="2026-01-28T22:03:51.274" v="124" actId="478"/>
        <pc:sldMkLst>
          <pc:docMk/>
          <pc:sldMk cId="1715072994" sldId="278"/>
        </pc:sldMkLst>
        <pc:spChg chg="mod">
          <ac:chgData name="Jones, Kaylei, PSIA" userId="e29c987d-c0ba-46ea-a3e4-7f829d96db99" providerId="ADAL" clId="{A17D9231-6BE1-462F-8E3E-0F80779AA005}" dt="2026-01-28T22:03:08.735" v="79" actId="1037"/>
          <ac:spMkLst>
            <pc:docMk/>
            <pc:sldMk cId="1715072994" sldId="278"/>
            <ac:spMk id="4" creationId="{D005FE65-67EA-1966-BF22-8567C742D223}"/>
          </ac:spMkLst>
        </pc:spChg>
        <pc:spChg chg="mod">
          <ac:chgData name="Jones, Kaylei, PSIA" userId="e29c987d-c0ba-46ea-a3e4-7f829d96db99" providerId="ADAL" clId="{A17D9231-6BE1-462F-8E3E-0F80779AA005}" dt="2026-01-28T22:03:08.735" v="79" actId="1037"/>
          <ac:spMkLst>
            <pc:docMk/>
            <pc:sldMk cId="1715072994" sldId="278"/>
            <ac:spMk id="6" creationId="{419B2164-2F15-D145-6D13-86131B918430}"/>
          </ac:spMkLst>
        </pc:spChg>
        <pc:spChg chg="mod">
          <ac:chgData name="Jones, Kaylei, PSIA" userId="e29c987d-c0ba-46ea-a3e4-7f829d96db99" providerId="ADAL" clId="{A17D9231-6BE1-462F-8E3E-0F80779AA005}" dt="2026-01-28T22:03:08.735" v="79" actId="1037"/>
          <ac:spMkLst>
            <pc:docMk/>
            <pc:sldMk cId="1715072994" sldId="278"/>
            <ac:spMk id="7" creationId="{65AF0446-B190-E188-199E-714DBA93E94D}"/>
          </ac:spMkLst>
        </pc:spChg>
        <pc:graphicFrameChg chg="add del mod">
          <ac:chgData name="Jones, Kaylei, PSIA" userId="e29c987d-c0ba-46ea-a3e4-7f829d96db99" providerId="ADAL" clId="{A17D9231-6BE1-462F-8E3E-0F80779AA005}" dt="2026-01-28T22:03:51.274" v="124" actId="478"/>
          <ac:graphicFrameMkLst>
            <pc:docMk/>
            <pc:sldMk cId="1715072994" sldId="278"/>
            <ac:graphicFrameMk id="8" creationId="{AC637B59-82D5-205B-505A-405E35601C10}"/>
          </ac:graphicFrameMkLst>
        </pc:graphicFrameChg>
        <pc:graphicFrameChg chg="mod modGraphic">
          <ac:chgData name="Jones, Kaylei, PSIA" userId="e29c987d-c0ba-46ea-a3e4-7f829d96db99" providerId="ADAL" clId="{A17D9231-6BE1-462F-8E3E-0F80779AA005}" dt="2026-01-28T22:03:48.317" v="123" actId="1035"/>
          <ac:graphicFrameMkLst>
            <pc:docMk/>
            <pc:sldMk cId="1715072994" sldId="278"/>
            <ac:graphicFrameMk id="11" creationId="{1DFE7BE8-9B38-0751-0378-FC5817B2DCEE}"/>
          </ac:graphicFrameMkLst>
        </pc:graphicFrameChg>
        <pc:picChg chg="mod">
          <ac:chgData name="Jones, Kaylei, PSIA" userId="e29c987d-c0ba-46ea-a3e4-7f829d96db99" providerId="ADAL" clId="{A17D9231-6BE1-462F-8E3E-0F80779AA005}" dt="2026-01-28T22:03:08.735" v="79" actId="1037"/>
          <ac:picMkLst>
            <pc:docMk/>
            <pc:sldMk cId="1715072994" sldId="278"/>
            <ac:picMk id="5" creationId="{1E91DBEC-FEE0-E527-0E96-2866C9D38BA1}"/>
          </ac:picMkLst>
        </pc:picChg>
        <pc:cxnChg chg="mod">
          <ac:chgData name="Jones, Kaylei, PSIA" userId="e29c987d-c0ba-46ea-a3e4-7f829d96db99" providerId="ADAL" clId="{A17D9231-6BE1-462F-8E3E-0F80779AA005}" dt="2026-01-28T22:03:08.735" v="79" actId="1037"/>
          <ac:cxnSpMkLst>
            <pc:docMk/>
            <pc:sldMk cId="1715072994" sldId="278"/>
            <ac:cxnSpMk id="9" creationId="{E4A7F90C-4B12-53D3-F485-9F6EC5630E07}"/>
          </ac:cxnSpMkLst>
        </pc:cxnChg>
        <pc:cxnChg chg="mod">
          <ac:chgData name="Jones, Kaylei, PSIA" userId="e29c987d-c0ba-46ea-a3e4-7f829d96db99" providerId="ADAL" clId="{A17D9231-6BE1-462F-8E3E-0F80779AA005}" dt="2026-01-28T22:03:08.735" v="79" actId="1037"/>
          <ac:cxnSpMkLst>
            <pc:docMk/>
            <pc:sldMk cId="1715072994" sldId="278"/>
            <ac:cxnSpMk id="15" creationId="{982E8260-3036-CB83-F30F-3F7A909C648D}"/>
          </ac:cxnSpMkLst>
        </pc:cxnChg>
        <pc:cxnChg chg="mod">
          <ac:chgData name="Jones, Kaylei, PSIA" userId="e29c987d-c0ba-46ea-a3e4-7f829d96db99" providerId="ADAL" clId="{A17D9231-6BE1-462F-8E3E-0F80779AA005}" dt="2026-01-28T22:03:08.735" v="79" actId="1037"/>
          <ac:cxnSpMkLst>
            <pc:docMk/>
            <pc:sldMk cId="1715072994" sldId="278"/>
            <ac:cxnSpMk id="17" creationId="{E6263830-90BE-7C23-4FFF-FF535FABD906}"/>
          </ac:cxnSpMkLst>
        </pc:cxnChg>
      </pc:sldChg>
      <pc:sldChg chg="modSp mod">
        <pc:chgData name="Jones, Kaylei, PSIA" userId="e29c987d-c0ba-46ea-a3e4-7f829d96db99" providerId="ADAL" clId="{A17D9231-6BE1-462F-8E3E-0F80779AA005}" dt="2026-01-28T21:59:13.529" v="8" actId="255"/>
        <pc:sldMkLst>
          <pc:docMk/>
          <pc:sldMk cId="1733830340" sldId="282"/>
        </pc:sldMkLst>
        <pc:graphicFrameChg chg="modGraphic">
          <ac:chgData name="Jones, Kaylei, PSIA" userId="e29c987d-c0ba-46ea-a3e4-7f829d96db99" providerId="ADAL" clId="{A17D9231-6BE1-462F-8E3E-0F80779AA005}" dt="2026-01-28T21:59:13.529" v="8" actId="255"/>
          <ac:graphicFrameMkLst>
            <pc:docMk/>
            <pc:sldMk cId="1733830340" sldId="282"/>
            <ac:graphicFrameMk id="6" creationId="{992EF804-ED3D-450C-91BD-CE9A95BC4A3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9558-4339-4051-F5E3-55BA6A8C2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B7A0FD-DD4A-D2A8-7327-FD16F9848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81579C-21C7-38C7-AB25-586A2B1BA919}"/>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5" name="Footer Placeholder 4">
            <a:extLst>
              <a:ext uri="{FF2B5EF4-FFF2-40B4-BE49-F238E27FC236}">
                <a16:creationId xmlns:a16="http://schemas.microsoft.com/office/drawing/2014/main" id="{E20CD828-2AC5-94BA-CAF6-E59796995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60147-5D4E-F4FE-5BC8-58A3BC7DC4E3}"/>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8767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708B-A939-51D1-6EC5-2B75DA3E2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452D0B-DDF3-B9C3-36F9-EF3EA72CD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7CD1F-3F2B-C889-C99C-DE2EB6BC9C87}"/>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5" name="Footer Placeholder 4">
            <a:extLst>
              <a:ext uri="{FF2B5EF4-FFF2-40B4-BE49-F238E27FC236}">
                <a16:creationId xmlns:a16="http://schemas.microsoft.com/office/drawing/2014/main" id="{617232DA-4FE0-3648-61EF-A76D7C516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EFCFD-E653-53CE-9F33-0161EFC3FF11}"/>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344005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8B5A1-D7E5-C17A-842A-F380FA7E3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025E05-2CE6-8EB4-F6FC-4607CF431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D074D-AD06-5420-9FF7-647C0C234ADF}"/>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5" name="Footer Placeholder 4">
            <a:extLst>
              <a:ext uri="{FF2B5EF4-FFF2-40B4-BE49-F238E27FC236}">
                <a16:creationId xmlns:a16="http://schemas.microsoft.com/office/drawing/2014/main" id="{391364F2-9A8E-9D0F-3B5F-C71D7D324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E4B5E-7D57-F382-22A4-D1765BF0CC22}"/>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56541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C575-35DA-4CF3-7D97-7EE2A63BE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E466F-4F05-B027-55B7-07AA4D5852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DAC0A-E753-9A6E-B97E-1588BEB7D857}"/>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5" name="Footer Placeholder 4">
            <a:extLst>
              <a:ext uri="{FF2B5EF4-FFF2-40B4-BE49-F238E27FC236}">
                <a16:creationId xmlns:a16="http://schemas.microsoft.com/office/drawing/2014/main" id="{6F912939-E244-92BC-D1C7-801C35C69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9F2C3-92F6-5B04-FA28-62FE64727A9F}"/>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371441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92AD-B4B9-BB17-592F-038716EF7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49BA6-59F5-DA3F-8341-45D0953A69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918FB8-FA56-30EE-FC3A-F6E4E48395BB}"/>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5" name="Footer Placeholder 4">
            <a:extLst>
              <a:ext uri="{FF2B5EF4-FFF2-40B4-BE49-F238E27FC236}">
                <a16:creationId xmlns:a16="http://schemas.microsoft.com/office/drawing/2014/main" id="{023F6086-F6D0-92C5-E232-456EABF25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99CD1-86A9-9BFF-9C17-17B8C50A3081}"/>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374544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DA2A-67D4-8064-7A57-C9E581C67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C698A-82E2-5EC4-2C82-5564F861C7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869CA-D18B-6D79-E55E-8B0538FEB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E41200-58BF-0EBE-E19F-1B12BC0604B4}"/>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6" name="Footer Placeholder 5">
            <a:extLst>
              <a:ext uri="{FF2B5EF4-FFF2-40B4-BE49-F238E27FC236}">
                <a16:creationId xmlns:a16="http://schemas.microsoft.com/office/drawing/2014/main" id="{253B5353-F300-702E-90F3-8454093A9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C3750-477E-1EFB-A998-B6B961D78556}"/>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203413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5FBE-4DB1-931B-D865-FE3D6E1747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861716-B9A3-D184-CAC0-F5504B5B3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35903-1FDF-1425-853D-0CD5E3E92D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B439A-D777-E4EC-AEBF-08B7FD9CB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7F8EA-1B16-4651-DCB6-393828BBFE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C8D058-416C-BD20-B4B7-963A037BB4E4}"/>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8" name="Footer Placeholder 7">
            <a:extLst>
              <a:ext uri="{FF2B5EF4-FFF2-40B4-BE49-F238E27FC236}">
                <a16:creationId xmlns:a16="http://schemas.microsoft.com/office/drawing/2014/main" id="{6376763B-5EAA-7904-81FE-DAFDF42B5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A59F55-7A04-307E-FCFB-5CF8D5AA11CB}"/>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313780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A740-D83E-2190-C2A9-211A7ABC9B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F2EC8-C0F7-4CAB-24CD-E9BFD5730A4B}"/>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4" name="Footer Placeholder 3">
            <a:extLst>
              <a:ext uri="{FF2B5EF4-FFF2-40B4-BE49-F238E27FC236}">
                <a16:creationId xmlns:a16="http://schemas.microsoft.com/office/drawing/2014/main" id="{5394DDE9-F811-4E58-25AF-3CEA61F390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5110E5-A126-BFA4-F75E-960817CE4280}"/>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41289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97D36-C3E0-A54F-C416-15C3F334F6A2}"/>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3" name="Footer Placeholder 2">
            <a:extLst>
              <a:ext uri="{FF2B5EF4-FFF2-40B4-BE49-F238E27FC236}">
                <a16:creationId xmlns:a16="http://schemas.microsoft.com/office/drawing/2014/main" id="{D7974C4F-983A-9B18-0577-9815F31C10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D64DD-66F5-E4CE-F883-365D2B024BCF}"/>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391076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E8FE-2A61-5F77-069D-B7C2AF5E4A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7C7106-4E59-768C-D243-8B0D2896A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54F75-957B-434B-04C0-D366F98DC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0C66C-1D11-053A-F99B-2C7D087FF529}"/>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6" name="Footer Placeholder 5">
            <a:extLst>
              <a:ext uri="{FF2B5EF4-FFF2-40B4-BE49-F238E27FC236}">
                <a16:creationId xmlns:a16="http://schemas.microsoft.com/office/drawing/2014/main" id="{67B3978B-F6B7-AD14-6339-EA2688FEF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0CB87-0D57-9AB5-428D-A7D0EB3137F1}"/>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61042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1E01-40EC-F2C5-5AB1-4CA3AF6BD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96239-940D-BA2B-14CA-EC1745769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5C28FF-1BD0-D80A-9322-AF1FCF8FE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B71BE-8293-EE5E-A307-9BDE6442324C}"/>
              </a:ext>
            </a:extLst>
          </p:cNvPr>
          <p:cNvSpPr>
            <a:spLocks noGrp="1"/>
          </p:cNvSpPr>
          <p:nvPr>
            <p:ph type="dt" sz="half" idx="10"/>
          </p:nvPr>
        </p:nvSpPr>
        <p:spPr/>
        <p:txBody>
          <a:bodyPr/>
          <a:lstStyle/>
          <a:p>
            <a:fld id="{D4F6504E-F11E-4D18-A9CB-FE8B6E13F891}" type="datetimeFigureOut">
              <a:rPr lang="en-US" smtClean="0"/>
              <a:t>1/28/2026</a:t>
            </a:fld>
            <a:endParaRPr lang="en-US"/>
          </a:p>
        </p:txBody>
      </p:sp>
      <p:sp>
        <p:nvSpPr>
          <p:cNvPr id="6" name="Footer Placeholder 5">
            <a:extLst>
              <a:ext uri="{FF2B5EF4-FFF2-40B4-BE49-F238E27FC236}">
                <a16:creationId xmlns:a16="http://schemas.microsoft.com/office/drawing/2014/main" id="{0F41BDAF-5895-4F39-2DDD-315D607DD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C40E7-9839-1DA0-9166-8B85D608EE20}"/>
              </a:ext>
            </a:extLst>
          </p:cNvPr>
          <p:cNvSpPr>
            <a:spLocks noGrp="1"/>
          </p:cNvSpPr>
          <p:nvPr>
            <p:ph type="sldNum" sz="quarter" idx="12"/>
          </p:nvPr>
        </p:nvSpPr>
        <p:spPr/>
        <p:txBody>
          <a:bodyPr/>
          <a:lstStyle/>
          <a:p>
            <a:fld id="{100C17A6-7411-4DAC-982D-8B70ACAD3C4F}" type="slidenum">
              <a:rPr lang="en-US" smtClean="0"/>
              <a:t>‹#›</a:t>
            </a:fld>
            <a:endParaRPr lang="en-US"/>
          </a:p>
        </p:txBody>
      </p:sp>
    </p:spTree>
    <p:extLst>
      <p:ext uri="{BB962C8B-B14F-4D97-AF65-F5344CB8AC3E}">
        <p14:creationId xmlns:p14="http://schemas.microsoft.com/office/powerpoint/2010/main" val="389894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1BDB0-CD6B-F3F4-F15A-FE54EE8D0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E40224-BDBD-FA93-DFA1-016B5D9D1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8EF3C-04B5-2C26-C56A-27007C3ED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F6504E-F11E-4D18-A9CB-FE8B6E13F891}" type="datetimeFigureOut">
              <a:rPr lang="en-US" smtClean="0"/>
              <a:t>1/28/2026</a:t>
            </a:fld>
            <a:endParaRPr lang="en-US"/>
          </a:p>
        </p:txBody>
      </p:sp>
      <p:sp>
        <p:nvSpPr>
          <p:cNvPr id="5" name="Footer Placeholder 4">
            <a:extLst>
              <a:ext uri="{FF2B5EF4-FFF2-40B4-BE49-F238E27FC236}">
                <a16:creationId xmlns:a16="http://schemas.microsoft.com/office/drawing/2014/main" id="{91B623FD-ABF4-325E-CA77-3A349B627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342DF9-5E27-3A20-4F8F-B2E224DB8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0C17A6-7411-4DAC-982D-8B70ACAD3C4F}" type="slidenum">
              <a:rPr lang="en-US" smtClean="0"/>
              <a:t>‹#›</a:t>
            </a:fld>
            <a:endParaRPr lang="en-US"/>
          </a:p>
        </p:txBody>
      </p:sp>
    </p:spTree>
    <p:extLst>
      <p:ext uri="{BB962C8B-B14F-4D97-AF65-F5344CB8AC3E}">
        <p14:creationId xmlns:p14="http://schemas.microsoft.com/office/powerpoint/2010/main" val="253465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nmpsia.com/index.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nmpsia.com/index.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8C1F-DF94-AE3C-B226-9432B19D9881}"/>
              </a:ext>
            </a:extLst>
          </p:cNvPr>
          <p:cNvSpPr>
            <a:spLocks noGrp="1"/>
          </p:cNvSpPr>
          <p:nvPr>
            <p:ph type="ctrTitle"/>
          </p:nvPr>
        </p:nvSpPr>
        <p:spPr>
          <a:xfrm>
            <a:off x="1524000" y="1312485"/>
            <a:ext cx="9144000" cy="2969804"/>
          </a:xfrm>
        </p:spPr>
        <p:txBody>
          <a:bodyPr/>
          <a:lstStyle/>
          <a:p>
            <a:r>
              <a:rPr lang="en-US" dirty="0">
                <a:solidFill>
                  <a:schemeClr val="accent5"/>
                </a:solidFill>
              </a:rPr>
              <a:t>Benefits Portal </a:t>
            </a:r>
            <a:br>
              <a:rPr lang="en-US" dirty="0">
                <a:solidFill>
                  <a:schemeClr val="accent5"/>
                </a:solidFill>
              </a:rPr>
            </a:br>
            <a:r>
              <a:rPr lang="en-US" dirty="0">
                <a:solidFill>
                  <a:schemeClr val="accent5"/>
                </a:solidFill>
              </a:rPr>
              <a:t>Employee Login Tutorial</a:t>
            </a:r>
            <a:br>
              <a:rPr lang="en-US" dirty="0"/>
            </a:br>
            <a:endParaRPr lang="en-US" dirty="0"/>
          </a:p>
        </p:txBody>
      </p:sp>
      <p:pic>
        <p:nvPicPr>
          <p:cNvPr id="4" name="Picture 3" descr="Text&#10;&#10;AI-generated content may be incorrect.">
            <a:extLst>
              <a:ext uri="{FF2B5EF4-FFF2-40B4-BE49-F238E27FC236}">
                <a16:creationId xmlns:a16="http://schemas.microsoft.com/office/drawing/2014/main" id="{68607792-D012-5654-4A6B-5A38F329B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pic>
        <p:nvPicPr>
          <p:cNvPr id="5" name="Picture 4" descr="Logo, company name&#10;&#10;AI-generated content may be incorrect.">
            <a:extLst>
              <a:ext uri="{FF2B5EF4-FFF2-40B4-BE49-F238E27FC236}">
                <a16:creationId xmlns:a16="http://schemas.microsoft.com/office/drawing/2014/main" id="{EB1AA159-AA95-85B9-2703-F19E0D926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595" y="5667468"/>
            <a:ext cx="2211513" cy="1190531"/>
          </a:xfrm>
          <a:prstGeom prst="rect">
            <a:avLst/>
          </a:prstGeom>
        </p:spPr>
      </p:pic>
    </p:spTree>
    <p:extLst>
      <p:ext uri="{BB962C8B-B14F-4D97-AF65-F5344CB8AC3E}">
        <p14:creationId xmlns:p14="http://schemas.microsoft.com/office/powerpoint/2010/main" val="383874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54E4-6574-47F9-30CE-780478D6EB14}"/>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4888528B-C9BE-4429-55E9-AE698B7B9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 Teams&#10;&#10;AI-generated content may be incorrect.">
            <a:extLst>
              <a:ext uri="{FF2B5EF4-FFF2-40B4-BE49-F238E27FC236}">
                <a16:creationId xmlns:a16="http://schemas.microsoft.com/office/drawing/2014/main" id="{B5A531BA-BFCF-C50F-C378-51B9ED1EF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829" y="416460"/>
            <a:ext cx="7776927" cy="6025080"/>
          </a:xfrm>
          <a:prstGeom prst="rect">
            <a:avLst/>
          </a:prstGeom>
          <a:ln>
            <a:noFill/>
          </a:ln>
          <a:effectLst>
            <a:outerShdw blurRad="292100" dist="139700" dir="2700000" algn="tl" rotWithShape="0">
              <a:srgbClr val="333333">
                <a:alpha val="65000"/>
              </a:srgbClr>
            </a:outerShdw>
          </a:effectLst>
        </p:spPr>
      </p:pic>
      <p:pic>
        <p:nvPicPr>
          <p:cNvPr id="2" name="Picture 1" descr="Text&#10;&#10;AI-generated content may be incorrect.">
            <a:extLst>
              <a:ext uri="{FF2B5EF4-FFF2-40B4-BE49-F238E27FC236}">
                <a16:creationId xmlns:a16="http://schemas.microsoft.com/office/drawing/2014/main" id="{A8AF5D89-2AED-070A-E40F-ACCDCDE56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91303716-4111-B11E-5D82-9BB86A3686BC}"/>
              </a:ext>
            </a:extLst>
          </p:cNvPr>
          <p:cNvSpPr/>
          <p:nvPr/>
        </p:nvSpPr>
        <p:spPr>
          <a:xfrm>
            <a:off x="5988908" y="4695568"/>
            <a:ext cx="840260" cy="329513"/>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645B2C-7C1E-1788-FB02-4CB3EA131E14}"/>
              </a:ext>
            </a:extLst>
          </p:cNvPr>
          <p:cNvSpPr/>
          <p:nvPr/>
        </p:nvSpPr>
        <p:spPr>
          <a:xfrm>
            <a:off x="7937810" y="5037437"/>
            <a:ext cx="1428612" cy="369332"/>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CABED3-DE1A-6225-ACF4-E25724A859AC}"/>
              </a:ext>
            </a:extLst>
          </p:cNvPr>
          <p:cNvSpPr txBox="1"/>
          <p:nvPr/>
        </p:nvSpPr>
        <p:spPr>
          <a:xfrm>
            <a:off x="5181600" y="4662616"/>
            <a:ext cx="914400" cy="369332"/>
          </a:xfrm>
          <a:prstGeom prst="rect">
            <a:avLst/>
          </a:prstGeom>
          <a:noFill/>
        </p:spPr>
        <p:txBody>
          <a:bodyPr wrap="square" rtlCol="0">
            <a:spAutoFit/>
          </a:bodyPr>
          <a:lstStyle/>
          <a:p>
            <a:pPr algn="ctr"/>
            <a:r>
              <a:rPr lang="en-US" dirty="0">
                <a:solidFill>
                  <a:srgbClr val="C58EBC"/>
                </a:solidFill>
              </a:rPr>
              <a:t>1</a:t>
            </a:r>
          </a:p>
        </p:txBody>
      </p:sp>
      <p:sp>
        <p:nvSpPr>
          <p:cNvPr id="11" name="TextBox 10">
            <a:extLst>
              <a:ext uri="{FF2B5EF4-FFF2-40B4-BE49-F238E27FC236}">
                <a16:creationId xmlns:a16="http://schemas.microsoft.com/office/drawing/2014/main" id="{19D79996-929B-5F4B-7029-F4B3E4DCF2DC}"/>
              </a:ext>
            </a:extLst>
          </p:cNvPr>
          <p:cNvSpPr txBox="1"/>
          <p:nvPr/>
        </p:nvSpPr>
        <p:spPr>
          <a:xfrm>
            <a:off x="9201541" y="5064900"/>
            <a:ext cx="914400" cy="369332"/>
          </a:xfrm>
          <a:prstGeom prst="rect">
            <a:avLst/>
          </a:prstGeom>
          <a:noFill/>
        </p:spPr>
        <p:txBody>
          <a:bodyPr wrap="square" rtlCol="0">
            <a:spAutoFit/>
          </a:bodyPr>
          <a:lstStyle/>
          <a:p>
            <a:pPr algn="ctr"/>
            <a:r>
              <a:rPr lang="en-US" dirty="0">
                <a:solidFill>
                  <a:srgbClr val="C58EBC"/>
                </a:solidFill>
              </a:rPr>
              <a:t>2</a:t>
            </a:r>
          </a:p>
        </p:txBody>
      </p:sp>
      <p:graphicFrame>
        <p:nvGraphicFramePr>
          <p:cNvPr id="9" name="Table 8">
            <a:extLst>
              <a:ext uri="{FF2B5EF4-FFF2-40B4-BE49-F238E27FC236}">
                <a16:creationId xmlns:a16="http://schemas.microsoft.com/office/drawing/2014/main" id="{F8B14018-565E-F16F-FEE0-3646017FCB5B}"/>
              </a:ext>
            </a:extLst>
          </p:cNvPr>
          <p:cNvGraphicFramePr>
            <a:graphicFrameLocks noGrp="1"/>
          </p:cNvGraphicFramePr>
          <p:nvPr>
            <p:extLst>
              <p:ext uri="{D42A27DB-BD31-4B8C-83A1-F6EECF244321}">
                <p14:modId xmlns:p14="http://schemas.microsoft.com/office/powerpoint/2010/main" val="16047673"/>
              </p:ext>
            </p:extLst>
          </p:nvPr>
        </p:nvGraphicFramePr>
        <p:xfrm>
          <a:off x="647321" y="1319845"/>
          <a:ext cx="2829047" cy="3169920"/>
        </p:xfrm>
        <a:graphic>
          <a:graphicData uri="http://schemas.openxmlformats.org/drawingml/2006/table">
            <a:tbl>
              <a:tblPr>
                <a:tableStyleId>{35758FB7-9AC5-4552-8A53-C91805E547FA}</a:tableStyleId>
              </a:tblPr>
              <a:tblGrid>
                <a:gridCol w="2829047">
                  <a:extLst>
                    <a:ext uri="{9D8B030D-6E8A-4147-A177-3AD203B41FA5}">
                      <a16:colId xmlns:a16="http://schemas.microsoft.com/office/drawing/2014/main" val="2015455021"/>
                    </a:ext>
                  </a:extLst>
                </a:gridCol>
              </a:tblGrid>
              <a:tr h="2706987">
                <a:tc>
                  <a:txBody>
                    <a:bodyPr/>
                    <a:lstStyle/>
                    <a:p>
                      <a:pPr algn="ctr"/>
                      <a:r>
                        <a:rPr lang="en-US" sz="2000" b="1" dirty="0"/>
                        <a:t>EXISTING USER</a:t>
                      </a:r>
                    </a:p>
                    <a:p>
                      <a:pPr algn="ctr"/>
                      <a:endParaRPr lang="en-US" sz="2000" b="1" dirty="0"/>
                    </a:p>
                    <a:p>
                      <a:pPr algn="ctr"/>
                      <a:r>
                        <a:rPr lang="en-US" sz="1800" dirty="0"/>
                        <a:t>A Multi- Factor Authentication (MFA) code will be sent to your email.</a:t>
                      </a:r>
                    </a:p>
                    <a:p>
                      <a:endParaRPr lang="en-US" sz="1800" dirty="0"/>
                    </a:p>
                    <a:p>
                      <a:r>
                        <a:rPr lang="en-US" sz="1800" dirty="0"/>
                        <a:t>1. Enter the code and </a:t>
                      </a:r>
                    </a:p>
                    <a:p>
                      <a:r>
                        <a:rPr lang="en-US" sz="1800" dirty="0"/>
                        <a:t>2. Click VERIFY ACCOUNT</a:t>
                      </a:r>
                    </a:p>
                    <a:p>
                      <a:r>
                        <a:rPr lang="en-US" sz="1800" dirty="0"/>
                        <a:t> </a:t>
                      </a:r>
                    </a:p>
                    <a:p>
                      <a:r>
                        <a:rPr lang="en-US" sz="1800" i="1" dirty="0"/>
                        <a:t>Note: This code will expire after 5 minutes.</a:t>
                      </a:r>
                    </a:p>
                  </a:txBody>
                  <a:tcPr/>
                </a:tc>
                <a:extLst>
                  <a:ext uri="{0D108BD9-81ED-4DB2-BD59-A6C34878D82A}">
                    <a16:rowId xmlns:a16="http://schemas.microsoft.com/office/drawing/2014/main" val="1950107612"/>
                  </a:ext>
                </a:extLst>
              </a:tr>
            </a:tbl>
          </a:graphicData>
        </a:graphic>
      </p:graphicFrame>
    </p:spTree>
    <p:extLst>
      <p:ext uri="{BB962C8B-B14F-4D97-AF65-F5344CB8AC3E}">
        <p14:creationId xmlns:p14="http://schemas.microsoft.com/office/powerpoint/2010/main" val="346646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2E65B53E-39A0-8151-AD73-660DB3A2E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1DA79A35-B450-1F1D-A1A9-2C7F22B63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119" y="567392"/>
            <a:ext cx="7872030" cy="5597887"/>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0298FD28-6B33-6FA6-FABB-8DE05A3C2CE7}"/>
              </a:ext>
            </a:extLst>
          </p:cNvPr>
          <p:cNvGraphicFramePr>
            <a:graphicFrameLocks noGrp="1"/>
          </p:cNvGraphicFramePr>
          <p:nvPr>
            <p:extLst>
              <p:ext uri="{D42A27DB-BD31-4B8C-83A1-F6EECF244321}">
                <p14:modId xmlns:p14="http://schemas.microsoft.com/office/powerpoint/2010/main" val="3736063049"/>
              </p:ext>
            </p:extLst>
          </p:nvPr>
        </p:nvGraphicFramePr>
        <p:xfrm>
          <a:off x="528851" y="2273889"/>
          <a:ext cx="2863914" cy="1871804"/>
        </p:xfrm>
        <a:graphic>
          <a:graphicData uri="http://schemas.openxmlformats.org/drawingml/2006/table">
            <a:tbl>
              <a:tblPr>
                <a:tableStyleId>{35758FB7-9AC5-4552-8A53-C91805E547FA}</a:tableStyleId>
              </a:tblPr>
              <a:tblGrid>
                <a:gridCol w="2863914">
                  <a:extLst>
                    <a:ext uri="{9D8B030D-6E8A-4147-A177-3AD203B41FA5}">
                      <a16:colId xmlns:a16="http://schemas.microsoft.com/office/drawing/2014/main" val="2355383607"/>
                    </a:ext>
                  </a:extLst>
                </a:gridCol>
              </a:tblGrid>
              <a:tr h="1871804">
                <a:tc>
                  <a:txBody>
                    <a:bodyPr/>
                    <a:lstStyle/>
                    <a:p>
                      <a:pPr algn="ctr"/>
                      <a:r>
                        <a:rPr lang="en-US" sz="2000" b="1" dirty="0"/>
                        <a:t>EXISTING USER</a:t>
                      </a:r>
                      <a:endParaRPr lang="en-US" sz="1800" b="1" dirty="0"/>
                    </a:p>
                    <a:p>
                      <a:pPr algn="ctr"/>
                      <a:endParaRPr lang="en-US" sz="1800" b="1" dirty="0"/>
                    </a:p>
                    <a:p>
                      <a:pPr algn="l"/>
                      <a:r>
                        <a:rPr lang="en-US" sz="1800" b="0" dirty="0"/>
                        <a:t>Read the details under “Important Notice”, then click ACCEPT to continue.</a:t>
                      </a:r>
                    </a:p>
                  </a:txBody>
                  <a:tcPr/>
                </a:tc>
                <a:extLst>
                  <a:ext uri="{0D108BD9-81ED-4DB2-BD59-A6C34878D82A}">
                    <a16:rowId xmlns:a16="http://schemas.microsoft.com/office/drawing/2014/main" val="2914143509"/>
                  </a:ext>
                </a:extLst>
              </a:tr>
            </a:tbl>
          </a:graphicData>
        </a:graphic>
      </p:graphicFrame>
      <p:pic>
        <p:nvPicPr>
          <p:cNvPr id="2" name="Picture 1" descr="Text&#10;&#10;AI-generated content may be incorrect.">
            <a:extLst>
              <a:ext uri="{FF2B5EF4-FFF2-40B4-BE49-F238E27FC236}">
                <a16:creationId xmlns:a16="http://schemas.microsoft.com/office/drawing/2014/main" id="{9556601E-9E62-CF5B-0F41-4BD2CB580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3DCB853B-A618-6506-6087-5B2C0619AD3D}"/>
              </a:ext>
            </a:extLst>
          </p:cNvPr>
          <p:cNvSpPr/>
          <p:nvPr/>
        </p:nvSpPr>
        <p:spPr>
          <a:xfrm>
            <a:off x="7216344" y="4607009"/>
            <a:ext cx="1120347" cy="418071"/>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73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D81F-EA77-EBD6-1503-32B683D089E0}"/>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C8F82673-B122-D1E5-A52E-6C62BD955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graphicFrame>
        <p:nvGraphicFramePr>
          <p:cNvPr id="8" name="Table 7">
            <a:extLst>
              <a:ext uri="{FF2B5EF4-FFF2-40B4-BE49-F238E27FC236}">
                <a16:creationId xmlns:a16="http://schemas.microsoft.com/office/drawing/2014/main" id="{B9F42B94-0FA6-EADF-70CD-DA0C562CE24E}"/>
              </a:ext>
            </a:extLst>
          </p:cNvPr>
          <p:cNvGraphicFramePr>
            <a:graphicFrameLocks noGrp="1"/>
          </p:cNvGraphicFramePr>
          <p:nvPr>
            <p:extLst>
              <p:ext uri="{D42A27DB-BD31-4B8C-83A1-F6EECF244321}">
                <p14:modId xmlns:p14="http://schemas.microsoft.com/office/powerpoint/2010/main" val="783836665"/>
              </p:ext>
            </p:extLst>
          </p:nvPr>
        </p:nvGraphicFramePr>
        <p:xfrm>
          <a:off x="543205" y="2055598"/>
          <a:ext cx="2951433" cy="1754108"/>
        </p:xfrm>
        <a:graphic>
          <a:graphicData uri="http://schemas.openxmlformats.org/drawingml/2006/table">
            <a:tbl>
              <a:tblPr>
                <a:tableStyleId>{35758FB7-9AC5-4552-8A53-C91805E547FA}</a:tableStyleId>
              </a:tblPr>
              <a:tblGrid>
                <a:gridCol w="2951433">
                  <a:extLst>
                    <a:ext uri="{9D8B030D-6E8A-4147-A177-3AD203B41FA5}">
                      <a16:colId xmlns:a16="http://schemas.microsoft.com/office/drawing/2014/main" val="2015455021"/>
                    </a:ext>
                  </a:extLst>
                </a:gridCol>
              </a:tblGrid>
              <a:tr h="1754108">
                <a:tc>
                  <a:txBody>
                    <a:bodyPr/>
                    <a:lstStyle/>
                    <a:p>
                      <a:pPr algn="ctr"/>
                      <a:r>
                        <a:rPr lang="en-US" sz="2000" b="1" dirty="0"/>
                        <a:t>FORGOT PASSWORD</a:t>
                      </a:r>
                    </a:p>
                    <a:p>
                      <a:endParaRPr lang="en-US" dirty="0"/>
                    </a:p>
                    <a:p>
                      <a:r>
                        <a:rPr lang="en-US" dirty="0"/>
                        <a:t>If you forget your password,</a:t>
                      </a:r>
                    </a:p>
                    <a:p>
                      <a:r>
                        <a:rPr lang="en-US" dirty="0"/>
                        <a:t>use the “Forgot Password” feature. </a:t>
                      </a:r>
                    </a:p>
                  </a:txBody>
                  <a:tcPr/>
                </a:tc>
                <a:extLst>
                  <a:ext uri="{0D108BD9-81ED-4DB2-BD59-A6C34878D82A}">
                    <a16:rowId xmlns:a16="http://schemas.microsoft.com/office/drawing/2014/main" val="1950107612"/>
                  </a:ext>
                </a:extLst>
              </a:tr>
            </a:tbl>
          </a:graphicData>
        </a:graphic>
      </p:graphicFrame>
      <p:pic>
        <p:nvPicPr>
          <p:cNvPr id="6" name="Picture 5" descr="Graphical user interface, application&#10;&#10;AI-generated content may be incorrect.">
            <a:extLst>
              <a:ext uri="{FF2B5EF4-FFF2-40B4-BE49-F238E27FC236}">
                <a16:creationId xmlns:a16="http://schemas.microsoft.com/office/drawing/2014/main" id="{8B645A05-1187-BA04-93A1-505A202E7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460717"/>
            <a:ext cx="7978495" cy="5673596"/>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EF404480-3006-94EE-C94F-C1D3F9CDE22E}"/>
              </a:ext>
            </a:extLst>
          </p:cNvPr>
          <p:cNvSpPr/>
          <p:nvPr/>
        </p:nvSpPr>
        <p:spPr>
          <a:xfrm>
            <a:off x="6028631" y="3559175"/>
            <a:ext cx="1131683" cy="500204"/>
          </a:xfrm>
          <a:prstGeom prst="ellipse">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AI-generated content may be incorrect.">
            <a:extLst>
              <a:ext uri="{FF2B5EF4-FFF2-40B4-BE49-F238E27FC236}">
                <a16:creationId xmlns:a16="http://schemas.microsoft.com/office/drawing/2014/main" id="{6BF2B4D8-6B20-584A-0F63-AE9C14D02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Tree>
    <p:extLst>
      <p:ext uri="{BB962C8B-B14F-4D97-AF65-F5344CB8AC3E}">
        <p14:creationId xmlns:p14="http://schemas.microsoft.com/office/powerpoint/2010/main" val="147648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B4025-728B-2F92-7425-944A0FAC6767}"/>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A04B99FC-0043-FF28-D76B-4AD2D4298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 Teams&#10;&#10;AI-generated content may be incorrect.">
            <a:extLst>
              <a:ext uri="{FF2B5EF4-FFF2-40B4-BE49-F238E27FC236}">
                <a16:creationId xmlns:a16="http://schemas.microsoft.com/office/drawing/2014/main" id="{5D45C9D0-E58C-2903-6957-0F1E931DE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829" y="416460"/>
            <a:ext cx="7776927" cy="6025080"/>
          </a:xfrm>
          <a:prstGeom prst="rect">
            <a:avLst/>
          </a:prstGeom>
          <a:ln>
            <a:noFill/>
          </a:ln>
          <a:effectLst>
            <a:outerShdw blurRad="292100" dist="139700" dir="2700000" algn="tl" rotWithShape="0">
              <a:srgbClr val="333333">
                <a:alpha val="65000"/>
              </a:srgbClr>
            </a:outerShdw>
          </a:effectLst>
        </p:spPr>
      </p:pic>
      <p:pic>
        <p:nvPicPr>
          <p:cNvPr id="2" name="Picture 1" descr="Text&#10;&#10;AI-generated content may be incorrect.">
            <a:extLst>
              <a:ext uri="{FF2B5EF4-FFF2-40B4-BE49-F238E27FC236}">
                <a16:creationId xmlns:a16="http://schemas.microsoft.com/office/drawing/2014/main" id="{0704BD24-5A98-45FD-4285-051BE2FC5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838519C4-A305-08F1-8DE5-EB799378937D}"/>
              </a:ext>
            </a:extLst>
          </p:cNvPr>
          <p:cNvSpPr/>
          <p:nvPr/>
        </p:nvSpPr>
        <p:spPr>
          <a:xfrm>
            <a:off x="5988908" y="4695568"/>
            <a:ext cx="840260" cy="329513"/>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2D4889-67C2-A398-473C-EB6B6038CCA1}"/>
              </a:ext>
            </a:extLst>
          </p:cNvPr>
          <p:cNvSpPr/>
          <p:nvPr/>
        </p:nvSpPr>
        <p:spPr>
          <a:xfrm>
            <a:off x="7937810" y="5037437"/>
            <a:ext cx="1428612" cy="369332"/>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6B1022-C5EF-7DAA-E478-8F9E77280BBD}"/>
              </a:ext>
            </a:extLst>
          </p:cNvPr>
          <p:cNvSpPr txBox="1"/>
          <p:nvPr/>
        </p:nvSpPr>
        <p:spPr>
          <a:xfrm>
            <a:off x="5181600" y="4662616"/>
            <a:ext cx="914400" cy="369332"/>
          </a:xfrm>
          <a:prstGeom prst="rect">
            <a:avLst/>
          </a:prstGeom>
          <a:noFill/>
        </p:spPr>
        <p:txBody>
          <a:bodyPr wrap="square" rtlCol="0">
            <a:spAutoFit/>
          </a:bodyPr>
          <a:lstStyle/>
          <a:p>
            <a:pPr algn="ctr"/>
            <a:r>
              <a:rPr lang="en-US" dirty="0">
                <a:solidFill>
                  <a:srgbClr val="C58EBC"/>
                </a:solidFill>
              </a:rPr>
              <a:t>1</a:t>
            </a:r>
          </a:p>
        </p:txBody>
      </p:sp>
      <p:sp>
        <p:nvSpPr>
          <p:cNvPr id="11" name="TextBox 10">
            <a:extLst>
              <a:ext uri="{FF2B5EF4-FFF2-40B4-BE49-F238E27FC236}">
                <a16:creationId xmlns:a16="http://schemas.microsoft.com/office/drawing/2014/main" id="{7D28A287-ECB6-8C53-14AD-239A10A6455D}"/>
              </a:ext>
            </a:extLst>
          </p:cNvPr>
          <p:cNvSpPr txBox="1"/>
          <p:nvPr/>
        </p:nvSpPr>
        <p:spPr>
          <a:xfrm>
            <a:off x="9201541" y="5064900"/>
            <a:ext cx="914400" cy="369332"/>
          </a:xfrm>
          <a:prstGeom prst="rect">
            <a:avLst/>
          </a:prstGeom>
          <a:noFill/>
        </p:spPr>
        <p:txBody>
          <a:bodyPr wrap="square" rtlCol="0">
            <a:spAutoFit/>
          </a:bodyPr>
          <a:lstStyle/>
          <a:p>
            <a:pPr algn="ctr"/>
            <a:r>
              <a:rPr lang="en-US" dirty="0">
                <a:solidFill>
                  <a:srgbClr val="C58EBC"/>
                </a:solidFill>
              </a:rPr>
              <a:t>2</a:t>
            </a:r>
          </a:p>
        </p:txBody>
      </p:sp>
      <p:graphicFrame>
        <p:nvGraphicFramePr>
          <p:cNvPr id="9" name="Table 8">
            <a:extLst>
              <a:ext uri="{FF2B5EF4-FFF2-40B4-BE49-F238E27FC236}">
                <a16:creationId xmlns:a16="http://schemas.microsoft.com/office/drawing/2014/main" id="{331E24C1-1D61-7B12-F9E3-FAFDD9157CBF}"/>
              </a:ext>
            </a:extLst>
          </p:cNvPr>
          <p:cNvGraphicFramePr>
            <a:graphicFrameLocks noGrp="1"/>
          </p:cNvGraphicFramePr>
          <p:nvPr>
            <p:extLst>
              <p:ext uri="{D42A27DB-BD31-4B8C-83A1-F6EECF244321}">
                <p14:modId xmlns:p14="http://schemas.microsoft.com/office/powerpoint/2010/main" val="973409432"/>
              </p:ext>
            </p:extLst>
          </p:nvPr>
        </p:nvGraphicFramePr>
        <p:xfrm>
          <a:off x="647321" y="1319845"/>
          <a:ext cx="2829047" cy="3169920"/>
        </p:xfrm>
        <a:graphic>
          <a:graphicData uri="http://schemas.openxmlformats.org/drawingml/2006/table">
            <a:tbl>
              <a:tblPr>
                <a:tableStyleId>{35758FB7-9AC5-4552-8A53-C91805E547FA}</a:tableStyleId>
              </a:tblPr>
              <a:tblGrid>
                <a:gridCol w="2829047">
                  <a:extLst>
                    <a:ext uri="{9D8B030D-6E8A-4147-A177-3AD203B41FA5}">
                      <a16:colId xmlns:a16="http://schemas.microsoft.com/office/drawing/2014/main" val="2015455021"/>
                    </a:ext>
                  </a:extLst>
                </a:gridCol>
              </a:tblGrid>
              <a:tr h="2706987">
                <a:tc>
                  <a:txBody>
                    <a:bodyPr/>
                    <a:lstStyle/>
                    <a:p>
                      <a:pPr algn="ctr"/>
                      <a:r>
                        <a:rPr lang="en-US" sz="2000" b="1" dirty="0"/>
                        <a:t>FORGOT PASSWORD</a:t>
                      </a:r>
                    </a:p>
                    <a:p>
                      <a:pPr algn="ctr"/>
                      <a:endParaRPr lang="en-US" sz="2000" b="1" dirty="0"/>
                    </a:p>
                    <a:p>
                      <a:pPr algn="ctr"/>
                      <a:r>
                        <a:rPr lang="en-US" sz="1800" dirty="0"/>
                        <a:t>A Multi- Factor Authentication (MFA) code will be sent to your email.</a:t>
                      </a:r>
                    </a:p>
                    <a:p>
                      <a:endParaRPr lang="en-US" sz="1800" dirty="0"/>
                    </a:p>
                    <a:p>
                      <a:r>
                        <a:rPr lang="en-US" sz="1800" dirty="0"/>
                        <a:t>1. Enter the code and </a:t>
                      </a:r>
                    </a:p>
                    <a:p>
                      <a:r>
                        <a:rPr lang="en-US" sz="1800" dirty="0"/>
                        <a:t>2. Click VERIFY ACCOUNT</a:t>
                      </a:r>
                    </a:p>
                    <a:p>
                      <a:r>
                        <a:rPr lang="en-US" sz="1800" dirty="0"/>
                        <a:t> </a:t>
                      </a:r>
                    </a:p>
                    <a:p>
                      <a:r>
                        <a:rPr lang="en-US" sz="1800" i="1" dirty="0"/>
                        <a:t>Note: This code will expire after 5 minutes.</a:t>
                      </a:r>
                    </a:p>
                  </a:txBody>
                  <a:tcPr/>
                </a:tc>
                <a:extLst>
                  <a:ext uri="{0D108BD9-81ED-4DB2-BD59-A6C34878D82A}">
                    <a16:rowId xmlns:a16="http://schemas.microsoft.com/office/drawing/2014/main" val="1950107612"/>
                  </a:ext>
                </a:extLst>
              </a:tr>
            </a:tbl>
          </a:graphicData>
        </a:graphic>
      </p:graphicFrame>
    </p:spTree>
    <p:extLst>
      <p:ext uri="{BB962C8B-B14F-4D97-AF65-F5344CB8AC3E}">
        <p14:creationId xmlns:p14="http://schemas.microsoft.com/office/powerpoint/2010/main" val="189677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40C6E-0C09-A554-4580-5733C6322B62}"/>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EA5B8CE8-464F-17B7-2097-19C22A2DB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graphicFrame>
        <p:nvGraphicFramePr>
          <p:cNvPr id="8" name="Table 7">
            <a:extLst>
              <a:ext uri="{FF2B5EF4-FFF2-40B4-BE49-F238E27FC236}">
                <a16:creationId xmlns:a16="http://schemas.microsoft.com/office/drawing/2014/main" id="{FFBFD5E7-297E-5E4D-C2D7-EC06B6A5F5E0}"/>
              </a:ext>
            </a:extLst>
          </p:cNvPr>
          <p:cNvGraphicFramePr>
            <a:graphicFrameLocks noGrp="1"/>
          </p:cNvGraphicFramePr>
          <p:nvPr>
            <p:extLst>
              <p:ext uri="{D42A27DB-BD31-4B8C-83A1-F6EECF244321}">
                <p14:modId xmlns:p14="http://schemas.microsoft.com/office/powerpoint/2010/main" val="2258165168"/>
              </p:ext>
            </p:extLst>
          </p:nvPr>
        </p:nvGraphicFramePr>
        <p:xfrm>
          <a:off x="1156138" y="2070553"/>
          <a:ext cx="2951433" cy="2254312"/>
        </p:xfrm>
        <a:graphic>
          <a:graphicData uri="http://schemas.openxmlformats.org/drawingml/2006/table">
            <a:tbl>
              <a:tblPr>
                <a:tableStyleId>{35758FB7-9AC5-4552-8A53-C91805E547FA}</a:tableStyleId>
              </a:tblPr>
              <a:tblGrid>
                <a:gridCol w="2951433">
                  <a:extLst>
                    <a:ext uri="{9D8B030D-6E8A-4147-A177-3AD203B41FA5}">
                      <a16:colId xmlns:a16="http://schemas.microsoft.com/office/drawing/2014/main" val="2015455021"/>
                    </a:ext>
                  </a:extLst>
                </a:gridCol>
              </a:tblGrid>
              <a:tr h="2254312">
                <a:tc>
                  <a:txBody>
                    <a:bodyPr/>
                    <a:lstStyle/>
                    <a:p>
                      <a:pPr algn="ctr"/>
                      <a:r>
                        <a:rPr lang="en-US" sz="2000" b="1" dirty="0"/>
                        <a:t>FORGOT PASSWORD</a:t>
                      </a:r>
                    </a:p>
                    <a:p>
                      <a:pPr algn="ctr"/>
                      <a:endParaRPr lang="en-US" sz="2000" b="1" dirty="0"/>
                    </a:p>
                    <a:p>
                      <a:r>
                        <a:rPr lang="en-US" dirty="0"/>
                        <a:t>You will be asked to confirm you would like to reset your password. Click CONTINUE to proceed.</a:t>
                      </a:r>
                    </a:p>
                  </a:txBody>
                  <a:tcPr/>
                </a:tc>
                <a:extLst>
                  <a:ext uri="{0D108BD9-81ED-4DB2-BD59-A6C34878D82A}">
                    <a16:rowId xmlns:a16="http://schemas.microsoft.com/office/drawing/2014/main" val="1950107612"/>
                  </a:ext>
                </a:extLst>
              </a:tr>
            </a:tbl>
          </a:graphicData>
        </a:graphic>
      </p:graphicFrame>
      <p:pic>
        <p:nvPicPr>
          <p:cNvPr id="4" name="Picture 3" descr="Graphical user interface, application, Teams">
            <a:extLst>
              <a:ext uri="{FF2B5EF4-FFF2-40B4-BE49-F238E27FC236}">
                <a16:creationId xmlns:a16="http://schemas.microsoft.com/office/drawing/2014/main" id="{3BEA6133-BC4A-A185-226A-5E3FF2DF62B7}"/>
              </a:ext>
            </a:extLst>
          </p:cNvPr>
          <p:cNvPicPr>
            <a:picLocks noChangeAspect="1"/>
          </p:cNvPicPr>
          <p:nvPr/>
        </p:nvPicPr>
        <p:blipFill>
          <a:blip r:embed="rId3">
            <a:extLst>
              <a:ext uri="{28A0092B-C50C-407E-A947-70E740481C1C}">
                <a14:useLocalDpi xmlns:a14="http://schemas.microsoft.com/office/drawing/2010/main" val="0"/>
              </a:ext>
            </a:extLst>
          </a:blip>
          <a:srcRect l="15022" t="9947" r="17012" b="28302"/>
          <a:stretch>
            <a:fillRect/>
          </a:stretch>
        </p:blipFill>
        <p:spPr>
          <a:xfrm>
            <a:off x="4434438" y="1088436"/>
            <a:ext cx="6601424" cy="4265117"/>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684B5447-DBA2-7BC5-95D6-6EEFDCD3869D}"/>
              </a:ext>
            </a:extLst>
          </p:cNvPr>
          <p:cNvSpPr/>
          <p:nvPr/>
        </p:nvSpPr>
        <p:spPr>
          <a:xfrm>
            <a:off x="8748830" y="3954162"/>
            <a:ext cx="1622608" cy="741406"/>
          </a:xfrm>
          <a:prstGeom prst="ellipse">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58EBC"/>
              </a:solidFill>
            </a:endParaRPr>
          </a:p>
        </p:txBody>
      </p:sp>
      <p:pic>
        <p:nvPicPr>
          <p:cNvPr id="2" name="Picture 1" descr="Text&#10;&#10;AI-generated content may be incorrect.">
            <a:extLst>
              <a:ext uri="{FF2B5EF4-FFF2-40B4-BE49-F238E27FC236}">
                <a16:creationId xmlns:a16="http://schemas.microsoft.com/office/drawing/2014/main" id="{FBB6B31D-33D4-C6C0-3929-AED88547C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Tree>
    <p:extLst>
      <p:ext uri="{BB962C8B-B14F-4D97-AF65-F5344CB8AC3E}">
        <p14:creationId xmlns:p14="http://schemas.microsoft.com/office/powerpoint/2010/main" val="88433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F0FA-504E-A474-9F49-F853FC10F22E}"/>
            </a:ext>
          </a:extLst>
        </p:cNvPr>
        <p:cNvGrpSpPr/>
        <p:nvPr/>
      </p:nvGrpSpPr>
      <p:grpSpPr>
        <a:xfrm>
          <a:off x="0" y="0"/>
          <a:ext cx="0" cy="0"/>
          <a:chOff x="0" y="0"/>
          <a:chExt cx="0" cy="0"/>
        </a:xfrm>
      </p:grpSpPr>
      <p:pic>
        <p:nvPicPr>
          <p:cNvPr id="4" name="Picture 3" descr="Logo, company name&#10;&#10;AI-generated content may be incorrect.">
            <a:extLst>
              <a:ext uri="{FF2B5EF4-FFF2-40B4-BE49-F238E27FC236}">
                <a16:creationId xmlns:a16="http://schemas.microsoft.com/office/drawing/2014/main" id="{FBF2511F-83D1-9085-5599-BAE41DE21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3" name="Picture 2" descr="Graphical user interface, application&#10;&#10;AI-generated content may be incorrect.">
            <a:extLst>
              <a:ext uri="{FF2B5EF4-FFF2-40B4-BE49-F238E27FC236}">
                <a16:creationId xmlns:a16="http://schemas.microsoft.com/office/drawing/2014/main" id="{80C1999C-4103-9AC2-B45E-F3E516B75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520" y="503421"/>
            <a:ext cx="7876148" cy="5600816"/>
          </a:xfrm>
          <a:prstGeom prst="rect">
            <a:avLst/>
          </a:prstGeom>
          <a:ln>
            <a:noFill/>
          </a:ln>
          <a:effectLst>
            <a:outerShdw blurRad="292100" dist="139700" dir="2700000" algn="tl" rotWithShape="0">
              <a:srgbClr val="333333">
                <a:alpha val="65000"/>
              </a:srgbClr>
            </a:outerShdw>
          </a:effectLst>
        </p:spPr>
      </p:pic>
      <p:pic>
        <p:nvPicPr>
          <p:cNvPr id="2" name="Picture 1" descr="Text&#10;&#10;AI-generated content may be incorrect.">
            <a:extLst>
              <a:ext uri="{FF2B5EF4-FFF2-40B4-BE49-F238E27FC236}">
                <a16:creationId xmlns:a16="http://schemas.microsoft.com/office/drawing/2014/main" id="{90BABCA9-C4E8-439D-17B1-CE0996182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6" name="TextBox 5">
            <a:extLst>
              <a:ext uri="{FF2B5EF4-FFF2-40B4-BE49-F238E27FC236}">
                <a16:creationId xmlns:a16="http://schemas.microsoft.com/office/drawing/2014/main" id="{6B963D27-4C4A-5BB1-8DC1-FEF5804CBEEF}"/>
              </a:ext>
            </a:extLst>
          </p:cNvPr>
          <p:cNvSpPr txBox="1"/>
          <p:nvPr/>
        </p:nvSpPr>
        <p:spPr>
          <a:xfrm>
            <a:off x="5383302" y="3783774"/>
            <a:ext cx="914400" cy="369332"/>
          </a:xfrm>
          <a:prstGeom prst="rect">
            <a:avLst/>
          </a:prstGeom>
          <a:noFill/>
        </p:spPr>
        <p:txBody>
          <a:bodyPr wrap="square" rtlCol="0">
            <a:spAutoFit/>
          </a:bodyPr>
          <a:lstStyle/>
          <a:p>
            <a:pPr algn="ctr"/>
            <a:r>
              <a:rPr lang="en-US" dirty="0">
                <a:solidFill>
                  <a:srgbClr val="C58EBC"/>
                </a:solidFill>
              </a:rPr>
              <a:t>2</a:t>
            </a:r>
          </a:p>
        </p:txBody>
      </p:sp>
      <p:sp>
        <p:nvSpPr>
          <p:cNvPr id="7" name="TextBox 6">
            <a:extLst>
              <a:ext uri="{FF2B5EF4-FFF2-40B4-BE49-F238E27FC236}">
                <a16:creationId xmlns:a16="http://schemas.microsoft.com/office/drawing/2014/main" id="{6A72C1A0-006E-29AB-1A4F-B3B1B46D0A0C}"/>
              </a:ext>
            </a:extLst>
          </p:cNvPr>
          <p:cNvSpPr txBox="1"/>
          <p:nvPr/>
        </p:nvSpPr>
        <p:spPr>
          <a:xfrm>
            <a:off x="5383302" y="3429000"/>
            <a:ext cx="914400" cy="369332"/>
          </a:xfrm>
          <a:prstGeom prst="rect">
            <a:avLst/>
          </a:prstGeom>
          <a:noFill/>
        </p:spPr>
        <p:txBody>
          <a:bodyPr wrap="square" rtlCol="0">
            <a:spAutoFit/>
          </a:bodyPr>
          <a:lstStyle/>
          <a:p>
            <a:pPr algn="ctr"/>
            <a:r>
              <a:rPr lang="en-US" dirty="0">
                <a:solidFill>
                  <a:srgbClr val="C58EBC"/>
                </a:solidFill>
              </a:rPr>
              <a:t>1</a:t>
            </a:r>
          </a:p>
        </p:txBody>
      </p:sp>
      <p:sp>
        <p:nvSpPr>
          <p:cNvPr id="11" name="TextBox 10">
            <a:extLst>
              <a:ext uri="{FF2B5EF4-FFF2-40B4-BE49-F238E27FC236}">
                <a16:creationId xmlns:a16="http://schemas.microsoft.com/office/drawing/2014/main" id="{82573655-3CE8-6B33-40CD-490CE23EFF1A}"/>
              </a:ext>
            </a:extLst>
          </p:cNvPr>
          <p:cNvSpPr txBox="1"/>
          <p:nvPr/>
        </p:nvSpPr>
        <p:spPr>
          <a:xfrm>
            <a:off x="9004217" y="4110937"/>
            <a:ext cx="914400" cy="369332"/>
          </a:xfrm>
          <a:prstGeom prst="rect">
            <a:avLst/>
          </a:prstGeom>
          <a:noFill/>
        </p:spPr>
        <p:txBody>
          <a:bodyPr wrap="square" rtlCol="0">
            <a:spAutoFit/>
          </a:bodyPr>
          <a:lstStyle/>
          <a:p>
            <a:pPr algn="ctr"/>
            <a:r>
              <a:rPr lang="en-US" dirty="0">
                <a:solidFill>
                  <a:srgbClr val="C58EBC"/>
                </a:solidFill>
              </a:rPr>
              <a:t>3</a:t>
            </a:r>
          </a:p>
        </p:txBody>
      </p:sp>
      <p:cxnSp>
        <p:nvCxnSpPr>
          <p:cNvPr id="12" name="Straight Connector 11">
            <a:extLst>
              <a:ext uri="{FF2B5EF4-FFF2-40B4-BE49-F238E27FC236}">
                <a16:creationId xmlns:a16="http://schemas.microsoft.com/office/drawing/2014/main" id="{7921664F-808D-F2BE-DA04-4C4EEDEBBB3A}"/>
              </a:ext>
            </a:extLst>
          </p:cNvPr>
          <p:cNvCxnSpPr/>
          <p:nvPr/>
        </p:nvCxnSpPr>
        <p:spPr>
          <a:xfrm>
            <a:off x="6289589" y="3709633"/>
            <a:ext cx="832021" cy="0"/>
          </a:xfrm>
          <a:prstGeom prst="line">
            <a:avLst/>
          </a:prstGeom>
          <a:ln>
            <a:solidFill>
              <a:srgbClr val="C590B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BD22FB2-FBAF-00DD-6C81-57B1B25E8242}"/>
              </a:ext>
            </a:extLst>
          </p:cNvPr>
          <p:cNvCxnSpPr/>
          <p:nvPr/>
        </p:nvCxnSpPr>
        <p:spPr>
          <a:xfrm>
            <a:off x="6289588" y="3999879"/>
            <a:ext cx="832021" cy="0"/>
          </a:xfrm>
          <a:prstGeom prst="line">
            <a:avLst/>
          </a:prstGeom>
          <a:ln>
            <a:solidFill>
              <a:srgbClr val="C590BD"/>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228CDB91-EF55-B54F-ED24-6566C84D3665}"/>
              </a:ext>
            </a:extLst>
          </p:cNvPr>
          <p:cNvSpPr/>
          <p:nvPr/>
        </p:nvSpPr>
        <p:spPr>
          <a:xfrm>
            <a:off x="8435545" y="4061509"/>
            <a:ext cx="758142" cy="461062"/>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FE4381E1-6B03-0C4E-8A9F-33EF86FCC2F9}"/>
              </a:ext>
            </a:extLst>
          </p:cNvPr>
          <p:cNvGraphicFramePr>
            <a:graphicFrameLocks noGrp="1"/>
          </p:cNvGraphicFramePr>
          <p:nvPr>
            <p:extLst>
              <p:ext uri="{D42A27DB-BD31-4B8C-83A1-F6EECF244321}">
                <p14:modId xmlns:p14="http://schemas.microsoft.com/office/powerpoint/2010/main" val="1089200498"/>
              </p:ext>
            </p:extLst>
          </p:nvPr>
        </p:nvGraphicFramePr>
        <p:xfrm>
          <a:off x="573332" y="1643569"/>
          <a:ext cx="2919743" cy="3444240"/>
        </p:xfrm>
        <a:graphic>
          <a:graphicData uri="http://schemas.openxmlformats.org/drawingml/2006/table">
            <a:tbl>
              <a:tblPr>
                <a:tableStyleId>{35758FB7-9AC5-4552-8A53-C91805E547FA}</a:tableStyleId>
              </a:tblPr>
              <a:tblGrid>
                <a:gridCol w="2919743">
                  <a:extLst>
                    <a:ext uri="{9D8B030D-6E8A-4147-A177-3AD203B41FA5}">
                      <a16:colId xmlns:a16="http://schemas.microsoft.com/office/drawing/2014/main" val="445459428"/>
                    </a:ext>
                  </a:extLst>
                </a:gridCol>
              </a:tblGrid>
              <a:tr h="3277354">
                <a:tc>
                  <a:txBody>
                    <a:bodyPr/>
                    <a:lstStyle/>
                    <a:p>
                      <a:pPr algn="ctr"/>
                      <a:r>
                        <a:rPr lang="en-US" sz="2000" b="1" dirty="0"/>
                        <a:t>FORGOT PASSWORD</a:t>
                      </a:r>
                    </a:p>
                    <a:p>
                      <a:endParaRPr lang="en-US" sz="2000" b="1" dirty="0"/>
                    </a:p>
                    <a:p>
                      <a:r>
                        <a:rPr lang="en-US" dirty="0"/>
                        <a:t>You can now create a password which will be required to access your account moving forward.</a:t>
                      </a:r>
                    </a:p>
                    <a:p>
                      <a:endParaRPr lang="en-US" dirty="0"/>
                    </a:p>
                    <a:p>
                      <a:pPr marL="342900" indent="-342900">
                        <a:buAutoNum type="arabicPeriod"/>
                      </a:pPr>
                      <a:r>
                        <a:rPr lang="en-US" dirty="0"/>
                        <a:t>Create a password with the requested requirements.</a:t>
                      </a:r>
                    </a:p>
                    <a:p>
                      <a:pPr marL="342900" indent="-342900">
                        <a:buAutoNum type="arabicPeriod"/>
                      </a:pPr>
                      <a:r>
                        <a:rPr lang="en-US" dirty="0"/>
                        <a:t>Confirm the password.</a:t>
                      </a:r>
                    </a:p>
                    <a:p>
                      <a:pPr marL="342900" indent="-342900">
                        <a:buAutoNum type="arabicPeriod"/>
                      </a:pPr>
                      <a:r>
                        <a:rPr lang="en-US" dirty="0"/>
                        <a:t>Click SAVE.</a:t>
                      </a:r>
                    </a:p>
                  </a:txBody>
                  <a:tcPr/>
                </a:tc>
                <a:extLst>
                  <a:ext uri="{0D108BD9-81ED-4DB2-BD59-A6C34878D82A}">
                    <a16:rowId xmlns:a16="http://schemas.microsoft.com/office/drawing/2014/main" val="2006578977"/>
                  </a:ext>
                </a:extLst>
              </a:tr>
            </a:tbl>
          </a:graphicData>
        </a:graphic>
      </p:graphicFrame>
    </p:spTree>
    <p:extLst>
      <p:ext uri="{BB962C8B-B14F-4D97-AF65-F5344CB8AC3E}">
        <p14:creationId xmlns:p14="http://schemas.microsoft.com/office/powerpoint/2010/main" val="260116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D71C0-3818-73A3-1EBB-730A09F84323}"/>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FD26E23D-37C3-7924-A3C7-4D20F0E60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0A70D716-D325-7A05-FEEB-B0D59D0D8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698" y="464989"/>
            <a:ext cx="7954988" cy="5797320"/>
          </a:xfrm>
          <a:prstGeom prst="rect">
            <a:avLst/>
          </a:prstGeom>
          <a:ln>
            <a:noFill/>
          </a:ln>
          <a:effectLst>
            <a:outerShdw blurRad="292100" dist="139700" dir="2700000" algn="tl" rotWithShape="0">
              <a:srgbClr val="333333">
                <a:alpha val="65000"/>
              </a:srgbClr>
            </a:outerShdw>
          </a:effectLst>
        </p:spPr>
      </p:pic>
      <p:graphicFrame>
        <p:nvGraphicFramePr>
          <p:cNvPr id="7" name="Table 6">
            <a:extLst>
              <a:ext uri="{FF2B5EF4-FFF2-40B4-BE49-F238E27FC236}">
                <a16:creationId xmlns:a16="http://schemas.microsoft.com/office/drawing/2014/main" id="{0863771E-F32D-4627-6D98-67757FE27B5B}"/>
              </a:ext>
            </a:extLst>
          </p:cNvPr>
          <p:cNvGraphicFramePr>
            <a:graphicFrameLocks noGrp="1"/>
          </p:cNvGraphicFramePr>
          <p:nvPr>
            <p:extLst>
              <p:ext uri="{D42A27DB-BD31-4B8C-83A1-F6EECF244321}">
                <p14:modId xmlns:p14="http://schemas.microsoft.com/office/powerpoint/2010/main" val="3038970151"/>
              </p:ext>
            </p:extLst>
          </p:nvPr>
        </p:nvGraphicFramePr>
        <p:xfrm>
          <a:off x="645314" y="1344109"/>
          <a:ext cx="2553078" cy="3749040"/>
        </p:xfrm>
        <a:graphic>
          <a:graphicData uri="http://schemas.openxmlformats.org/drawingml/2006/table">
            <a:tbl>
              <a:tblPr>
                <a:tableStyleId>{35758FB7-9AC5-4552-8A53-C91805E547FA}</a:tableStyleId>
              </a:tblPr>
              <a:tblGrid>
                <a:gridCol w="2553078">
                  <a:extLst>
                    <a:ext uri="{9D8B030D-6E8A-4147-A177-3AD203B41FA5}">
                      <a16:colId xmlns:a16="http://schemas.microsoft.com/office/drawing/2014/main" val="2322465752"/>
                    </a:ext>
                  </a:extLst>
                </a:gridCol>
              </a:tblGrid>
              <a:tr h="3041964">
                <a:tc>
                  <a:txBody>
                    <a:bodyPr/>
                    <a:lstStyle/>
                    <a:p>
                      <a:pPr algn="ctr"/>
                      <a:r>
                        <a:rPr lang="en-US" sz="2000" b="1" dirty="0"/>
                        <a:t>FORGOT PASSWORD</a:t>
                      </a:r>
                    </a:p>
                    <a:p>
                      <a:pPr algn="ctr"/>
                      <a:endParaRPr lang="en-US" sz="2000" b="1" dirty="0"/>
                    </a:p>
                    <a:p>
                      <a:r>
                        <a:rPr lang="en-US" dirty="0"/>
                        <a:t>You will see a message showing that your password has been changed. </a:t>
                      </a:r>
                    </a:p>
                    <a:p>
                      <a:endParaRPr lang="en-US" dirty="0"/>
                    </a:p>
                    <a:p>
                      <a:endParaRPr lang="en-US" dirty="0"/>
                    </a:p>
                    <a:p>
                      <a:r>
                        <a:rPr lang="en-US" dirty="0"/>
                        <a:t>You will automatically be logged in and will be allowed to access to the MyBenefits Portal.</a:t>
                      </a:r>
                    </a:p>
                  </a:txBody>
                  <a:tcPr/>
                </a:tc>
                <a:extLst>
                  <a:ext uri="{0D108BD9-81ED-4DB2-BD59-A6C34878D82A}">
                    <a16:rowId xmlns:a16="http://schemas.microsoft.com/office/drawing/2014/main" val="2924069131"/>
                  </a:ext>
                </a:extLst>
              </a:tr>
            </a:tbl>
          </a:graphicData>
        </a:graphic>
      </p:graphicFrame>
      <p:pic>
        <p:nvPicPr>
          <p:cNvPr id="2" name="Picture 1" descr="Text&#10;&#10;AI-generated content may be incorrect.">
            <a:extLst>
              <a:ext uri="{FF2B5EF4-FFF2-40B4-BE49-F238E27FC236}">
                <a16:creationId xmlns:a16="http://schemas.microsoft.com/office/drawing/2014/main" id="{208C6512-3D32-B28D-381A-E8312378C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BE91C911-72F2-7CFB-53E0-ABBFCB8BF0A8}"/>
              </a:ext>
            </a:extLst>
          </p:cNvPr>
          <p:cNvSpPr/>
          <p:nvPr/>
        </p:nvSpPr>
        <p:spPr>
          <a:xfrm>
            <a:off x="5898291" y="2257168"/>
            <a:ext cx="3410465" cy="1054443"/>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4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59512-FC24-101A-87F9-BACD12C0B6F7}"/>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D7292601-E54F-17A6-A8E8-E3FFC424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157618F0-842B-F7D0-9C27-843AAF69B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119" y="567392"/>
            <a:ext cx="7872030" cy="5597887"/>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992EF804-ED3D-450C-91BD-CE9A95BC4A31}"/>
              </a:ext>
            </a:extLst>
          </p:cNvPr>
          <p:cNvGraphicFramePr>
            <a:graphicFrameLocks noGrp="1"/>
          </p:cNvGraphicFramePr>
          <p:nvPr>
            <p:extLst>
              <p:ext uri="{D42A27DB-BD31-4B8C-83A1-F6EECF244321}">
                <p14:modId xmlns:p14="http://schemas.microsoft.com/office/powerpoint/2010/main" val="3167203113"/>
              </p:ext>
            </p:extLst>
          </p:nvPr>
        </p:nvGraphicFramePr>
        <p:xfrm>
          <a:off x="528851" y="2273889"/>
          <a:ext cx="2863914" cy="1871804"/>
        </p:xfrm>
        <a:graphic>
          <a:graphicData uri="http://schemas.openxmlformats.org/drawingml/2006/table">
            <a:tbl>
              <a:tblPr>
                <a:tableStyleId>{35758FB7-9AC5-4552-8A53-C91805E547FA}</a:tableStyleId>
              </a:tblPr>
              <a:tblGrid>
                <a:gridCol w="2863914">
                  <a:extLst>
                    <a:ext uri="{9D8B030D-6E8A-4147-A177-3AD203B41FA5}">
                      <a16:colId xmlns:a16="http://schemas.microsoft.com/office/drawing/2014/main" val="2355383607"/>
                    </a:ext>
                  </a:extLst>
                </a:gridCol>
              </a:tblGrid>
              <a:tr h="1871804">
                <a:tc>
                  <a:txBody>
                    <a:bodyPr/>
                    <a:lstStyle/>
                    <a:p>
                      <a:pPr algn="ctr"/>
                      <a:r>
                        <a:rPr lang="en-US" sz="2000" b="1" dirty="0"/>
                        <a:t>FORGOT PASSWORD</a:t>
                      </a:r>
                      <a:endParaRPr lang="en-US" sz="1800" b="1" dirty="0"/>
                    </a:p>
                    <a:p>
                      <a:pPr algn="ctr"/>
                      <a:endParaRPr lang="en-US" sz="1800" b="1" dirty="0"/>
                    </a:p>
                    <a:p>
                      <a:pPr algn="l"/>
                      <a:r>
                        <a:rPr lang="en-US" sz="1800" b="0" dirty="0"/>
                        <a:t>Read the details under “Important Notice”, then click ACCEPT to continue.</a:t>
                      </a:r>
                    </a:p>
                  </a:txBody>
                  <a:tcPr/>
                </a:tc>
                <a:extLst>
                  <a:ext uri="{0D108BD9-81ED-4DB2-BD59-A6C34878D82A}">
                    <a16:rowId xmlns:a16="http://schemas.microsoft.com/office/drawing/2014/main" val="2914143509"/>
                  </a:ext>
                </a:extLst>
              </a:tr>
            </a:tbl>
          </a:graphicData>
        </a:graphic>
      </p:graphicFrame>
      <p:pic>
        <p:nvPicPr>
          <p:cNvPr id="2" name="Picture 1" descr="Text&#10;&#10;AI-generated content may be incorrect.">
            <a:extLst>
              <a:ext uri="{FF2B5EF4-FFF2-40B4-BE49-F238E27FC236}">
                <a16:creationId xmlns:a16="http://schemas.microsoft.com/office/drawing/2014/main" id="{6DDBF537-9A69-FFBF-8447-339B233DA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35C7593C-8142-06D9-9344-205BE9799A5A}"/>
              </a:ext>
            </a:extLst>
          </p:cNvPr>
          <p:cNvSpPr/>
          <p:nvPr/>
        </p:nvSpPr>
        <p:spPr>
          <a:xfrm>
            <a:off x="7216344" y="4607009"/>
            <a:ext cx="1120347" cy="418071"/>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3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63D6-FF1E-8444-827E-959654D3E213}"/>
            </a:ext>
          </a:extLst>
        </p:cNvPr>
        <p:cNvGrpSpPr/>
        <p:nvPr/>
      </p:nvGrpSpPr>
      <p:grpSpPr>
        <a:xfrm>
          <a:off x="0" y="0"/>
          <a:ext cx="0" cy="0"/>
          <a:chOff x="0" y="0"/>
          <a:chExt cx="0" cy="0"/>
        </a:xfrm>
      </p:grpSpPr>
      <p:pic>
        <p:nvPicPr>
          <p:cNvPr id="4" name="Picture 3" descr="Logo, company name&#10;&#10;AI-generated content may be incorrect.">
            <a:extLst>
              <a:ext uri="{FF2B5EF4-FFF2-40B4-BE49-F238E27FC236}">
                <a16:creationId xmlns:a16="http://schemas.microsoft.com/office/drawing/2014/main" id="{012A03E7-59D2-BEFA-EAEF-7F515ABD3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graphicFrame>
        <p:nvGraphicFramePr>
          <p:cNvPr id="11" name="Table 10">
            <a:extLst>
              <a:ext uri="{FF2B5EF4-FFF2-40B4-BE49-F238E27FC236}">
                <a16:creationId xmlns:a16="http://schemas.microsoft.com/office/drawing/2014/main" id="{66B792A8-100C-AC4C-6F56-B7958F18E296}"/>
              </a:ext>
            </a:extLst>
          </p:cNvPr>
          <p:cNvGraphicFramePr>
            <a:graphicFrameLocks noGrp="1"/>
          </p:cNvGraphicFramePr>
          <p:nvPr>
            <p:extLst>
              <p:ext uri="{D42A27DB-BD31-4B8C-83A1-F6EECF244321}">
                <p14:modId xmlns:p14="http://schemas.microsoft.com/office/powerpoint/2010/main" val="783902422"/>
              </p:ext>
            </p:extLst>
          </p:nvPr>
        </p:nvGraphicFramePr>
        <p:xfrm>
          <a:off x="443829" y="1420741"/>
          <a:ext cx="3123447" cy="3139440"/>
        </p:xfrm>
        <a:graphic>
          <a:graphicData uri="http://schemas.openxmlformats.org/drawingml/2006/table">
            <a:tbl>
              <a:tblPr>
                <a:tableStyleId>{35758FB7-9AC5-4552-8A53-C91805E547FA}</a:tableStyleId>
              </a:tblPr>
              <a:tblGrid>
                <a:gridCol w="3123447">
                  <a:extLst>
                    <a:ext uri="{9D8B030D-6E8A-4147-A177-3AD203B41FA5}">
                      <a16:colId xmlns:a16="http://schemas.microsoft.com/office/drawing/2014/main" val="1786960561"/>
                    </a:ext>
                  </a:extLst>
                </a:gridCol>
              </a:tblGrid>
              <a:tr h="1638677">
                <a:tc>
                  <a:txBody>
                    <a:bodyPr/>
                    <a:lstStyle/>
                    <a:p>
                      <a:pPr algn="ctr"/>
                      <a:r>
                        <a:rPr lang="en-US" sz="2000" b="1" dirty="0">
                          <a:latin typeface="+mn-lt"/>
                        </a:rPr>
                        <a:t>MERGE EMAIL- Notice</a:t>
                      </a:r>
                    </a:p>
                    <a:p>
                      <a:pPr algn="ctr"/>
                      <a:endParaRPr lang="en-US" sz="1800" b="1" dirty="0">
                        <a:latin typeface="+mn-lt"/>
                      </a:endParaRPr>
                    </a:p>
                    <a:p>
                      <a:pPr algn="l"/>
                      <a:r>
                        <a:rPr lang="en-US" dirty="0"/>
                        <a:t>If you receive this notice after entering your email on the initial login screen, you must contact your Benefits Specialist or Human Resources Department to correct your email address before you can view your benefits information.</a:t>
                      </a:r>
                    </a:p>
                  </a:txBody>
                  <a:tcPr/>
                </a:tc>
                <a:extLst>
                  <a:ext uri="{0D108BD9-81ED-4DB2-BD59-A6C34878D82A}">
                    <a16:rowId xmlns:a16="http://schemas.microsoft.com/office/drawing/2014/main" val="1375972104"/>
                  </a:ext>
                </a:extLst>
              </a:tr>
            </a:tbl>
          </a:graphicData>
        </a:graphic>
      </p:graphicFrame>
      <p:pic>
        <p:nvPicPr>
          <p:cNvPr id="2" name="Picture 1" descr="Text&#10;&#10;AI-generated content may be incorrect.">
            <a:extLst>
              <a:ext uri="{FF2B5EF4-FFF2-40B4-BE49-F238E27FC236}">
                <a16:creationId xmlns:a16="http://schemas.microsoft.com/office/drawing/2014/main" id="{038E539A-2C17-5393-5FFC-3761C217A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pic>
        <p:nvPicPr>
          <p:cNvPr id="6" name="Picture 5" descr="Graphical user interface, application&#10;&#10;AI-generated content may be incorrect.">
            <a:extLst>
              <a:ext uri="{FF2B5EF4-FFF2-40B4-BE49-F238E27FC236}">
                <a16:creationId xmlns:a16="http://schemas.microsoft.com/office/drawing/2014/main" id="{DF9C220C-3CB5-6BA1-700A-EB07D1943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643" y="497472"/>
            <a:ext cx="7791528" cy="5540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43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548F-5551-FB06-5383-AE5E2F90E33F}"/>
            </a:ext>
          </a:extLst>
        </p:cNvPr>
        <p:cNvGrpSpPr/>
        <p:nvPr/>
      </p:nvGrpSpPr>
      <p:grpSpPr>
        <a:xfrm>
          <a:off x="0" y="0"/>
          <a:ext cx="0" cy="0"/>
          <a:chOff x="0" y="0"/>
          <a:chExt cx="0" cy="0"/>
        </a:xfrm>
      </p:grpSpPr>
      <p:pic>
        <p:nvPicPr>
          <p:cNvPr id="5" name="Picture 4" descr="Logo, company name&#10;&#10;AI-generated content may be incorrect.">
            <a:extLst>
              <a:ext uri="{FF2B5EF4-FFF2-40B4-BE49-F238E27FC236}">
                <a16:creationId xmlns:a16="http://schemas.microsoft.com/office/drawing/2014/main" id="{6CD627F5-9493-AB71-017B-F816AEDCF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graphicFrame>
        <p:nvGraphicFramePr>
          <p:cNvPr id="6" name="Table 5">
            <a:extLst>
              <a:ext uri="{FF2B5EF4-FFF2-40B4-BE49-F238E27FC236}">
                <a16:creationId xmlns:a16="http://schemas.microsoft.com/office/drawing/2014/main" id="{689530C2-5AFE-6B57-4243-E754158529F6}"/>
              </a:ext>
            </a:extLst>
          </p:cNvPr>
          <p:cNvGraphicFramePr>
            <a:graphicFrameLocks noGrp="1"/>
          </p:cNvGraphicFramePr>
          <p:nvPr>
            <p:extLst>
              <p:ext uri="{D42A27DB-BD31-4B8C-83A1-F6EECF244321}">
                <p14:modId xmlns:p14="http://schemas.microsoft.com/office/powerpoint/2010/main" val="2076912435"/>
              </p:ext>
            </p:extLst>
          </p:nvPr>
        </p:nvGraphicFramePr>
        <p:xfrm>
          <a:off x="442954" y="1250170"/>
          <a:ext cx="3127248" cy="3444240"/>
        </p:xfrm>
        <a:graphic>
          <a:graphicData uri="http://schemas.openxmlformats.org/drawingml/2006/table">
            <a:tbl>
              <a:tblPr>
                <a:tableStyleId>{35758FB7-9AC5-4552-8A53-C91805E547FA}</a:tableStyleId>
              </a:tblPr>
              <a:tblGrid>
                <a:gridCol w="3127248">
                  <a:extLst>
                    <a:ext uri="{9D8B030D-6E8A-4147-A177-3AD203B41FA5}">
                      <a16:colId xmlns:a16="http://schemas.microsoft.com/office/drawing/2014/main" val="2355383607"/>
                    </a:ext>
                  </a:extLst>
                </a:gridCol>
              </a:tblGrid>
              <a:tr h="3108960">
                <a:tc>
                  <a:txBody>
                    <a:bodyPr/>
                    <a:lstStyle/>
                    <a:p>
                      <a:pPr algn="ctr"/>
                      <a:r>
                        <a:rPr lang="en-US" sz="2000" b="1" dirty="0"/>
                        <a:t>EMAIL NOT FOUND Notice</a:t>
                      </a:r>
                      <a:endParaRPr lang="en-US" sz="1800" b="1" dirty="0"/>
                    </a:p>
                    <a:p>
                      <a:pPr algn="ctr"/>
                      <a:endParaRPr lang="en-US" sz="1800" b="1" dirty="0"/>
                    </a:p>
                    <a:p>
                      <a:pPr algn="l"/>
                      <a:r>
                        <a:rPr lang="en-US" sz="1800" b="0" dirty="0"/>
                        <a:t>If you receive this notice after entering an email, you do not have an email on file.  Contact your Benefits Specialist or Human Resources Department for assistance.  </a:t>
                      </a:r>
                      <a:r>
                        <a:rPr lang="en-US" sz="1800" b="0" u="sng" dirty="0"/>
                        <a:t>A valid email address is required before you can proceed.</a:t>
                      </a:r>
                    </a:p>
                  </a:txBody>
                  <a:tcPr/>
                </a:tc>
                <a:extLst>
                  <a:ext uri="{0D108BD9-81ED-4DB2-BD59-A6C34878D82A}">
                    <a16:rowId xmlns:a16="http://schemas.microsoft.com/office/drawing/2014/main" val="2914143509"/>
                  </a:ext>
                </a:extLst>
              </a:tr>
            </a:tbl>
          </a:graphicData>
        </a:graphic>
      </p:graphicFrame>
      <p:sp>
        <p:nvSpPr>
          <p:cNvPr id="2" name="Oval 1">
            <a:extLst>
              <a:ext uri="{FF2B5EF4-FFF2-40B4-BE49-F238E27FC236}">
                <a16:creationId xmlns:a16="http://schemas.microsoft.com/office/drawing/2014/main" id="{79353DD1-BC6A-CCFD-A9EB-B3562E8BC181}"/>
              </a:ext>
            </a:extLst>
          </p:cNvPr>
          <p:cNvSpPr/>
          <p:nvPr/>
        </p:nvSpPr>
        <p:spPr>
          <a:xfrm>
            <a:off x="7187167" y="4995250"/>
            <a:ext cx="1131683" cy="50020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AI-generated content may be incorrect.">
            <a:extLst>
              <a:ext uri="{FF2B5EF4-FFF2-40B4-BE49-F238E27FC236}">
                <a16:creationId xmlns:a16="http://schemas.microsoft.com/office/drawing/2014/main" id="{E4166D11-F216-DF0B-AA36-7B1656A19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643" y="493765"/>
            <a:ext cx="7792403" cy="5541264"/>
          </a:xfrm>
          <a:prstGeom prst="rect">
            <a:avLst/>
          </a:prstGeom>
          <a:ln>
            <a:noFill/>
          </a:ln>
          <a:effectLst>
            <a:outerShdw blurRad="292100" dist="139700" dir="2700000" algn="tl" rotWithShape="0">
              <a:srgbClr val="333333">
                <a:alpha val="65000"/>
              </a:srgbClr>
            </a:outerShdw>
          </a:effectLst>
        </p:spPr>
      </p:pic>
      <p:pic>
        <p:nvPicPr>
          <p:cNvPr id="3" name="Picture 2" descr="Text&#10;&#10;AI-generated content may be incorrect.">
            <a:extLst>
              <a:ext uri="{FF2B5EF4-FFF2-40B4-BE49-F238E27FC236}">
                <a16:creationId xmlns:a16="http://schemas.microsoft.com/office/drawing/2014/main" id="{16049286-DCA1-5DC8-475A-B74380EAB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Tree>
    <p:extLst>
      <p:ext uri="{BB962C8B-B14F-4D97-AF65-F5344CB8AC3E}">
        <p14:creationId xmlns:p14="http://schemas.microsoft.com/office/powerpoint/2010/main" val="351905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d-3D313D47-2F6C-4A3B-9A56-0CCC5E8CEA75" descr="image.png">
            <a:extLst>
              <a:ext uri="{FF2B5EF4-FFF2-40B4-BE49-F238E27FC236}">
                <a16:creationId xmlns:a16="http://schemas.microsoft.com/office/drawing/2014/main" id="{C988AF70-8C7F-275E-E531-B46CCBCE6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7"/>
          <a:stretch>
            <a:fillRect/>
          </a:stretch>
        </p:blipFill>
        <p:spPr bwMode="auto">
          <a:xfrm>
            <a:off x="688752" y="532353"/>
            <a:ext cx="6345697" cy="4805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81BB959C-4569-C40F-E041-F5B9A6C8225C}"/>
              </a:ext>
            </a:extLst>
          </p:cNvPr>
          <p:cNvGraphicFramePr>
            <a:graphicFrameLocks noGrp="1"/>
          </p:cNvGraphicFramePr>
          <p:nvPr>
            <p:extLst>
              <p:ext uri="{D42A27DB-BD31-4B8C-83A1-F6EECF244321}">
                <p14:modId xmlns:p14="http://schemas.microsoft.com/office/powerpoint/2010/main" val="886481461"/>
              </p:ext>
            </p:extLst>
          </p:nvPr>
        </p:nvGraphicFramePr>
        <p:xfrm>
          <a:off x="7836595" y="2009380"/>
          <a:ext cx="3666653" cy="1609151"/>
        </p:xfrm>
        <a:graphic>
          <a:graphicData uri="http://schemas.openxmlformats.org/drawingml/2006/table">
            <a:tbl>
              <a:tblPr>
                <a:tableStyleId>{35758FB7-9AC5-4552-8A53-C91805E547FA}</a:tableStyleId>
              </a:tblPr>
              <a:tblGrid>
                <a:gridCol w="3666653">
                  <a:extLst>
                    <a:ext uri="{9D8B030D-6E8A-4147-A177-3AD203B41FA5}">
                      <a16:colId xmlns:a16="http://schemas.microsoft.com/office/drawing/2014/main" val="3057952235"/>
                    </a:ext>
                  </a:extLst>
                </a:gridCol>
              </a:tblGrid>
              <a:tr h="1609151">
                <a:tc>
                  <a:txBody>
                    <a:bodyPr/>
                    <a:lstStyle/>
                    <a:p>
                      <a:pPr algn="ctr"/>
                      <a:r>
                        <a:rPr lang="en-US" sz="2000" b="1" dirty="0">
                          <a:latin typeface="+mn-lt"/>
                        </a:rPr>
                        <a:t>NEW USER</a:t>
                      </a:r>
                    </a:p>
                    <a:p>
                      <a:endParaRPr lang="en-US" sz="2000" b="1" dirty="0">
                        <a:latin typeface="+mn-lt"/>
                      </a:endParaRPr>
                    </a:p>
                    <a:p>
                      <a:r>
                        <a:rPr lang="en-US" sz="1800" dirty="0">
                          <a:latin typeface="+mn-lt"/>
                        </a:rPr>
                        <a:t>To access NMPSIA’s Benefits Portal</a:t>
                      </a:r>
                    </a:p>
                    <a:p>
                      <a:r>
                        <a:rPr lang="en-US" sz="1800" dirty="0">
                          <a:latin typeface="+mn-lt"/>
                        </a:rPr>
                        <a:t>Go to </a:t>
                      </a:r>
                      <a:r>
                        <a:rPr lang="en-US" sz="1800" dirty="0">
                          <a:latin typeface="+mn-lt"/>
                          <a:hlinkClick r:id="rId3"/>
                        </a:rPr>
                        <a:t>NMPSIA.com </a:t>
                      </a:r>
                      <a:r>
                        <a:rPr lang="en-US" sz="1800" dirty="0">
                          <a:latin typeface="+mn-lt"/>
                        </a:rPr>
                        <a:t>and</a:t>
                      </a:r>
                    </a:p>
                    <a:p>
                      <a:r>
                        <a:rPr lang="en-US" sz="1800" dirty="0">
                          <a:latin typeface="+mn-lt"/>
                        </a:rPr>
                        <a:t>Click on “Benefits Portal Login”.</a:t>
                      </a:r>
                      <a:endParaRPr lang="en-US" dirty="0"/>
                    </a:p>
                  </a:txBody>
                  <a:tcPr/>
                </a:tc>
                <a:extLst>
                  <a:ext uri="{0D108BD9-81ED-4DB2-BD59-A6C34878D82A}">
                    <a16:rowId xmlns:a16="http://schemas.microsoft.com/office/drawing/2014/main" val="1242576607"/>
                  </a:ext>
                </a:extLst>
              </a:tr>
            </a:tbl>
          </a:graphicData>
        </a:graphic>
      </p:graphicFrame>
      <p:sp>
        <p:nvSpPr>
          <p:cNvPr id="7" name="Oval 6">
            <a:extLst>
              <a:ext uri="{FF2B5EF4-FFF2-40B4-BE49-F238E27FC236}">
                <a16:creationId xmlns:a16="http://schemas.microsoft.com/office/drawing/2014/main" id="{91A025E5-10BB-F01A-4484-13284EB51ED2}"/>
              </a:ext>
            </a:extLst>
          </p:cNvPr>
          <p:cNvSpPr/>
          <p:nvPr/>
        </p:nvSpPr>
        <p:spPr>
          <a:xfrm>
            <a:off x="5588414" y="462871"/>
            <a:ext cx="932791" cy="540451"/>
          </a:xfrm>
          <a:prstGeom prst="ellipse">
            <a:avLst/>
          </a:prstGeom>
          <a:noFill/>
          <a:ln>
            <a:solidFill>
              <a:srgbClr val="C590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E6EAA75-AC34-4477-8FB7-A1F5FBEBF4DC}"/>
              </a:ext>
            </a:extLst>
          </p:cNvPr>
          <p:cNvCxnSpPr>
            <a:cxnSpLocks/>
          </p:cNvCxnSpPr>
          <p:nvPr/>
        </p:nvCxnSpPr>
        <p:spPr>
          <a:xfrm>
            <a:off x="6606746" y="856735"/>
            <a:ext cx="1458097" cy="1029730"/>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Logo, company name&#10;&#10;AI-generated content may be incorrect.">
            <a:extLst>
              <a:ext uri="{FF2B5EF4-FFF2-40B4-BE49-F238E27FC236}">
                <a16:creationId xmlns:a16="http://schemas.microsoft.com/office/drawing/2014/main" id="{F4413CF9-A88A-FCD8-A9EA-C09B6E2AB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889" y="5667469"/>
            <a:ext cx="2211513" cy="1190531"/>
          </a:xfrm>
          <a:prstGeom prst="rect">
            <a:avLst/>
          </a:prstGeom>
        </p:spPr>
      </p:pic>
      <p:pic>
        <p:nvPicPr>
          <p:cNvPr id="5" name="Picture 4" descr="Text&#10;&#10;AI-generated content may be incorrect.">
            <a:extLst>
              <a:ext uri="{FF2B5EF4-FFF2-40B4-BE49-F238E27FC236}">
                <a16:creationId xmlns:a16="http://schemas.microsoft.com/office/drawing/2014/main" id="{B59B717B-6163-828F-C405-09D8CAAE0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5820" y="5763611"/>
            <a:ext cx="1677907" cy="998246"/>
          </a:xfrm>
          <a:prstGeom prst="rect">
            <a:avLst/>
          </a:prstGeom>
        </p:spPr>
      </p:pic>
    </p:spTree>
    <p:extLst>
      <p:ext uri="{BB962C8B-B14F-4D97-AF65-F5344CB8AC3E}">
        <p14:creationId xmlns:p14="http://schemas.microsoft.com/office/powerpoint/2010/main" val="215099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B181-A989-D9DE-87CB-F8D11F99B7FE}"/>
            </a:ext>
          </a:extLst>
        </p:cNvPr>
        <p:cNvGrpSpPr/>
        <p:nvPr/>
      </p:nvGrpSpPr>
      <p:grpSpPr>
        <a:xfrm>
          <a:off x="0" y="0"/>
          <a:ext cx="0" cy="0"/>
          <a:chOff x="0" y="0"/>
          <a:chExt cx="0" cy="0"/>
        </a:xfrm>
      </p:grpSpPr>
      <p:pic>
        <p:nvPicPr>
          <p:cNvPr id="2" name="Picture 1" descr="Logo, company name&#10;&#10;AI-generated content may be incorrect.">
            <a:extLst>
              <a:ext uri="{FF2B5EF4-FFF2-40B4-BE49-F238E27FC236}">
                <a16:creationId xmlns:a16="http://schemas.microsoft.com/office/drawing/2014/main" id="{E808593D-8A12-0E92-2C1C-28E49DDCF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graphicFrame>
        <p:nvGraphicFramePr>
          <p:cNvPr id="6" name="Table 5">
            <a:extLst>
              <a:ext uri="{FF2B5EF4-FFF2-40B4-BE49-F238E27FC236}">
                <a16:creationId xmlns:a16="http://schemas.microsoft.com/office/drawing/2014/main" id="{6A02ECF9-608E-833C-E981-53CD0F1FE282}"/>
              </a:ext>
            </a:extLst>
          </p:cNvPr>
          <p:cNvGraphicFramePr>
            <a:graphicFrameLocks noGrp="1"/>
          </p:cNvGraphicFramePr>
          <p:nvPr>
            <p:extLst>
              <p:ext uri="{D42A27DB-BD31-4B8C-83A1-F6EECF244321}">
                <p14:modId xmlns:p14="http://schemas.microsoft.com/office/powerpoint/2010/main" val="2847977705"/>
              </p:ext>
            </p:extLst>
          </p:nvPr>
        </p:nvGraphicFramePr>
        <p:xfrm>
          <a:off x="436127" y="1044396"/>
          <a:ext cx="3123894" cy="4354718"/>
        </p:xfrm>
        <a:graphic>
          <a:graphicData uri="http://schemas.openxmlformats.org/drawingml/2006/table">
            <a:tbl>
              <a:tblPr>
                <a:tableStyleId>{35758FB7-9AC5-4552-8A53-C91805E547FA}</a:tableStyleId>
              </a:tblPr>
              <a:tblGrid>
                <a:gridCol w="3123894">
                  <a:extLst>
                    <a:ext uri="{9D8B030D-6E8A-4147-A177-3AD203B41FA5}">
                      <a16:colId xmlns:a16="http://schemas.microsoft.com/office/drawing/2014/main" val="2355383607"/>
                    </a:ext>
                  </a:extLst>
                </a:gridCol>
              </a:tblGrid>
              <a:tr h="4354718">
                <a:tc>
                  <a:txBody>
                    <a:bodyPr/>
                    <a:lstStyle/>
                    <a:p>
                      <a:pPr algn="ctr"/>
                      <a:r>
                        <a:rPr lang="en-US" sz="1800" b="1" dirty="0"/>
                        <a:t>EXPIRED ACCOUNT</a:t>
                      </a:r>
                    </a:p>
                    <a:p>
                      <a:pPr algn="ctr"/>
                      <a:endParaRPr lang="en-US" sz="1800" b="1" dirty="0"/>
                    </a:p>
                    <a:p>
                      <a:pPr algn="l"/>
                      <a:r>
                        <a:rPr lang="en-US" sz="1800" b="0" dirty="0"/>
                        <a:t>If you receive this notice after entering an email, your account is not longer active.</a:t>
                      </a:r>
                    </a:p>
                    <a:p>
                      <a:pPr algn="l"/>
                      <a:endParaRPr lang="en-US" sz="1800" b="0" kern="1200" dirty="0">
                        <a:solidFill>
                          <a:schemeClr val="dk1"/>
                        </a:solidFill>
                        <a:effectLst/>
                        <a:latin typeface="+mn-lt"/>
                        <a:ea typeface="+mn-ea"/>
                        <a:cs typeface="+mn-cs"/>
                      </a:endParaRPr>
                    </a:p>
                    <a:p>
                      <a:pPr algn="l"/>
                      <a:r>
                        <a:rPr lang="en-US" sz="1800" b="0" kern="1200" dirty="0">
                          <a:solidFill>
                            <a:schemeClr val="dk1"/>
                          </a:solidFill>
                          <a:effectLst/>
                          <a:latin typeface="+mn-lt"/>
                          <a:ea typeface="+mn-ea"/>
                          <a:cs typeface="+mn-cs"/>
                        </a:rPr>
                        <a:t>If you believe this is an error, please contact the School District or the entity with whom you are employed. The Benefits Specialist or Human Resources Department can assist you with any questions or concerns related to your insurance benefits.</a:t>
                      </a:r>
                      <a:r>
                        <a:rPr lang="en-US" sz="1800" b="1" dirty="0"/>
                        <a:t>   </a:t>
                      </a:r>
                    </a:p>
                  </a:txBody>
                  <a:tcPr/>
                </a:tc>
                <a:extLst>
                  <a:ext uri="{0D108BD9-81ED-4DB2-BD59-A6C34878D82A}">
                    <a16:rowId xmlns:a16="http://schemas.microsoft.com/office/drawing/2014/main" val="2914143509"/>
                  </a:ext>
                </a:extLst>
              </a:tr>
            </a:tbl>
          </a:graphicData>
        </a:graphic>
      </p:graphicFrame>
      <p:pic>
        <p:nvPicPr>
          <p:cNvPr id="8" name="Picture 7" descr="Graphical user interface, application&#10;&#10;AI-generated content may be incorrect.">
            <a:extLst>
              <a:ext uri="{FF2B5EF4-FFF2-40B4-BE49-F238E27FC236}">
                <a16:creationId xmlns:a16="http://schemas.microsoft.com/office/drawing/2014/main" id="{9921E48A-BDC6-D51C-CE2C-F6E1A76F2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232" y="492313"/>
            <a:ext cx="7792403" cy="5541264"/>
          </a:xfrm>
          <a:prstGeom prst="rect">
            <a:avLst/>
          </a:prstGeom>
          <a:ln>
            <a:noFill/>
          </a:ln>
          <a:effectLst>
            <a:outerShdw blurRad="292100" dist="139700" dir="2700000" algn="tl" rotWithShape="0">
              <a:srgbClr val="333333">
                <a:alpha val="65000"/>
              </a:srgbClr>
            </a:outerShdw>
          </a:effectLst>
        </p:spPr>
      </p:pic>
      <p:pic>
        <p:nvPicPr>
          <p:cNvPr id="5" name="Picture 4" descr="Text&#10;&#10;AI-generated content may be incorrect.">
            <a:extLst>
              <a:ext uri="{FF2B5EF4-FFF2-40B4-BE49-F238E27FC236}">
                <a16:creationId xmlns:a16="http://schemas.microsoft.com/office/drawing/2014/main" id="{1CEFE327-9B04-2B42-AE29-93D222BD8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Tree>
    <p:extLst>
      <p:ext uri="{BB962C8B-B14F-4D97-AF65-F5344CB8AC3E}">
        <p14:creationId xmlns:p14="http://schemas.microsoft.com/office/powerpoint/2010/main" val="160495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12D1EBB7-4C1B-87E7-2C9C-7AC64E8C8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
            <a:extLst>
              <a:ext uri="{FF2B5EF4-FFF2-40B4-BE49-F238E27FC236}">
                <a16:creationId xmlns:a16="http://schemas.microsoft.com/office/drawing/2014/main" id="{28ABE480-7E34-741A-A637-1B17B32ED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370" y="575406"/>
            <a:ext cx="7942907" cy="5707188"/>
          </a:xfrm>
          <a:prstGeom prst="rect">
            <a:avLst/>
          </a:prstGeom>
          <a:ln>
            <a:noFill/>
          </a:ln>
          <a:effectLst>
            <a:outerShdw blurRad="292100" dist="139700" dir="2700000" algn="tl" rotWithShape="0">
              <a:srgbClr val="333333">
                <a:alpha val="65000"/>
              </a:srgbClr>
            </a:outerShdw>
          </a:effectLst>
        </p:spPr>
      </p:pic>
      <p:graphicFrame>
        <p:nvGraphicFramePr>
          <p:cNvPr id="11" name="Table 10">
            <a:extLst>
              <a:ext uri="{FF2B5EF4-FFF2-40B4-BE49-F238E27FC236}">
                <a16:creationId xmlns:a16="http://schemas.microsoft.com/office/drawing/2014/main" id="{B9928C8C-66DD-C753-31C0-150E5217F9DF}"/>
              </a:ext>
            </a:extLst>
          </p:cNvPr>
          <p:cNvGraphicFramePr>
            <a:graphicFrameLocks noGrp="1"/>
          </p:cNvGraphicFramePr>
          <p:nvPr>
            <p:extLst>
              <p:ext uri="{D42A27DB-BD31-4B8C-83A1-F6EECF244321}">
                <p14:modId xmlns:p14="http://schemas.microsoft.com/office/powerpoint/2010/main" val="1893423436"/>
              </p:ext>
            </p:extLst>
          </p:nvPr>
        </p:nvGraphicFramePr>
        <p:xfrm>
          <a:off x="443723" y="1540426"/>
          <a:ext cx="3123447" cy="2590800"/>
        </p:xfrm>
        <a:graphic>
          <a:graphicData uri="http://schemas.openxmlformats.org/drawingml/2006/table">
            <a:tbl>
              <a:tblPr>
                <a:tableStyleId>{35758FB7-9AC5-4552-8A53-C91805E547FA}</a:tableStyleId>
              </a:tblPr>
              <a:tblGrid>
                <a:gridCol w="3123447">
                  <a:extLst>
                    <a:ext uri="{9D8B030D-6E8A-4147-A177-3AD203B41FA5}">
                      <a16:colId xmlns:a16="http://schemas.microsoft.com/office/drawing/2014/main" val="1786960561"/>
                    </a:ext>
                  </a:extLst>
                </a:gridCol>
              </a:tblGrid>
              <a:tr h="1638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n-lt"/>
                        </a:rPr>
                        <a:t>NEW USER</a:t>
                      </a:r>
                    </a:p>
                    <a:p>
                      <a:endParaRPr lang="en-US" sz="1800" dirty="0">
                        <a:latin typeface="+mn-lt"/>
                      </a:endParaRPr>
                    </a:p>
                    <a:p>
                      <a:r>
                        <a:rPr lang="en-US" sz="1800" dirty="0">
                          <a:latin typeface="+mn-lt"/>
                        </a:rPr>
                        <a:t>1. Enter the email you provided when you enrolled in NMPSIA benefits.</a:t>
                      </a:r>
                    </a:p>
                    <a:p>
                      <a:endParaRPr lang="en-US" sz="1800" dirty="0">
                        <a:latin typeface="+mn-lt"/>
                      </a:endParaRPr>
                    </a:p>
                    <a:p>
                      <a:r>
                        <a:rPr lang="en-US" sz="1800" dirty="0">
                          <a:latin typeface="+mn-lt"/>
                        </a:rPr>
                        <a:t>2. Certify you are not a robot.</a:t>
                      </a:r>
                    </a:p>
                    <a:p>
                      <a:endParaRPr lang="en-US" dirty="0"/>
                    </a:p>
                    <a:p>
                      <a:r>
                        <a:rPr lang="en-US" dirty="0"/>
                        <a:t>3. Click GET STARTED.</a:t>
                      </a:r>
                    </a:p>
                  </a:txBody>
                  <a:tcPr/>
                </a:tc>
                <a:extLst>
                  <a:ext uri="{0D108BD9-81ED-4DB2-BD59-A6C34878D82A}">
                    <a16:rowId xmlns:a16="http://schemas.microsoft.com/office/drawing/2014/main" val="1375972104"/>
                  </a:ext>
                </a:extLst>
              </a:tr>
            </a:tbl>
          </a:graphicData>
        </a:graphic>
      </p:graphicFrame>
      <p:pic>
        <p:nvPicPr>
          <p:cNvPr id="2" name="Picture 1" descr="Text&#10;&#10;AI-generated content may be incorrect.">
            <a:extLst>
              <a:ext uri="{FF2B5EF4-FFF2-40B4-BE49-F238E27FC236}">
                <a16:creationId xmlns:a16="http://schemas.microsoft.com/office/drawing/2014/main" id="{902C807E-7082-57CD-7542-6E3CF2EA7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TextBox 3">
            <a:extLst>
              <a:ext uri="{FF2B5EF4-FFF2-40B4-BE49-F238E27FC236}">
                <a16:creationId xmlns:a16="http://schemas.microsoft.com/office/drawing/2014/main" id="{2A950CFE-473B-63D2-F883-81294575B682}"/>
              </a:ext>
            </a:extLst>
          </p:cNvPr>
          <p:cNvSpPr txBox="1"/>
          <p:nvPr/>
        </p:nvSpPr>
        <p:spPr>
          <a:xfrm>
            <a:off x="5403894" y="2950062"/>
            <a:ext cx="914400" cy="369332"/>
          </a:xfrm>
          <a:prstGeom prst="rect">
            <a:avLst/>
          </a:prstGeom>
          <a:noFill/>
        </p:spPr>
        <p:txBody>
          <a:bodyPr wrap="square" rtlCol="0">
            <a:spAutoFit/>
          </a:bodyPr>
          <a:lstStyle/>
          <a:p>
            <a:pPr algn="ctr"/>
            <a:r>
              <a:rPr lang="en-US" dirty="0">
                <a:solidFill>
                  <a:srgbClr val="C58EBC"/>
                </a:solidFill>
              </a:rPr>
              <a:t>1</a:t>
            </a:r>
          </a:p>
        </p:txBody>
      </p:sp>
      <p:sp>
        <p:nvSpPr>
          <p:cNvPr id="6" name="TextBox 5">
            <a:extLst>
              <a:ext uri="{FF2B5EF4-FFF2-40B4-BE49-F238E27FC236}">
                <a16:creationId xmlns:a16="http://schemas.microsoft.com/office/drawing/2014/main" id="{F45A3535-D9EB-719B-BD2B-A625CF9FE290}"/>
              </a:ext>
            </a:extLst>
          </p:cNvPr>
          <p:cNvSpPr txBox="1"/>
          <p:nvPr/>
        </p:nvSpPr>
        <p:spPr>
          <a:xfrm>
            <a:off x="5582871" y="3525468"/>
            <a:ext cx="914400" cy="369332"/>
          </a:xfrm>
          <a:prstGeom prst="rect">
            <a:avLst/>
          </a:prstGeom>
          <a:noFill/>
        </p:spPr>
        <p:txBody>
          <a:bodyPr wrap="square" rtlCol="0">
            <a:spAutoFit/>
          </a:bodyPr>
          <a:lstStyle/>
          <a:p>
            <a:pPr algn="ctr"/>
            <a:r>
              <a:rPr lang="en-US" dirty="0">
                <a:solidFill>
                  <a:srgbClr val="C58EBC"/>
                </a:solidFill>
              </a:rPr>
              <a:t>2</a:t>
            </a:r>
          </a:p>
        </p:txBody>
      </p:sp>
      <p:sp>
        <p:nvSpPr>
          <p:cNvPr id="7" name="TextBox 6">
            <a:extLst>
              <a:ext uri="{FF2B5EF4-FFF2-40B4-BE49-F238E27FC236}">
                <a16:creationId xmlns:a16="http://schemas.microsoft.com/office/drawing/2014/main" id="{EB481A88-B465-904A-279B-074DE758FA70}"/>
              </a:ext>
            </a:extLst>
          </p:cNvPr>
          <p:cNvSpPr txBox="1"/>
          <p:nvPr/>
        </p:nvSpPr>
        <p:spPr>
          <a:xfrm>
            <a:off x="8812889" y="3625678"/>
            <a:ext cx="914400" cy="369332"/>
          </a:xfrm>
          <a:prstGeom prst="rect">
            <a:avLst/>
          </a:prstGeom>
          <a:noFill/>
        </p:spPr>
        <p:txBody>
          <a:bodyPr wrap="square" rtlCol="0">
            <a:spAutoFit/>
          </a:bodyPr>
          <a:lstStyle/>
          <a:p>
            <a:pPr algn="ctr"/>
            <a:r>
              <a:rPr lang="en-US" dirty="0">
                <a:solidFill>
                  <a:srgbClr val="C58EBC"/>
                </a:solidFill>
              </a:rPr>
              <a:t>3</a:t>
            </a:r>
          </a:p>
        </p:txBody>
      </p:sp>
      <p:cxnSp>
        <p:nvCxnSpPr>
          <p:cNvPr id="9" name="Straight Arrow Connector 8">
            <a:extLst>
              <a:ext uri="{FF2B5EF4-FFF2-40B4-BE49-F238E27FC236}">
                <a16:creationId xmlns:a16="http://schemas.microsoft.com/office/drawing/2014/main" id="{BC0C41BB-0B7F-58FB-EDE8-0B107CF66BF5}"/>
              </a:ext>
            </a:extLst>
          </p:cNvPr>
          <p:cNvCxnSpPr>
            <a:cxnSpLocks/>
          </p:cNvCxnSpPr>
          <p:nvPr/>
        </p:nvCxnSpPr>
        <p:spPr>
          <a:xfrm>
            <a:off x="6040071" y="3179805"/>
            <a:ext cx="527221" cy="0"/>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11CFE72-BABF-EE7F-F62F-A2820A64B880}"/>
              </a:ext>
            </a:extLst>
          </p:cNvPr>
          <p:cNvCxnSpPr>
            <a:cxnSpLocks/>
          </p:cNvCxnSpPr>
          <p:nvPr/>
        </p:nvCxnSpPr>
        <p:spPr>
          <a:xfrm flipV="1">
            <a:off x="6151157" y="3506572"/>
            <a:ext cx="346114" cy="188785"/>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56E90E6-5D98-2AFD-C120-4E4F7077AD0C}"/>
              </a:ext>
            </a:extLst>
          </p:cNvPr>
          <p:cNvCxnSpPr>
            <a:cxnSpLocks/>
          </p:cNvCxnSpPr>
          <p:nvPr/>
        </p:nvCxnSpPr>
        <p:spPr>
          <a:xfrm flipH="1">
            <a:off x="8353647" y="3824419"/>
            <a:ext cx="782112" cy="0"/>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63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CAAFFD65-1EB0-090C-A688-07106F9A5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 Teams&#10;&#10;AI-generated content may be incorrect.">
            <a:extLst>
              <a:ext uri="{FF2B5EF4-FFF2-40B4-BE49-F238E27FC236}">
                <a16:creationId xmlns:a16="http://schemas.microsoft.com/office/drawing/2014/main" id="{7DB3753B-5F18-47D6-9B8B-DDF82A829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829" y="416460"/>
            <a:ext cx="7776927" cy="6025080"/>
          </a:xfrm>
          <a:prstGeom prst="rect">
            <a:avLst/>
          </a:prstGeom>
          <a:ln>
            <a:noFill/>
          </a:ln>
          <a:effectLst>
            <a:outerShdw blurRad="292100" dist="139700" dir="2700000" algn="tl" rotWithShape="0">
              <a:srgbClr val="333333">
                <a:alpha val="65000"/>
              </a:srgbClr>
            </a:outerShdw>
          </a:effectLst>
        </p:spPr>
      </p:pic>
      <p:graphicFrame>
        <p:nvGraphicFramePr>
          <p:cNvPr id="8" name="Table 7">
            <a:extLst>
              <a:ext uri="{FF2B5EF4-FFF2-40B4-BE49-F238E27FC236}">
                <a16:creationId xmlns:a16="http://schemas.microsoft.com/office/drawing/2014/main" id="{0D2846C8-EBBF-A360-3F9F-C5DFAB167290}"/>
              </a:ext>
            </a:extLst>
          </p:cNvPr>
          <p:cNvGraphicFramePr>
            <a:graphicFrameLocks noGrp="1"/>
          </p:cNvGraphicFramePr>
          <p:nvPr>
            <p:extLst>
              <p:ext uri="{D42A27DB-BD31-4B8C-83A1-F6EECF244321}">
                <p14:modId xmlns:p14="http://schemas.microsoft.com/office/powerpoint/2010/main" val="4264056727"/>
              </p:ext>
            </p:extLst>
          </p:nvPr>
        </p:nvGraphicFramePr>
        <p:xfrm>
          <a:off x="647321" y="1319845"/>
          <a:ext cx="2829047" cy="3169920"/>
        </p:xfrm>
        <a:graphic>
          <a:graphicData uri="http://schemas.openxmlformats.org/drawingml/2006/table">
            <a:tbl>
              <a:tblPr>
                <a:tableStyleId>{35758FB7-9AC5-4552-8A53-C91805E547FA}</a:tableStyleId>
              </a:tblPr>
              <a:tblGrid>
                <a:gridCol w="2829047">
                  <a:extLst>
                    <a:ext uri="{9D8B030D-6E8A-4147-A177-3AD203B41FA5}">
                      <a16:colId xmlns:a16="http://schemas.microsoft.com/office/drawing/2014/main" val="2015455021"/>
                    </a:ext>
                  </a:extLst>
                </a:gridCol>
              </a:tblGrid>
              <a:tr h="2706987">
                <a:tc>
                  <a:txBody>
                    <a:bodyPr/>
                    <a:lstStyle/>
                    <a:p>
                      <a:pPr algn="ctr"/>
                      <a:r>
                        <a:rPr lang="en-US" sz="2000" b="1" dirty="0"/>
                        <a:t>NEW USER</a:t>
                      </a:r>
                    </a:p>
                    <a:p>
                      <a:pPr algn="ctr"/>
                      <a:endParaRPr lang="en-US" sz="2000" b="1" dirty="0"/>
                    </a:p>
                    <a:p>
                      <a:pPr algn="ctr"/>
                      <a:r>
                        <a:rPr lang="en-US" sz="1800" dirty="0"/>
                        <a:t>A Multi- Factor Authentication (MFA) code will be sent to your email.</a:t>
                      </a:r>
                    </a:p>
                    <a:p>
                      <a:endParaRPr lang="en-US" sz="1800" dirty="0"/>
                    </a:p>
                    <a:p>
                      <a:r>
                        <a:rPr lang="en-US" sz="1800" dirty="0"/>
                        <a:t>1. Enter the code and </a:t>
                      </a:r>
                    </a:p>
                    <a:p>
                      <a:r>
                        <a:rPr lang="en-US" sz="1800" dirty="0"/>
                        <a:t>2. Click VERIFY ACCOUNT</a:t>
                      </a:r>
                    </a:p>
                    <a:p>
                      <a:r>
                        <a:rPr lang="en-US" sz="1800" dirty="0"/>
                        <a:t> </a:t>
                      </a:r>
                    </a:p>
                    <a:p>
                      <a:r>
                        <a:rPr lang="en-US" sz="1800" i="1" dirty="0"/>
                        <a:t>Note: This code will expire after 5 minutes.</a:t>
                      </a:r>
                    </a:p>
                  </a:txBody>
                  <a:tcPr/>
                </a:tc>
                <a:extLst>
                  <a:ext uri="{0D108BD9-81ED-4DB2-BD59-A6C34878D82A}">
                    <a16:rowId xmlns:a16="http://schemas.microsoft.com/office/drawing/2014/main" val="1950107612"/>
                  </a:ext>
                </a:extLst>
              </a:tr>
            </a:tbl>
          </a:graphicData>
        </a:graphic>
      </p:graphicFrame>
      <p:pic>
        <p:nvPicPr>
          <p:cNvPr id="2" name="Picture 1" descr="Text&#10;&#10;AI-generated content may be incorrect.">
            <a:extLst>
              <a:ext uri="{FF2B5EF4-FFF2-40B4-BE49-F238E27FC236}">
                <a16:creationId xmlns:a16="http://schemas.microsoft.com/office/drawing/2014/main" id="{B62DB4A1-2186-5573-4699-3E5F4D2EE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8413B922-9399-8A58-154B-209249B72FC7}"/>
              </a:ext>
            </a:extLst>
          </p:cNvPr>
          <p:cNvSpPr/>
          <p:nvPr/>
        </p:nvSpPr>
        <p:spPr>
          <a:xfrm>
            <a:off x="5988908" y="4695568"/>
            <a:ext cx="840260" cy="329513"/>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8B3A00-8BE3-44A6-5642-DB31AC39F9C7}"/>
              </a:ext>
            </a:extLst>
          </p:cNvPr>
          <p:cNvSpPr/>
          <p:nvPr/>
        </p:nvSpPr>
        <p:spPr>
          <a:xfrm>
            <a:off x="7937810" y="5037437"/>
            <a:ext cx="1428612" cy="369332"/>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4FD430-A89B-15E8-B08C-C5479F9D0A07}"/>
              </a:ext>
            </a:extLst>
          </p:cNvPr>
          <p:cNvSpPr txBox="1"/>
          <p:nvPr/>
        </p:nvSpPr>
        <p:spPr>
          <a:xfrm>
            <a:off x="5181600" y="4662616"/>
            <a:ext cx="914400" cy="369332"/>
          </a:xfrm>
          <a:prstGeom prst="rect">
            <a:avLst/>
          </a:prstGeom>
          <a:noFill/>
        </p:spPr>
        <p:txBody>
          <a:bodyPr wrap="square" rtlCol="0">
            <a:spAutoFit/>
          </a:bodyPr>
          <a:lstStyle/>
          <a:p>
            <a:pPr algn="ctr"/>
            <a:r>
              <a:rPr lang="en-US" dirty="0">
                <a:solidFill>
                  <a:srgbClr val="C58EBC"/>
                </a:solidFill>
              </a:rPr>
              <a:t>1</a:t>
            </a:r>
          </a:p>
        </p:txBody>
      </p:sp>
      <p:sp>
        <p:nvSpPr>
          <p:cNvPr id="11" name="TextBox 10">
            <a:extLst>
              <a:ext uri="{FF2B5EF4-FFF2-40B4-BE49-F238E27FC236}">
                <a16:creationId xmlns:a16="http://schemas.microsoft.com/office/drawing/2014/main" id="{DCF11BDE-7526-0C6E-B89A-583373988F9D}"/>
              </a:ext>
            </a:extLst>
          </p:cNvPr>
          <p:cNvSpPr txBox="1"/>
          <p:nvPr/>
        </p:nvSpPr>
        <p:spPr>
          <a:xfrm>
            <a:off x="9201541" y="5064900"/>
            <a:ext cx="914400" cy="369332"/>
          </a:xfrm>
          <a:prstGeom prst="rect">
            <a:avLst/>
          </a:prstGeom>
          <a:noFill/>
        </p:spPr>
        <p:txBody>
          <a:bodyPr wrap="square" rtlCol="0">
            <a:spAutoFit/>
          </a:bodyPr>
          <a:lstStyle/>
          <a:p>
            <a:pPr algn="ctr"/>
            <a:r>
              <a:rPr lang="en-US" dirty="0">
                <a:solidFill>
                  <a:srgbClr val="C58EBC"/>
                </a:solidFill>
              </a:rPr>
              <a:t>2</a:t>
            </a:r>
          </a:p>
        </p:txBody>
      </p:sp>
    </p:spTree>
    <p:extLst>
      <p:ext uri="{BB962C8B-B14F-4D97-AF65-F5344CB8AC3E}">
        <p14:creationId xmlns:p14="http://schemas.microsoft.com/office/powerpoint/2010/main" val="40925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4B7CB296-40C0-F095-710A-05C6DDCCE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03FEB780-2224-5894-BC99-2AA5292BE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345" y="283921"/>
            <a:ext cx="8213631" cy="6026264"/>
          </a:xfrm>
          <a:prstGeom prst="rect">
            <a:avLst/>
          </a:prstGeom>
          <a:ln>
            <a:noFill/>
          </a:ln>
          <a:effectLst>
            <a:outerShdw blurRad="292100" dist="139700" dir="2700000" algn="tl" rotWithShape="0">
              <a:srgbClr val="333333">
                <a:alpha val="65000"/>
              </a:srgbClr>
            </a:outerShdw>
          </a:effectLst>
        </p:spPr>
      </p:pic>
      <p:graphicFrame>
        <p:nvGraphicFramePr>
          <p:cNvPr id="8" name="Table 7">
            <a:extLst>
              <a:ext uri="{FF2B5EF4-FFF2-40B4-BE49-F238E27FC236}">
                <a16:creationId xmlns:a16="http://schemas.microsoft.com/office/drawing/2014/main" id="{B61EA7EC-0346-E2E5-0BD7-5D3A1F4B08E4}"/>
              </a:ext>
            </a:extLst>
          </p:cNvPr>
          <p:cNvGraphicFramePr>
            <a:graphicFrameLocks noGrp="1"/>
          </p:cNvGraphicFramePr>
          <p:nvPr>
            <p:extLst>
              <p:ext uri="{D42A27DB-BD31-4B8C-83A1-F6EECF244321}">
                <p14:modId xmlns:p14="http://schemas.microsoft.com/office/powerpoint/2010/main" val="972220382"/>
              </p:ext>
            </p:extLst>
          </p:nvPr>
        </p:nvGraphicFramePr>
        <p:xfrm>
          <a:off x="447005" y="1253575"/>
          <a:ext cx="2919743" cy="3444240"/>
        </p:xfrm>
        <a:graphic>
          <a:graphicData uri="http://schemas.openxmlformats.org/drawingml/2006/table">
            <a:tbl>
              <a:tblPr>
                <a:tableStyleId>{35758FB7-9AC5-4552-8A53-C91805E547FA}</a:tableStyleId>
              </a:tblPr>
              <a:tblGrid>
                <a:gridCol w="2919743">
                  <a:extLst>
                    <a:ext uri="{9D8B030D-6E8A-4147-A177-3AD203B41FA5}">
                      <a16:colId xmlns:a16="http://schemas.microsoft.com/office/drawing/2014/main" val="445459428"/>
                    </a:ext>
                  </a:extLst>
                </a:gridCol>
              </a:tblGrid>
              <a:tr h="3277354">
                <a:tc>
                  <a:txBody>
                    <a:bodyPr/>
                    <a:lstStyle/>
                    <a:p>
                      <a:pPr algn="ctr"/>
                      <a:r>
                        <a:rPr lang="en-US" sz="2000" b="1" dirty="0"/>
                        <a:t>NEW USER</a:t>
                      </a:r>
                    </a:p>
                    <a:p>
                      <a:endParaRPr lang="en-US" sz="2000" b="1" dirty="0"/>
                    </a:p>
                    <a:p>
                      <a:r>
                        <a:rPr lang="en-US" dirty="0"/>
                        <a:t>You can now create a password which will be required to access your account moving forward.</a:t>
                      </a:r>
                    </a:p>
                    <a:p>
                      <a:endParaRPr lang="en-US" dirty="0"/>
                    </a:p>
                    <a:p>
                      <a:pPr marL="342900" indent="-342900">
                        <a:buAutoNum type="arabicPeriod"/>
                      </a:pPr>
                      <a:r>
                        <a:rPr lang="en-US" dirty="0"/>
                        <a:t>Create a password with the requested requirements.</a:t>
                      </a:r>
                    </a:p>
                    <a:p>
                      <a:pPr marL="342900" indent="-342900">
                        <a:buAutoNum type="arabicPeriod"/>
                      </a:pPr>
                      <a:r>
                        <a:rPr lang="en-US" dirty="0"/>
                        <a:t>Confirm the password.</a:t>
                      </a:r>
                    </a:p>
                    <a:p>
                      <a:pPr marL="342900" indent="-342900">
                        <a:buAutoNum type="arabicPeriod"/>
                      </a:pPr>
                      <a:r>
                        <a:rPr lang="en-US" dirty="0"/>
                        <a:t>Click SAVE.</a:t>
                      </a:r>
                    </a:p>
                  </a:txBody>
                  <a:tcPr/>
                </a:tc>
                <a:extLst>
                  <a:ext uri="{0D108BD9-81ED-4DB2-BD59-A6C34878D82A}">
                    <a16:rowId xmlns:a16="http://schemas.microsoft.com/office/drawing/2014/main" val="2006578977"/>
                  </a:ext>
                </a:extLst>
              </a:tr>
            </a:tbl>
          </a:graphicData>
        </a:graphic>
      </p:graphicFrame>
      <p:pic>
        <p:nvPicPr>
          <p:cNvPr id="2" name="Picture 1" descr="Text&#10;&#10;AI-generated content may be incorrect.">
            <a:extLst>
              <a:ext uri="{FF2B5EF4-FFF2-40B4-BE49-F238E27FC236}">
                <a16:creationId xmlns:a16="http://schemas.microsoft.com/office/drawing/2014/main" id="{E8AA624A-8C9E-D28F-BF70-0DB5B106E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TextBox 3">
            <a:extLst>
              <a:ext uri="{FF2B5EF4-FFF2-40B4-BE49-F238E27FC236}">
                <a16:creationId xmlns:a16="http://schemas.microsoft.com/office/drawing/2014/main" id="{30F1D13C-667A-1ADD-4E50-2B3339DB5361}"/>
              </a:ext>
            </a:extLst>
          </p:cNvPr>
          <p:cNvSpPr txBox="1"/>
          <p:nvPr/>
        </p:nvSpPr>
        <p:spPr>
          <a:xfrm>
            <a:off x="5350350" y="3783774"/>
            <a:ext cx="914400" cy="369332"/>
          </a:xfrm>
          <a:prstGeom prst="rect">
            <a:avLst/>
          </a:prstGeom>
          <a:noFill/>
        </p:spPr>
        <p:txBody>
          <a:bodyPr wrap="square" rtlCol="0">
            <a:spAutoFit/>
          </a:bodyPr>
          <a:lstStyle/>
          <a:p>
            <a:pPr algn="ctr"/>
            <a:r>
              <a:rPr lang="en-US" dirty="0">
                <a:solidFill>
                  <a:srgbClr val="C58EBC"/>
                </a:solidFill>
              </a:rPr>
              <a:t>2</a:t>
            </a:r>
          </a:p>
        </p:txBody>
      </p:sp>
      <p:sp>
        <p:nvSpPr>
          <p:cNvPr id="6" name="TextBox 5">
            <a:extLst>
              <a:ext uri="{FF2B5EF4-FFF2-40B4-BE49-F238E27FC236}">
                <a16:creationId xmlns:a16="http://schemas.microsoft.com/office/drawing/2014/main" id="{1A8686CB-3AED-2498-68F4-60004A9457C3}"/>
              </a:ext>
            </a:extLst>
          </p:cNvPr>
          <p:cNvSpPr txBox="1"/>
          <p:nvPr/>
        </p:nvSpPr>
        <p:spPr>
          <a:xfrm>
            <a:off x="5350350" y="3429000"/>
            <a:ext cx="914400" cy="369332"/>
          </a:xfrm>
          <a:prstGeom prst="rect">
            <a:avLst/>
          </a:prstGeom>
          <a:noFill/>
        </p:spPr>
        <p:txBody>
          <a:bodyPr wrap="square" rtlCol="0">
            <a:spAutoFit/>
          </a:bodyPr>
          <a:lstStyle/>
          <a:p>
            <a:pPr algn="ctr"/>
            <a:r>
              <a:rPr lang="en-US" dirty="0">
                <a:solidFill>
                  <a:srgbClr val="C58EBC"/>
                </a:solidFill>
              </a:rPr>
              <a:t>1</a:t>
            </a:r>
          </a:p>
        </p:txBody>
      </p:sp>
      <p:sp>
        <p:nvSpPr>
          <p:cNvPr id="7" name="TextBox 6">
            <a:extLst>
              <a:ext uri="{FF2B5EF4-FFF2-40B4-BE49-F238E27FC236}">
                <a16:creationId xmlns:a16="http://schemas.microsoft.com/office/drawing/2014/main" id="{51BD120C-CAFD-138D-8EB6-70999A8FED20}"/>
              </a:ext>
            </a:extLst>
          </p:cNvPr>
          <p:cNvSpPr txBox="1"/>
          <p:nvPr/>
        </p:nvSpPr>
        <p:spPr>
          <a:xfrm>
            <a:off x="9004217" y="4176841"/>
            <a:ext cx="914400" cy="369332"/>
          </a:xfrm>
          <a:prstGeom prst="rect">
            <a:avLst/>
          </a:prstGeom>
          <a:noFill/>
        </p:spPr>
        <p:txBody>
          <a:bodyPr wrap="square" rtlCol="0">
            <a:spAutoFit/>
          </a:bodyPr>
          <a:lstStyle/>
          <a:p>
            <a:pPr algn="ctr"/>
            <a:r>
              <a:rPr lang="en-US" dirty="0">
                <a:solidFill>
                  <a:srgbClr val="C58EBC"/>
                </a:solidFill>
              </a:rPr>
              <a:t>3</a:t>
            </a:r>
          </a:p>
        </p:txBody>
      </p:sp>
      <p:cxnSp>
        <p:nvCxnSpPr>
          <p:cNvPr id="13" name="Straight Connector 12">
            <a:extLst>
              <a:ext uri="{FF2B5EF4-FFF2-40B4-BE49-F238E27FC236}">
                <a16:creationId xmlns:a16="http://schemas.microsoft.com/office/drawing/2014/main" id="{87D76893-338D-19F8-43C4-3457E430DFF7}"/>
              </a:ext>
            </a:extLst>
          </p:cNvPr>
          <p:cNvCxnSpPr/>
          <p:nvPr/>
        </p:nvCxnSpPr>
        <p:spPr>
          <a:xfrm>
            <a:off x="6211330" y="3742584"/>
            <a:ext cx="832021" cy="0"/>
          </a:xfrm>
          <a:prstGeom prst="line">
            <a:avLst/>
          </a:prstGeom>
          <a:ln>
            <a:solidFill>
              <a:srgbClr val="C590B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1B82ED0-58A6-B2FB-51A2-1E79B3E71ED4}"/>
              </a:ext>
            </a:extLst>
          </p:cNvPr>
          <p:cNvCxnSpPr/>
          <p:nvPr/>
        </p:nvCxnSpPr>
        <p:spPr>
          <a:xfrm>
            <a:off x="6211330" y="4067979"/>
            <a:ext cx="832021" cy="0"/>
          </a:xfrm>
          <a:prstGeom prst="line">
            <a:avLst/>
          </a:prstGeom>
          <a:ln>
            <a:solidFill>
              <a:srgbClr val="C590BD"/>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AC3BFAB9-FBE0-0D18-4E74-A04E172837B1}"/>
              </a:ext>
            </a:extLst>
          </p:cNvPr>
          <p:cNvSpPr/>
          <p:nvPr/>
        </p:nvSpPr>
        <p:spPr>
          <a:xfrm>
            <a:off x="8435545" y="4119175"/>
            <a:ext cx="758142" cy="461062"/>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13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57F0EEC5-5491-B415-2522-EEE4EF7BD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0E53528B-4BD9-EA28-46AE-B7C99B5E9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698" y="464989"/>
            <a:ext cx="7954988" cy="5797320"/>
          </a:xfrm>
          <a:prstGeom prst="rect">
            <a:avLst/>
          </a:prstGeom>
          <a:ln>
            <a:noFill/>
          </a:ln>
          <a:effectLst>
            <a:outerShdw blurRad="292100" dist="139700" dir="2700000" algn="tl" rotWithShape="0">
              <a:srgbClr val="333333">
                <a:alpha val="65000"/>
              </a:srgbClr>
            </a:outerShdw>
          </a:effectLst>
        </p:spPr>
      </p:pic>
      <p:graphicFrame>
        <p:nvGraphicFramePr>
          <p:cNvPr id="7" name="Table 6">
            <a:extLst>
              <a:ext uri="{FF2B5EF4-FFF2-40B4-BE49-F238E27FC236}">
                <a16:creationId xmlns:a16="http://schemas.microsoft.com/office/drawing/2014/main" id="{F85B06DC-3C14-8922-523D-5BA85BB59747}"/>
              </a:ext>
            </a:extLst>
          </p:cNvPr>
          <p:cNvGraphicFramePr>
            <a:graphicFrameLocks noGrp="1"/>
          </p:cNvGraphicFramePr>
          <p:nvPr>
            <p:extLst>
              <p:ext uri="{D42A27DB-BD31-4B8C-83A1-F6EECF244321}">
                <p14:modId xmlns:p14="http://schemas.microsoft.com/office/powerpoint/2010/main" val="949643231"/>
              </p:ext>
            </p:extLst>
          </p:nvPr>
        </p:nvGraphicFramePr>
        <p:xfrm>
          <a:off x="645314" y="1344109"/>
          <a:ext cx="2553078" cy="3169920"/>
        </p:xfrm>
        <a:graphic>
          <a:graphicData uri="http://schemas.openxmlformats.org/drawingml/2006/table">
            <a:tbl>
              <a:tblPr>
                <a:tableStyleId>{35758FB7-9AC5-4552-8A53-C91805E547FA}</a:tableStyleId>
              </a:tblPr>
              <a:tblGrid>
                <a:gridCol w="2553078">
                  <a:extLst>
                    <a:ext uri="{9D8B030D-6E8A-4147-A177-3AD203B41FA5}">
                      <a16:colId xmlns:a16="http://schemas.microsoft.com/office/drawing/2014/main" val="2322465752"/>
                    </a:ext>
                  </a:extLst>
                </a:gridCol>
              </a:tblGrid>
              <a:tr h="3041964">
                <a:tc>
                  <a:txBody>
                    <a:bodyPr/>
                    <a:lstStyle/>
                    <a:p>
                      <a:pPr algn="ctr"/>
                      <a:r>
                        <a:rPr lang="en-US" sz="2000" b="1" dirty="0"/>
                        <a:t>NEW USER</a:t>
                      </a:r>
                    </a:p>
                    <a:p>
                      <a:pPr algn="ctr"/>
                      <a:endParaRPr lang="en-US" sz="2000" b="1" dirty="0"/>
                    </a:p>
                    <a:p>
                      <a:r>
                        <a:rPr lang="en-US" dirty="0"/>
                        <a:t>You will see a message showing that your password has been created. </a:t>
                      </a:r>
                    </a:p>
                    <a:p>
                      <a:endParaRPr lang="en-US" dirty="0"/>
                    </a:p>
                    <a:p>
                      <a:r>
                        <a:rPr lang="en-US" dirty="0"/>
                        <a:t>You will automatically be logged in and will be allowed to access to the MyBenefits Portal.</a:t>
                      </a:r>
                    </a:p>
                  </a:txBody>
                  <a:tcPr/>
                </a:tc>
                <a:extLst>
                  <a:ext uri="{0D108BD9-81ED-4DB2-BD59-A6C34878D82A}">
                    <a16:rowId xmlns:a16="http://schemas.microsoft.com/office/drawing/2014/main" val="2924069131"/>
                  </a:ext>
                </a:extLst>
              </a:tr>
            </a:tbl>
          </a:graphicData>
        </a:graphic>
      </p:graphicFrame>
      <p:pic>
        <p:nvPicPr>
          <p:cNvPr id="2" name="Picture 1" descr="Text&#10;&#10;AI-generated content may be incorrect.">
            <a:extLst>
              <a:ext uri="{FF2B5EF4-FFF2-40B4-BE49-F238E27FC236}">
                <a16:creationId xmlns:a16="http://schemas.microsoft.com/office/drawing/2014/main" id="{B3296454-A5A0-A8A7-3166-B727D6199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Rectangle 3">
            <a:extLst>
              <a:ext uri="{FF2B5EF4-FFF2-40B4-BE49-F238E27FC236}">
                <a16:creationId xmlns:a16="http://schemas.microsoft.com/office/drawing/2014/main" id="{C2CF6E21-FC6D-20D6-D07A-5223273C383D}"/>
              </a:ext>
            </a:extLst>
          </p:cNvPr>
          <p:cNvSpPr/>
          <p:nvPr/>
        </p:nvSpPr>
        <p:spPr>
          <a:xfrm>
            <a:off x="5898291" y="2257168"/>
            <a:ext cx="3410465" cy="1054443"/>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9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9BD4E-5EE6-75E0-B995-B059ABB4DA41}"/>
            </a:ext>
          </a:extLst>
        </p:cNvPr>
        <p:cNvGrpSpPr/>
        <p:nvPr/>
      </p:nvGrpSpPr>
      <p:grpSpPr>
        <a:xfrm>
          <a:off x="0" y="0"/>
          <a:ext cx="0" cy="0"/>
          <a:chOff x="0" y="0"/>
          <a:chExt cx="0" cy="0"/>
        </a:xfrm>
      </p:grpSpPr>
      <p:pic>
        <p:nvPicPr>
          <p:cNvPr id="1026" name="id-3D313D47-2F6C-4A3B-9A56-0CCC5E8CEA75" descr="image.png">
            <a:extLst>
              <a:ext uri="{FF2B5EF4-FFF2-40B4-BE49-F238E27FC236}">
                <a16:creationId xmlns:a16="http://schemas.microsoft.com/office/drawing/2014/main" id="{4A43CCD3-806C-0C4E-0E02-91C2F7F32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7"/>
          <a:stretch>
            <a:fillRect/>
          </a:stretch>
        </p:blipFill>
        <p:spPr bwMode="auto">
          <a:xfrm>
            <a:off x="688752" y="532353"/>
            <a:ext cx="6345697" cy="4805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E0464A53-6B0C-814E-6EE2-34354FFD5E13}"/>
              </a:ext>
            </a:extLst>
          </p:cNvPr>
          <p:cNvGraphicFramePr>
            <a:graphicFrameLocks noGrp="1"/>
          </p:cNvGraphicFramePr>
          <p:nvPr>
            <p:extLst>
              <p:ext uri="{D42A27DB-BD31-4B8C-83A1-F6EECF244321}">
                <p14:modId xmlns:p14="http://schemas.microsoft.com/office/powerpoint/2010/main" val="1081660939"/>
              </p:ext>
            </p:extLst>
          </p:nvPr>
        </p:nvGraphicFramePr>
        <p:xfrm>
          <a:off x="7836595" y="2009380"/>
          <a:ext cx="3666653" cy="1744980"/>
        </p:xfrm>
        <a:graphic>
          <a:graphicData uri="http://schemas.openxmlformats.org/drawingml/2006/table">
            <a:tbl>
              <a:tblPr>
                <a:tableStyleId>{35758FB7-9AC5-4552-8A53-C91805E547FA}</a:tableStyleId>
              </a:tblPr>
              <a:tblGrid>
                <a:gridCol w="3666653">
                  <a:extLst>
                    <a:ext uri="{9D8B030D-6E8A-4147-A177-3AD203B41FA5}">
                      <a16:colId xmlns:a16="http://schemas.microsoft.com/office/drawing/2014/main" val="3057952235"/>
                    </a:ext>
                  </a:extLst>
                </a:gridCol>
              </a:tblGrid>
              <a:tr h="1609151">
                <a:tc>
                  <a:txBody>
                    <a:bodyPr/>
                    <a:lstStyle/>
                    <a:p>
                      <a:pPr algn="ctr"/>
                      <a:r>
                        <a:rPr lang="en-US" sz="2000" b="1" dirty="0">
                          <a:latin typeface="+mn-lt"/>
                        </a:rPr>
                        <a:t>EXISTING USER </a:t>
                      </a:r>
                    </a:p>
                    <a:p>
                      <a:pPr algn="ctr"/>
                      <a:r>
                        <a:rPr lang="en-US" sz="1050" b="1" dirty="0">
                          <a:latin typeface="+mn-lt"/>
                        </a:rPr>
                        <a:t>(already created a password)</a:t>
                      </a:r>
                    </a:p>
                    <a:p>
                      <a:endParaRPr lang="en-US" sz="2400" b="1" dirty="0">
                        <a:latin typeface="+mn-lt"/>
                      </a:endParaRPr>
                    </a:p>
                    <a:p>
                      <a:r>
                        <a:rPr lang="en-US" sz="1800" dirty="0">
                          <a:latin typeface="+mn-lt"/>
                        </a:rPr>
                        <a:t>To access NMPSIA’s Benefits Portal Go to </a:t>
                      </a:r>
                      <a:r>
                        <a:rPr lang="en-US" sz="1800" dirty="0">
                          <a:latin typeface="+mn-lt"/>
                          <a:hlinkClick r:id="rId3"/>
                        </a:rPr>
                        <a:t>NMPSIA.com </a:t>
                      </a:r>
                      <a:r>
                        <a:rPr lang="en-US" sz="1800" dirty="0">
                          <a:latin typeface="+mn-lt"/>
                        </a:rPr>
                        <a:t>and</a:t>
                      </a:r>
                    </a:p>
                    <a:p>
                      <a:r>
                        <a:rPr lang="en-US" sz="1800" dirty="0">
                          <a:latin typeface="+mn-lt"/>
                        </a:rPr>
                        <a:t>Click on “Benefits Portal Login”</a:t>
                      </a:r>
                      <a:endParaRPr lang="en-US" sz="1800" dirty="0"/>
                    </a:p>
                  </a:txBody>
                  <a:tcPr/>
                </a:tc>
                <a:extLst>
                  <a:ext uri="{0D108BD9-81ED-4DB2-BD59-A6C34878D82A}">
                    <a16:rowId xmlns:a16="http://schemas.microsoft.com/office/drawing/2014/main" val="1242576607"/>
                  </a:ext>
                </a:extLst>
              </a:tr>
            </a:tbl>
          </a:graphicData>
        </a:graphic>
      </p:graphicFrame>
      <p:sp>
        <p:nvSpPr>
          <p:cNvPr id="7" name="Oval 6">
            <a:extLst>
              <a:ext uri="{FF2B5EF4-FFF2-40B4-BE49-F238E27FC236}">
                <a16:creationId xmlns:a16="http://schemas.microsoft.com/office/drawing/2014/main" id="{9F652298-95EB-044B-E60C-A74A28C2237D}"/>
              </a:ext>
            </a:extLst>
          </p:cNvPr>
          <p:cNvSpPr/>
          <p:nvPr/>
        </p:nvSpPr>
        <p:spPr>
          <a:xfrm>
            <a:off x="5588414" y="462871"/>
            <a:ext cx="932791" cy="540451"/>
          </a:xfrm>
          <a:prstGeom prst="ellipse">
            <a:avLst/>
          </a:prstGeom>
          <a:noFill/>
          <a:ln>
            <a:solidFill>
              <a:srgbClr val="C590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93DC6E1-1460-FCA7-8B16-CEA9F703FBDD}"/>
              </a:ext>
            </a:extLst>
          </p:cNvPr>
          <p:cNvCxnSpPr>
            <a:cxnSpLocks/>
          </p:cNvCxnSpPr>
          <p:nvPr/>
        </p:nvCxnSpPr>
        <p:spPr>
          <a:xfrm>
            <a:off x="6606746" y="856735"/>
            <a:ext cx="1458097" cy="1029730"/>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Logo, company name&#10;&#10;AI-generated content may be incorrect.">
            <a:extLst>
              <a:ext uri="{FF2B5EF4-FFF2-40B4-BE49-F238E27FC236}">
                <a16:creationId xmlns:a16="http://schemas.microsoft.com/office/drawing/2014/main" id="{E7BA3358-796D-F485-F124-E5E85BD48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889" y="5667469"/>
            <a:ext cx="2211513" cy="1190531"/>
          </a:xfrm>
          <a:prstGeom prst="rect">
            <a:avLst/>
          </a:prstGeom>
        </p:spPr>
      </p:pic>
      <p:pic>
        <p:nvPicPr>
          <p:cNvPr id="5" name="Picture 4" descr="Text&#10;&#10;AI-generated content may be incorrect.">
            <a:extLst>
              <a:ext uri="{FF2B5EF4-FFF2-40B4-BE49-F238E27FC236}">
                <a16:creationId xmlns:a16="http://schemas.microsoft.com/office/drawing/2014/main" id="{73CFB4B9-8277-B171-875E-3A20F466F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5820" y="5763611"/>
            <a:ext cx="1677907" cy="998246"/>
          </a:xfrm>
          <a:prstGeom prst="rect">
            <a:avLst/>
          </a:prstGeom>
        </p:spPr>
      </p:pic>
    </p:spTree>
    <p:extLst>
      <p:ext uri="{BB962C8B-B14F-4D97-AF65-F5344CB8AC3E}">
        <p14:creationId xmlns:p14="http://schemas.microsoft.com/office/powerpoint/2010/main" val="373987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375CC-79C2-48FE-E9C4-CE464F414413}"/>
            </a:ext>
          </a:extLst>
        </p:cNvPr>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A1B6F402-C0B2-508D-04C2-1AFE43E2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descr="Graphical user interface, application">
            <a:extLst>
              <a:ext uri="{FF2B5EF4-FFF2-40B4-BE49-F238E27FC236}">
                <a16:creationId xmlns:a16="http://schemas.microsoft.com/office/drawing/2014/main" id="{1E91DBEC-FEE0-E527-0E96-2866C9D38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370" y="575406"/>
            <a:ext cx="7942907" cy="5707188"/>
          </a:xfrm>
          <a:prstGeom prst="rect">
            <a:avLst/>
          </a:prstGeom>
          <a:ln>
            <a:noFill/>
          </a:ln>
          <a:effectLst>
            <a:outerShdw blurRad="292100" dist="139700" dir="2700000" algn="tl" rotWithShape="0">
              <a:srgbClr val="333333">
                <a:alpha val="65000"/>
              </a:srgbClr>
            </a:outerShdw>
          </a:effectLst>
        </p:spPr>
      </p:pic>
      <p:graphicFrame>
        <p:nvGraphicFramePr>
          <p:cNvPr id="11" name="Table 10">
            <a:extLst>
              <a:ext uri="{FF2B5EF4-FFF2-40B4-BE49-F238E27FC236}">
                <a16:creationId xmlns:a16="http://schemas.microsoft.com/office/drawing/2014/main" id="{1DFE7BE8-9B38-0751-0378-FC5817B2DCEE}"/>
              </a:ext>
            </a:extLst>
          </p:cNvPr>
          <p:cNvGraphicFramePr>
            <a:graphicFrameLocks noGrp="1"/>
          </p:cNvGraphicFramePr>
          <p:nvPr>
            <p:extLst>
              <p:ext uri="{D42A27DB-BD31-4B8C-83A1-F6EECF244321}">
                <p14:modId xmlns:p14="http://schemas.microsoft.com/office/powerpoint/2010/main" val="888289607"/>
              </p:ext>
            </p:extLst>
          </p:nvPr>
        </p:nvGraphicFramePr>
        <p:xfrm>
          <a:off x="437578" y="1538409"/>
          <a:ext cx="3123447" cy="2590800"/>
        </p:xfrm>
        <a:graphic>
          <a:graphicData uri="http://schemas.openxmlformats.org/drawingml/2006/table">
            <a:tbl>
              <a:tblPr>
                <a:tableStyleId>{35758FB7-9AC5-4552-8A53-C91805E547FA}</a:tableStyleId>
              </a:tblPr>
              <a:tblGrid>
                <a:gridCol w="3123447">
                  <a:extLst>
                    <a:ext uri="{9D8B030D-6E8A-4147-A177-3AD203B41FA5}">
                      <a16:colId xmlns:a16="http://schemas.microsoft.com/office/drawing/2014/main" val="1786960561"/>
                    </a:ext>
                  </a:extLst>
                </a:gridCol>
              </a:tblGrid>
              <a:tr h="1638677">
                <a:tc>
                  <a:txBody>
                    <a:bodyPr/>
                    <a:lstStyle/>
                    <a:p>
                      <a:pPr algn="ctr"/>
                      <a:r>
                        <a:rPr lang="en-US" sz="2000" b="1" dirty="0">
                          <a:latin typeface="+mn-lt"/>
                        </a:rPr>
                        <a:t>EXISTING USER</a:t>
                      </a:r>
                    </a:p>
                    <a:p>
                      <a:endParaRPr lang="en-US" sz="1800" dirty="0">
                        <a:latin typeface="+mn-lt"/>
                      </a:endParaRPr>
                    </a:p>
                    <a:p>
                      <a:r>
                        <a:rPr lang="en-US" sz="1800" dirty="0">
                          <a:latin typeface="+mn-lt"/>
                        </a:rPr>
                        <a:t>1. Enter the email you provided when you enrolled in NMPSIA benefits.</a:t>
                      </a:r>
                    </a:p>
                    <a:p>
                      <a:endParaRPr lang="en-US" sz="1800" dirty="0">
                        <a:latin typeface="+mn-lt"/>
                      </a:endParaRPr>
                    </a:p>
                    <a:p>
                      <a:r>
                        <a:rPr lang="en-US" sz="1800" dirty="0">
                          <a:latin typeface="+mn-lt"/>
                        </a:rPr>
                        <a:t>2. Certify you are not a robot.</a:t>
                      </a:r>
                    </a:p>
                    <a:p>
                      <a:endParaRPr lang="en-US" dirty="0"/>
                    </a:p>
                    <a:p>
                      <a:r>
                        <a:rPr lang="en-US" dirty="0"/>
                        <a:t>3. Click GET STARTED.</a:t>
                      </a:r>
                    </a:p>
                  </a:txBody>
                  <a:tcPr/>
                </a:tc>
                <a:extLst>
                  <a:ext uri="{0D108BD9-81ED-4DB2-BD59-A6C34878D82A}">
                    <a16:rowId xmlns:a16="http://schemas.microsoft.com/office/drawing/2014/main" val="1375972104"/>
                  </a:ext>
                </a:extLst>
              </a:tr>
            </a:tbl>
          </a:graphicData>
        </a:graphic>
      </p:graphicFrame>
      <p:pic>
        <p:nvPicPr>
          <p:cNvPr id="2" name="Picture 1" descr="Text&#10;&#10;AI-generated content may be incorrect.">
            <a:extLst>
              <a:ext uri="{FF2B5EF4-FFF2-40B4-BE49-F238E27FC236}">
                <a16:creationId xmlns:a16="http://schemas.microsoft.com/office/drawing/2014/main" id="{EE1EEA7D-B49F-1B2D-C3E9-B7CA1E4E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TextBox 3">
            <a:extLst>
              <a:ext uri="{FF2B5EF4-FFF2-40B4-BE49-F238E27FC236}">
                <a16:creationId xmlns:a16="http://schemas.microsoft.com/office/drawing/2014/main" id="{D005FE65-67EA-1966-BF22-8567C742D223}"/>
              </a:ext>
            </a:extLst>
          </p:cNvPr>
          <p:cNvSpPr txBox="1"/>
          <p:nvPr/>
        </p:nvSpPr>
        <p:spPr>
          <a:xfrm>
            <a:off x="5403894" y="2950062"/>
            <a:ext cx="914400" cy="369332"/>
          </a:xfrm>
          <a:prstGeom prst="rect">
            <a:avLst/>
          </a:prstGeom>
          <a:noFill/>
        </p:spPr>
        <p:txBody>
          <a:bodyPr wrap="square" rtlCol="0">
            <a:spAutoFit/>
          </a:bodyPr>
          <a:lstStyle/>
          <a:p>
            <a:pPr algn="ctr"/>
            <a:r>
              <a:rPr lang="en-US" dirty="0">
                <a:solidFill>
                  <a:srgbClr val="C58EBC"/>
                </a:solidFill>
              </a:rPr>
              <a:t>1</a:t>
            </a:r>
          </a:p>
        </p:txBody>
      </p:sp>
      <p:sp>
        <p:nvSpPr>
          <p:cNvPr id="6" name="TextBox 5">
            <a:extLst>
              <a:ext uri="{FF2B5EF4-FFF2-40B4-BE49-F238E27FC236}">
                <a16:creationId xmlns:a16="http://schemas.microsoft.com/office/drawing/2014/main" id="{419B2164-2F15-D145-6D13-86131B918430}"/>
              </a:ext>
            </a:extLst>
          </p:cNvPr>
          <p:cNvSpPr txBox="1"/>
          <p:nvPr/>
        </p:nvSpPr>
        <p:spPr>
          <a:xfrm>
            <a:off x="5582871" y="3525468"/>
            <a:ext cx="914400" cy="369332"/>
          </a:xfrm>
          <a:prstGeom prst="rect">
            <a:avLst/>
          </a:prstGeom>
          <a:noFill/>
        </p:spPr>
        <p:txBody>
          <a:bodyPr wrap="square" rtlCol="0">
            <a:spAutoFit/>
          </a:bodyPr>
          <a:lstStyle/>
          <a:p>
            <a:pPr algn="ctr"/>
            <a:r>
              <a:rPr lang="en-US" dirty="0">
                <a:solidFill>
                  <a:srgbClr val="C58EBC"/>
                </a:solidFill>
              </a:rPr>
              <a:t>2</a:t>
            </a:r>
          </a:p>
        </p:txBody>
      </p:sp>
      <p:sp>
        <p:nvSpPr>
          <p:cNvPr id="7" name="TextBox 6">
            <a:extLst>
              <a:ext uri="{FF2B5EF4-FFF2-40B4-BE49-F238E27FC236}">
                <a16:creationId xmlns:a16="http://schemas.microsoft.com/office/drawing/2014/main" id="{65AF0446-B190-E188-199E-714DBA93E94D}"/>
              </a:ext>
            </a:extLst>
          </p:cNvPr>
          <p:cNvSpPr txBox="1"/>
          <p:nvPr/>
        </p:nvSpPr>
        <p:spPr>
          <a:xfrm>
            <a:off x="8812889" y="3625678"/>
            <a:ext cx="914400" cy="369332"/>
          </a:xfrm>
          <a:prstGeom prst="rect">
            <a:avLst/>
          </a:prstGeom>
          <a:noFill/>
        </p:spPr>
        <p:txBody>
          <a:bodyPr wrap="square" rtlCol="0">
            <a:spAutoFit/>
          </a:bodyPr>
          <a:lstStyle/>
          <a:p>
            <a:pPr algn="ctr"/>
            <a:r>
              <a:rPr lang="en-US" dirty="0">
                <a:solidFill>
                  <a:srgbClr val="C58EBC"/>
                </a:solidFill>
              </a:rPr>
              <a:t>3</a:t>
            </a:r>
          </a:p>
        </p:txBody>
      </p:sp>
      <p:cxnSp>
        <p:nvCxnSpPr>
          <p:cNvPr id="9" name="Straight Arrow Connector 8">
            <a:extLst>
              <a:ext uri="{FF2B5EF4-FFF2-40B4-BE49-F238E27FC236}">
                <a16:creationId xmlns:a16="http://schemas.microsoft.com/office/drawing/2014/main" id="{E4A7F90C-4B12-53D3-F485-9F6EC5630E07}"/>
              </a:ext>
            </a:extLst>
          </p:cNvPr>
          <p:cNvCxnSpPr>
            <a:cxnSpLocks/>
          </p:cNvCxnSpPr>
          <p:nvPr/>
        </p:nvCxnSpPr>
        <p:spPr>
          <a:xfrm>
            <a:off x="6040071" y="3179805"/>
            <a:ext cx="527221" cy="0"/>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82E8260-3036-CB83-F30F-3F7A909C648D}"/>
              </a:ext>
            </a:extLst>
          </p:cNvPr>
          <p:cNvCxnSpPr>
            <a:cxnSpLocks/>
          </p:cNvCxnSpPr>
          <p:nvPr/>
        </p:nvCxnSpPr>
        <p:spPr>
          <a:xfrm flipV="1">
            <a:off x="6151157" y="3506572"/>
            <a:ext cx="346114" cy="188785"/>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6263830-90BE-7C23-4FFF-FF535FABD906}"/>
              </a:ext>
            </a:extLst>
          </p:cNvPr>
          <p:cNvCxnSpPr>
            <a:cxnSpLocks/>
          </p:cNvCxnSpPr>
          <p:nvPr/>
        </p:nvCxnSpPr>
        <p:spPr>
          <a:xfrm flipH="1">
            <a:off x="8353647" y="3824419"/>
            <a:ext cx="782112" cy="0"/>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07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AI-generated content may be incorrect.">
            <a:extLst>
              <a:ext uri="{FF2B5EF4-FFF2-40B4-BE49-F238E27FC236}">
                <a16:creationId xmlns:a16="http://schemas.microsoft.com/office/drawing/2014/main" id="{38A0D1FA-1B44-4EF6-D205-7B90D0242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30" y="5667469"/>
            <a:ext cx="2211513" cy="1190531"/>
          </a:xfrm>
          <a:prstGeom prst="rect">
            <a:avLst/>
          </a:prstGeom>
        </p:spPr>
      </p:pic>
      <p:pic>
        <p:nvPicPr>
          <p:cNvPr id="5" name="Picture 4">
            <a:extLst>
              <a:ext uri="{FF2B5EF4-FFF2-40B4-BE49-F238E27FC236}">
                <a16:creationId xmlns:a16="http://schemas.microsoft.com/office/drawing/2014/main" id="{0820D611-1676-1D27-EF2E-565894BA7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974" y="589049"/>
            <a:ext cx="7822031" cy="5562333"/>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5F5A0E0A-E1FD-DBE4-528F-15D33E57B4FE}"/>
              </a:ext>
            </a:extLst>
          </p:cNvPr>
          <p:cNvGraphicFramePr>
            <a:graphicFrameLocks noGrp="1"/>
          </p:cNvGraphicFramePr>
          <p:nvPr>
            <p:extLst>
              <p:ext uri="{D42A27DB-BD31-4B8C-83A1-F6EECF244321}">
                <p14:modId xmlns:p14="http://schemas.microsoft.com/office/powerpoint/2010/main" val="4160463406"/>
              </p:ext>
            </p:extLst>
          </p:nvPr>
        </p:nvGraphicFramePr>
        <p:xfrm>
          <a:off x="530995" y="1271645"/>
          <a:ext cx="2716040" cy="3200400"/>
        </p:xfrm>
        <a:graphic>
          <a:graphicData uri="http://schemas.openxmlformats.org/drawingml/2006/table">
            <a:tbl>
              <a:tblPr>
                <a:tableStyleId>{35758FB7-9AC5-4552-8A53-C91805E547FA}</a:tableStyleId>
              </a:tblPr>
              <a:tblGrid>
                <a:gridCol w="2716040">
                  <a:extLst>
                    <a:ext uri="{9D8B030D-6E8A-4147-A177-3AD203B41FA5}">
                      <a16:colId xmlns:a16="http://schemas.microsoft.com/office/drawing/2014/main" val="3051648481"/>
                    </a:ext>
                  </a:extLst>
                </a:gridCol>
              </a:tblGrid>
              <a:tr h="3159659">
                <a:tc>
                  <a:txBody>
                    <a:bodyPr/>
                    <a:lstStyle/>
                    <a:p>
                      <a:pPr algn="ctr"/>
                      <a:r>
                        <a:rPr lang="en-US" sz="2000" b="1" dirty="0"/>
                        <a:t>EXISTING USER</a:t>
                      </a:r>
                    </a:p>
                    <a:p>
                      <a:endParaRPr lang="en-US" sz="2000" dirty="0"/>
                    </a:p>
                    <a:p>
                      <a:r>
                        <a:rPr lang="en-US" sz="1800" dirty="0"/>
                        <a:t>Your email address will auto-populate in the designated field. </a:t>
                      </a:r>
                    </a:p>
                    <a:p>
                      <a:endParaRPr lang="en-US" sz="1800" dirty="0"/>
                    </a:p>
                    <a:p>
                      <a:pPr marL="342900" indent="-342900">
                        <a:buAutoNum type="arabicPeriod"/>
                      </a:pPr>
                      <a:r>
                        <a:rPr lang="en-US" sz="1800" dirty="0"/>
                        <a:t>Enter your password</a:t>
                      </a:r>
                    </a:p>
                    <a:p>
                      <a:pPr marL="342900" indent="-342900">
                        <a:buAutoNum type="arabicPeriod"/>
                      </a:pPr>
                      <a:r>
                        <a:rPr lang="en-US" sz="1800" dirty="0"/>
                        <a:t>Click SIGN IN</a:t>
                      </a:r>
                    </a:p>
                    <a:p>
                      <a:endParaRPr lang="en-US" sz="1400" dirty="0"/>
                    </a:p>
                    <a:p>
                      <a:r>
                        <a:rPr lang="en-US" sz="1400" i="1" dirty="0"/>
                        <a:t>If you forgot your password, click </a:t>
                      </a:r>
                    </a:p>
                    <a:p>
                      <a:r>
                        <a:rPr lang="en-US" sz="1400" i="1" dirty="0"/>
                        <a:t>“Forgot password” to create a new one.</a:t>
                      </a:r>
                    </a:p>
                  </a:txBody>
                  <a:tcPr/>
                </a:tc>
                <a:extLst>
                  <a:ext uri="{0D108BD9-81ED-4DB2-BD59-A6C34878D82A}">
                    <a16:rowId xmlns:a16="http://schemas.microsoft.com/office/drawing/2014/main" val="2315346550"/>
                  </a:ext>
                </a:extLst>
              </a:tr>
            </a:tbl>
          </a:graphicData>
        </a:graphic>
      </p:graphicFrame>
      <p:pic>
        <p:nvPicPr>
          <p:cNvPr id="2" name="Picture 1" descr="Text&#10;&#10;AI-generated content may be incorrect.">
            <a:extLst>
              <a:ext uri="{FF2B5EF4-FFF2-40B4-BE49-F238E27FC236}">
                <a16:creationId xmlns:a16="http://schemas.microsoft.com/office/drawing/2014/main" id="{0BEDBA59-FABD-01A0-75A2-B70CF9334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1" y="5763611"/>
            <a:ext cx="1677907" cy="998246"/>
          </a:xfrm>
          <a:prstGeom prst="rect">
            <a:avLst/>
          </a:prstGeom>
        </p:spPr>
      </p:pic>
      <p:sp>
        <p:nvSpPr>
          <p:cNvPr id="4" name="TextBox 3">
            <a:extLst>
              <a:ext uri="{FF2B5EF4-FFF2-40B4-BE49-F238E27FC236}">
                <a16:creationId xmlns:a16="http://schemas.microsoft.com/office/drawing/2014/main" id="{BCA3CD7F-77EB-A4F5-505B-206A9B99CD19}"/>
              </a:ext>
            </a:extLst>
          </p:cNvPr>
          <p:cNvSpPr txBox="1"/>
          <p:nvPr/>
        </p:nvSpPr>
        <p:spPr>
          <a:xfrm>
            <a:off x="9256949" y="3920885"/>
            <a:ext cx="914400" cy="369332"/>
          </a:xfrm>
          <a:prstGeom prst="rect">
            <a:avLst/>
          </a:prstGeom>
          <a:noFill/>
        </p:spPr>
        <p:txBody>
          <a:bodyPr wrap="square" rtlCol="0">
            <a:spAutoFit/>
          </a:bodyPr>
          <a:lstStyle/>
          <a:p>
            <a:pPr algn="ctr"/>
            <a:r>
              <a:rPr lang="en-US" dirty="0">
                <a:solidFill>
                  <a:srgbClr val="C58EBC"/>
                </a:solidFill>
              </a:rPr>
              <a:t>2</a:t>
            </a:r>
          </a:p>
        </p:txBody>
      </p:sp>
      <p:cxnSp>
        <p:nvCxnSpPr>
          <p:cNvPr id="10" name="Straight Arrow Connector 9">
            <a:extLst>
              <a:ext uri="{FF2B5EF4-FFF2-40B4-BE49-F238E27FC236}">
                <a16:creationId xmlns:a16="http://schemas.microsoft.com/office/drawing/2014/main" id="{6F0DF52E-41AB-25AB-DF56-4236E06CC949}"/>
              </a:ext>
            </a:extLst>
          </p:cNvPr>
          <p:cNvCxnSpPr>
            <a:cxnSpLocks/>
          </p:cNvCxnSpPr>
          <p:nvPr/>
        </p:nvCxnSpPr>
        <p:spPr>
          <a:xfrm flipH="1" flipV="1">
            <a:off x="9208359" y="3920885"/>
            <a:ext cx="347665" cy="168207"/>
          </a:xfrm>
          <a:prstGeom prst="straightConnector1">
            <a:avLst/>
          </a:prstGeom>
          <a:ln>
            <a:solidFill>
              <a:srgbClr val="C590BD"/>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0EAB393E-6311-8883-668E-41EC5C2F86F5}"/>
              </a:ext>
            </a:extLst>
          </p:cNvPr>
          <p:cNvSpPr/>
          <p:nvPr/>
        </p:nvSpPr>
        <p:spPr>
          <a:xfrm>
            <a:off x="6227804" y="3396048"/>
            <a:ext cx="3029145" cy="290760"/>
          </a:xfrm>
          <a:prstGeom prst="rect">
            <a:avLst/>
          </a:prstGeom>
          <a:noFill/>
          <a:ln>
            <a:solidFill>
              <a:srgbClr val="C590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B526EE-F175-283E-F16A-EA5BBEB3DCAE}"/>
              </a:ext>
            </a:extLst>
          </p:cNvPr>
          <p:cNvSpPr txBox="1"/>
          <p:nvPr/>
        </p:nvSpPr>
        <p:spPr>
          <a:xfrm>
            <a:off x="5474635" y="3356762"/>
            <a:ext cx="914400" cy="369332"/>
          </a:xfrm>
          <a:prstGeom prst="rect">
            <a:avLst/>
          </a:prstGeom>
          <a:noFill/>
        </p:spPr>
        <p:txBody>
          <a:bodyPr wrap="square" rtlCol="0">
            <a:spAutoFit/>
          </a:bodyPr>
          <a:lstStyle/>
          <a:p>
            <a:pPr algn="ctr"/>
            <a:r>
              <a:rPr lang="en-US" dirty="0">
                <a:solidFill>
                  <a:srgbClr val="C58EBC"/>
                </a:solidFill>
              </a:rPr>
              <a:t>1</a:t>
            </a:r>
          </a:p>
        </p:txBody>
      </p:sp>
    </p:spTree>
    <p:extLst>
      <p:ext uri="{BB962C8B-B14F-4D97-AF65-F5344CB8AC3E}">
        <p14:creationId xmlns:p14="http://schemas.microsoft.com/office/powerpoint/2010/main" val="386658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297</TotalTime>
  <Words>636</Words>
  <Application>Microsoft Office PowerPoint</Application>
  <PresentationFormat>Widescreen</PresentationFormat>
  <Paragraphs>127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Benefits Portal  Employee Login Tutorial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Martinez, Leslie, PSIA</dc:creator>
  <cp:lastModifiedBy>Jones, Kaylei, PSIA</cp:lastModifiedBy>
  <cp:revision>2</cp:revision>
  <dcterms:created xsi:type="dcterms:W3CDTF">2026-01-23T17:31:55Z</dcterms:created>
  <dcterms:modified xsi:type="dcterms:W3CDTF">2026-01-28T22:03:55Z</dcterms:modified>
</cp:coreProperties>
</file>